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311" r:id="rId4"/>
    <p:sldId id="305" r:id="rId5"/>
    <p:sldId id="309" r:id="rId6"/>
    <p:sldId id="310" r:id="rId7"/>
    <p:sldId id="308" r:id="rId8"/>
    <p:sldId id="306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s Thomas" initials="ET" lastIdx="4" clrIdx="0">
    <p:extLst>
      <p:ext uri="{19B8F6BF-5375-455C-9EA6-DF929625EA0E}">
        <p15:presenceInfo xmlns:p15="http://schemas.microsoft.com/office/powerpoint/2012/main" userId="S-1-5-21-632932930-2837187515-1735893256-91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5774F-EA01-423E-A102-0FFAC97108F4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7ED16-15D0-4863-B268-919D8F1C9E4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6006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4D11F-A6FE-4245-95FB-6A81F72BFF9E}" type="datetimeFigureOut">
              <a:rPr lang="fr-BE" smtClean="0"/>
              <a:t>31/03/2022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E97C9-214E-4D39-BA63-C488718534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827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062825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583034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902990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70011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96809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958104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753688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348050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87084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507284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016169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CF778-22D4-4F41-890E-199E72FC243D}" type="datetime1">
              <a:rPr lang="fr-BE" smtClean="0"/>
              <a:t>31/03/2022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00AE-88B6-403F-9C14-A58A410E104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945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Decentralisation of competition law enforcement and its challenges </a:t>
            </a:r>
            <a: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Baskerville Old Face" panose="02020602080505020303" pitchFamily="18" charset="0"/>
              </a:rPr>
              <a:t/>
            </a:r>
            <a:br>
              <a:rPr lang="en-GB" sz="4800" b="1" dirty="0">
                <a:latin typeface="Baskerville Old Face" panose="02020602080505020303" pitchFamily="18" charset="0"/>
              </a:rPr>
            </a:br>
            <a:r>
              <a:rPr lang="pl-PL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do we stand and is </a:t>
            </a:r>
            <a:r>
              <a:rPr lang="pl-PL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required</a:t>
            </a:r>
            <a:r>
              <a:rPr lang="pl-PL" sz="48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272" y="4262016"/>
            <a:ext cx="10513106" cy="1242688"/>
          </a:xfrm>
        </p:spPr>
        <p:txBody>
          <a:bodyPr anchor="t">
            <a:normAutofit/>
          </a:bodyPr>
          <a:lstStyle/>
          <a:p>
            <a:pPr algn="l"/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Krystyna Kowalik-Bańczyk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Judge at EU G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eneral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Court</a:t>
            </a:r>
          </a:p>
          <a:p>
            <a:pPr algn="l">
              <a:spcBef>
                <a:spcPts val="0"/>
              </a:spcBef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25 March 2022</a:t>
            </a:r>
            <a:endParaRPr lang="fr-B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" y="3383280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FB800AE-88B6-403F-9C14-A58A410E104E}" type="slidenum">
              <a:rPr lang="fr-BE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fr-B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-5400000">
            <a:off x="-941832" y="5285232"/>
            <a:ext cx="2496312" cy="365125"/>
          </a:xfrm>
        </p:spPr>
        <p:txBody>
          <a:bodyPr>
            <a:normAutofit/>
          </a:bodyPr>
          <a:lstStyle/>
          <a:p>
            <a:pPr algn="l"/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813826" cy="3921176"/>
          </a:xfrm>
        </p:spPr>
        <p:txBody>
          <a:bodyPr anchor="ctr">
            <a:normAutofit/>
          </a:bodyPr>
          <a:lstStyle/>
          <a:p>
            <a:r>
              <a:rPr lang="pl-PL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Decentralisation</a:t>
            </a:r>
            <a:r>
              <a:rPr lang="pl-PL" sz="4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pl-PL" sz="4200" b="1" dirty="0">
                <a:latin typeface="Calibri" panose="020F0502020204030204" pitchFamily="34" charset="0"/>
                <a:cs typeface="Calibri" panose="020F0502020204030204" pitchFamily="34" charset="0"/>
              </a:rPr>
              <a:t> 18 </a:t>
            </a:r>
            <a:r>
              <a:rPr lang="pl-PL" sz="4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fr-BE" sz="4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" y="3379979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FB800AE-88B6-403F-9C14-A58A410E104E}" type="slidenum">
              <a:rPr lang="fr-BE" smtClean="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2</a:t>
            </a:fld>
            <a:endParaRPr lang="fr-B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5400000">
            <a:off x="-945222" y="5281914"/>
            <a:ext cx="2495058" cy="365125"/>
          </a:xfrm>
        </p:spPr>
        <p:txBody>
          <a:bodyPr>
            <a:normAutofit/>
          </a:bodyPr>
          <a:lstStyle/>
          <a:p>
            <a:pPr algn="l"/>
            <a:endParaRPr lang="fr-BE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5311" y="502927"/>
            <a:ext cx="5618351" cy="5581226"/>
          </a:xfrm>
        </p:spPr>
        <p:txBody>
          <a:bodyPr anchor="ctr">
            <a:normAutofit/>
          </a:bodyPr>
          <a:lstStyle/>
          <a:p>
            <a:pPr marL="0" lvl="1" indent="0">
              <a:spcAft>
                <a:spcPts val="1200"/>
              </a:spcAft>
              <a:buClr>
                <a:schemeClr val="accent2">
                  <a:lumMod val="50000"/>
                </a:schemeClr>
              </a:buClr>
              <a:buNone/>
            </a:pPr>
            <a:r>
              <a:rPr lang="fr-BE" sz="28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do we stand? </a:t>
            </a:r>
          </a:p>
          <a:p>
            <a:pPr marL="800077" lvl="3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ecentralisation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v.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centralisation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189" lvl="1" indent="-457200">
              <a:spcAft>
                <a:spcPts val="1200"/>
              </a:spcAft>
              <a:buNone/>
            </a:pP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endParaRPr lang="pl-P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077" lvl="2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relationship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–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national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/EU law 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800077" lvl="2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placed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authority</a:t>
            </a:r>
          </a:p>
          <a:p>
            <a:pPr marL="800077" lvl="2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bis in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idem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500"/>
              </a:spcBef>
              <a:spcAft>
                <a:spcPts val="1200"/>
              </a:spcAft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3. Need for 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how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achieve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coherence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and 	</a:t>
            </a:r>
            <a:r>
              <a:rPr lang="pl-PL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convergence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?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ECN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irective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Clr>
                <a:schemeClr val="accent2">
                  <a:lumMod val="50000"/>
                </a:schemeClr>
              </a:buClr>
              <a:buNone/>
            </a:pP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do we stand?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844675"/>
            <a:ext cx="4938713" cy="4449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CENTRALISATION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endParaRPr lang="fr-BE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less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cases</a:t>
            </a:r>
            <a:endParaRPr lang="pl-PL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22900" lvl="1" indent="-342900" algn="just">
              <a:lnSpc>
                <a:spcPct val="9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Negociated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proceedings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marL="522900" lvl="1" indent="-342900" algn="just">
              <a:lnSpc>
                <a:spcPct val="9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Pan-EU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cartels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and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abuse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dominance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cases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1800"/>
              </a:spcBef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Court and Court of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Justice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actions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2900" lvl="1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Hybric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C-440/19 P </a:t>
            </a:r>
            <a:r>
              <a:rPr lang="en-US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Pometon</a:t>
            </a:r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/Commission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2900" lvl="1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Direct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actions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for pan-EU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cases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90000"/>
              </a:lnSpc>
            </a:pPr>
            <a:endParaRPr lang="fr-BE" sz="2200" dirty="0"/>
          </a:p>
        </p:txBody>
      </p:sp>
      <p:sp>
        <p:nvSpPr>
          <p:cNvPr id="5" name="Rectangle 4"/>
          <p:cNvSpPr/>
          <p:nvPr/>
        </p:nvSpPr>
        <p:spPr>
          <a:xfrm>
            <a:off x="5848350" y="1844675"/>
            <a:ext cx="5502275" cy="4449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DECENTRALISATION</a:t>
            </a: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fr-BE" sz="2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NCAs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ecurring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2900" indent="-342900">
              <a:lnSpc>
                <a:spcPct val="9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EU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Generics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Slovak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Telekom, Truck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cartel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Court of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Justice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fewer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preliminary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2900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C-857/19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Slovak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Telekom, C-617/17 PZU</a:t>
            </a:r>
          </a:p>
          <a:p>
            <a:pPr marL="522900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C-308/19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Whiteland</a:t>
            </a: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2900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C-307/18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Generics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28/18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Budapest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Bank</a:t>
            </a:r>
          </a:p>
          <a:p>
            <a:pPr marL="522900" indent="-3429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C-882/19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Sumal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C-724/17 </a:t>
            </a:r>
            <a:r>
              <a:rPr lang="pl-PL" sz="2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Skanska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180000" algn="just">
              <a:lnSpc>
                <a:spcPct val="90000"/>
              </a:lnSpc>
              <a:spcBef>
                <a:spcPts val="600"/>
              </a:spcBef>
              <a:buClr>
                <a:schemeClr val="accent2">
                  <a:lumMod val="50000"/>
                </a:schemeClr>
              </a:buClr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C-30/20 Volvo</a:t>
            </a:r>
            <a:endParaRPr lang="fr-BE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3FB800AE-88B6-403F-9C14-A58A410E104E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84805"/>
            <a:ext cx="105156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pl-PL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 </a:t>
            </a:r>
            <a:r>
              <a:rPr lang="pl-PL" sz="5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placed</a:t>
            </a:r>
            <a:r>
              <a:rPr lang="pl-PL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authority</a:t>
            </a:r>
            <a:endParaRPr lang="en-US" sz="5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44675"/>
            <a:ext cx="4938713" cy="4449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 fontScale="92500" lnSpcReduction="20000"/>
          </a:bodyPr>
          <a:lstStyle/>
          <a:p>
            <a:pPr algn="ctr">
              <a:lnSpc>
                <a:spcPct val="9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LL-Carpenter/Commission, </a:t>
            </a:r>
            <a:endParaRPr lang="pl-PL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T-531/18</a:t>
            </a:r>
            <a:endParaRPr lang="pl-PL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Intepretation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art. 13(2) 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1/2003</a:t>
            </a:r>
          </a:p>
          <a:p>
            <a:pPr marL="342900" indent="-34290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Para. 47: the word </a:t>
            </a:r>
            <a:r>
              <a:rPr lang="fr-BE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‘deal with’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not simply mean that another authority has received a complaint or that it has before it 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l-PL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its own motion</a:t>
            </a:r>
            <a:endParaRPr lang="pl-PL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Para. 64:  Commission is entitled to give </a:t>
            </a:r>
            <a:r>
              <a:rPr lang="fr-BE" sz="2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differing degrees of priority</a:t>
            </a:r>
            <a:r>
              <a:rPr lang="fr-BE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complaints brought before it 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Agria Polska </a:t>
            </a:r>
            <a:r>
              <a:rPr lang="en-GB" sz="24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e.a.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/Commission, T‑480/15</a:t>
            </a:r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 algn="ctr">
              <a:lnSpc>
                <a:spcPct val="90000"/>
              </a:lnSpc>
            </a:pPr>
            <a:endParaRPr lang="fr-BE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fr-BE" sz="2200" dirty="0"/>
          </a:p>
        </p:txBody>
      </p:sp>
      <p:sp>
        <p:nvSpPr>
          <p:cNvPr id="5" name="Rectangle 4"/>
          <p:cNvSpPr/>
          <p:nvPr/>
        </p:nvSpPr>
        <p:spPr>
          <a:xfrm>
            <a:off x="5859462" y="1844674"/>
            <a:ext cx="5892271" cy="4449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 fontScale="47500" lnSpcReduction="20000"/>
          </a:bodyPr>
          <a:lstStyle/>
          <a:p>
            <a:pPr algn="ctr">
              <a:lnSpc>
                <a:spcPct val="90000"/>
              </a:lnSpc>
            </a:pPr>
            <a:r>
              <a:rPr lang="pl-PL" sz="51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Sped</a:t>
            </a:r>
            <a:r>
              <a:rPr lang="pl-PL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-Pro/</a:t>
            </a:r>
            <a:r>
              <a:rPr lang="pl-PL" sz="51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</a:t>
            </a:r>
            <a:r>
              <a:rPr lang="pl-PL" sz="5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T-791/19</a:t>
            </a:r>
          </a:p>
          <a:p>
            <a:pPr algn="ctr">
              <a:lnSpc>
                <a:spcPct val="90000"/>
              </a:lnSpc>
            </a:pPr>
            <a:endParaRPr lang="pl-PL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reject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complaint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the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applicant’s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satisfactorily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protected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Lys de France/Commission, T‑458/04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judicial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protection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(Art. 2 TEU, Art. 19 para 1 TEU, Art. 47 of the </a:t>
            </a:r>
            <a:r>
              <a:rPr lang="pl-PL" sz="4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Charter</a:t>
            </a:r>
            <a:r>
              <a:rPr lang="pl-PL" sz="40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4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86: NCA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absolutely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independent in order to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effictiveness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EU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competition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fr-BE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serious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</a:t>
            </a:r>
            <a:r>
              <a:rPr lang="pl-PL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presume</a:t>
            </a:r>
            <a:r>
              <a:rPr lang="pl-PL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pl-PL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violation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fundamental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undertaking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the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handled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BE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algn="ctr">
              <a:lnSpc>
                <a:spcPct val="90000"/>
              </a:lnSpc>
            </a:pPr>
            <a:endParaRPr lang="fr-BE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3FB800AE-88B6-403F-9C14-A58A410E104E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2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272" y="659219"/>
            <a:ext cx="10458738" cy="802010"/>
          </a:xfrm>
        </p:spPr>
        <p:txBody>
          <a:bodyPr>
            <a:normAutofit/>
          </a:bodyPr>
          <a:lstStyle/>
          <a:p>
            <a:pPr algn="l"/>
            <a:r>
              <a:rPr lang="pl-PL" sz="4800" b="1" i="1" dirty="0">
                <a:latin typeface="Calibri" panose="020F0502020204030204" pitchFamily="34" charset="0"/>
                <a:cs typeface="Calibri" panose="020F0502020204030204" pitchFamily="34" charset="0"/>
              </a:rPr>
              <a:t>Ne bis in </a:t>
            </a:r>
            <a:r>
              <a:rPr lang="pl-PL" sz="4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idem</a:t>
            </a:r>
            <a:r>
              <a:rPr lang="pl-PL" sz="48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272" y="1658679"/>
            <a:ext cx="10513106" cy="3846025"/>
          </a:xfrm>
        </p:spPr>
        <p:txBody>
          <a:bodyPr anchor="t">
            <a:normAutofit fontScale="92500" lnSpcReduction="20000"/>
          </a:bodyPr>
          <a:lstStyle/>
          <a:p>
            <a:pPr marL="914400" lvl="1" indent="-4572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Art. 50 Charter in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antitrust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context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PZU Życie/UOKIK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C‑617/17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EU and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law can be applied by the same authority</a:t>
            </a:r>
          </a:p>
          <a:p>
            <a:pPr marL="914400" lvl="1" indent="-457200" algn="just">
              <a:spcAft>
                <a:spcPts val="12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Slovak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Telekom/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Protimonopolny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urad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Slovenskej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republiky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C‑857/19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EU aut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ority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authority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look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same/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similar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if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relating to separate product markets or separate geographical markets</a:t>
            </a:r>
            <a:endParaRPr lang="pl-P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of AG Bobek –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bpost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Autorit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belge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concurrence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C-117/20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competition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law and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ory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law applied – </a:t>
            </a:r>
            <a:r>
              <a:rPr lang="pl-PL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judgement</a:t>
            </a:r>
            <a:r>
              <a:rPr lang="pl-PL" sz="3200" b="1" dirty="0">
                <a:latin typeface="Calibri" panose="020F0502020204030204" pitchFamily="34" charset="0"/>
                <a:cs typeface="Calibri" panose="020F0502020204030204" pitchFamily="34" charset="0"/>
              </a:rPr>
              <a:t> on</a:t>
            </a:r>
            <a:r>
              <a:rPr lang="fr-B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22 March 2022</a:t>
            </a:r>
          </a:p>
          <a:p>
            <a:pPr algn="l"/>
            <a:endParaRPr lang="fr-B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" y="3383280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FB800AE-88B6-403F-9C14-A58A410E104E}" type="slidenum">
              <a:rPr lang="fr-BE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fr-B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-5400000">
            <a:off x="-941832" y="5285232"/>
            <a:ext cx="2496312" cy="365125"/>
          </a:xfrm>
        </p:spPr>
        <p:txBody>
          <a:bodyPr>
            <a:normAutofit/>
          </a:bodyPr>
          <a:lstStyle/>
          <a:p>
            <a:pPr algn="l"/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6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272" y="659219"/>
            <a:ext cx="10458738" cy="802010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latin typeface="Calibri" panose="020F0502020204030204" pitchFamily="34" charset="0"/>
                <a:cs typeface="Calibri" panose="020F0502020204030204" pitchFamily="34" charset="0"/>
              </a:rPr>
              <a:t>Need for </a:t>
            </a:r>
            <a:r>
              <a:rPr lang="pl-PL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pl-PL" sz="4400" b="1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272" y="1658679"/>
            <a:ext cx="10513106" cy="3846025"/>
          </a:xfrm>
        </p:spPr>
        <p:txBody>
          <a:bodyPr anchor="t">
            <a:normAutofit lnSpcReduction="10000"/>
          </a:bodyPr>
          <a:lstStyle/>
          <a:p>
            <a:pPr marL="457200" indent="-457200" algn="l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Coherence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and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convergence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– by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legislation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or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by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jurisprudence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? 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 algn="l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Modernisation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was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already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8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introduced</a:t>
            </a:r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by ECN + Directive</a:t>
            </a:r>
          </a:p>
          <a:p>
            <a:pPr marL="457200" indent="-457200" algn="l" defTabSz="5400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effectiveness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enforcement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: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autonomy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and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independence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NCAs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marL="457200" indent="-457200" algn="l" defTabSz="5400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better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cooperation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between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NCAs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 algn="l" defTabSz="5400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Art. 3 of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Dir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 -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harminisation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national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procedural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standards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also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purely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internal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situations</a:t>
            </a:r>
            <a:endParaRPr lang="pl-PL" sz="2400" b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l" defTabSz="540000">
              <a:buClr>
                <a:schemeClr val="accent2">
                  <a:lumMod val="50000"/>
                </a:schemeClr>
              </a:buClr>
            </a:pP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Preamble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defence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fr-BE" sz="2400" b="1" dirty="0">
                <a:latin typeface="Calibri" panose="020F0502020204030204" pitchFamily="34" charset="0"/>
                <a:cs typeface="Calibri" panose="020F0502020204030204" pitchFamily="34" charset="0"/>
              </a:rPr>
              <a:t>o be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heard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Art. 8 –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privilege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self-incrimination</a:t>
            </a:r>
            <a:endParaRPr lang="fr-BE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" y="3383280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FB800AE-88B6-403F-9C14-A58A410E104E}" type="slidenum">
              <a:rPr lang="fr-BE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fr-B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-5400000">
            <a:off x="-941832" y="5285232"/>
            <a:ext cx="2496312" cy="365125"/>
          </a:xfrm>
        </p:spPr>
        <p:txBody>
          <a:bodyPr>
            <a:normAutofit/>
          </a:bodyPr>
          <a:lstStyle/>
          <a:p>
            <a:pPr algn="l"/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8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911324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272" y="2393244"/>
            <a:ext cx="10513106" cy="3111460"/>
          </a:xfrm>
        </p:spPr>
        <p:txBody>
          <a:bodyPr anchor="t">
            <a:normAutofit/>
          </a:bodyPr>
          <a:lstStyle/>
          <a:p>
            <a:pPr marL="457200" lvl="2" indent="-457200" algn="l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Composite legal space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enhanced level of complexity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overlaps</a:t>
            </a:r>
            <a:endParaRPr lang="pl-PL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-457200" algn="l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fr-BE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eturn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centralisation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? </a:t>
            </a:r>
          </a:p>
          <a:p>
            <a:pPr marL="457200" lvl="2" indent="-457200" algn="l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NCAs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and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national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courts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still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at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frontline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but for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exceptional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pl-PL" sz="4000" b="1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cases</a:t>
            </a:r>
            <a:r>
              <a:rPr lang="pl-PL" sz="40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only</a:t>
            </a:r>
          </a:p>
          <a:p>
            <a:pPr algn="l"/>
            <a:endParaRPr lang="fr-B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" y="3383280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3FB800AE-88B6-403F-9C14-A58A410E104E}" type="slidenum">
              <a:rPr lang="fr-BE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fr-B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-5400000">
            <a:off x="-941832" y="5285232"/>
            <a:ext cx="2496312" cy="365125"/>
          </a:xfrm>
        </p:spPr>
        <p:txBody>
          <a:bodyPr>
            <a:normAutofit/>
          </a:bodyPr>
          <a:lstStyle/>
          <a:p>
            <a:pPr algn="l"/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pl-PL" sz="4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pl-PL" sz="4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for your </a:t>
            </a:r>
            <a:r>
              <a:rPr lang="pl-PL" sz="4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endParaRPr lang="fr-BE" sz="3600" b="1" u="sng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pl-PL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B800AE-88B6-403F-9C14-A58A410E104E}" type="slidenum">
              <a:rPr lang="fr-BE" smtClean="0"/>
              <a:pPr>
                <a:spcAft>
                  <a:spcPts val="600"/>
                </a:spcAft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788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2891</TotalTime>
  <Words>571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Wingdings</vt:lpstr>
      <vt:lpstr>Office Theme</vt:lpstr>
      <vt:lpstr>Decentralisation of competition law enforcement and its challenges   Where do we stand and is change required?  </vt:lpstr>
      <vt:lpstr>Decentralisation after 18 years  </vt:lpstr>
      <vt:lpstr>PowerPoint Presentation</vt:lpstr>
      <vt:lpstr>PowerPoint Presentation</vt:lpstr>
      <vt:lpstr>Ne bis in idem  </vt:lpstr>
      <vt:lpstr>Need for change?  </vt:lpstr>
      <vt:lpstr>Conclusions </vt:lpstr>
      <vt:lpstr>Thank you for your attention</vt:lpstr>
    </vt:vector>
  </TitlesOfParts>
  <Company>Cour de Justice de L'U.E.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Notable judgments of the Court of Justice and of the General Court of the EU</dc:title>
  <dc:creator>Kowalik-Banczyk Krystyna</dc:creator>
  <cp:lastModifiedBy>Kowalik-Banczyk Krystyna</cp:lastModifiedBy>
  <cp:revision>174</cp:revision>
  <cp:lastPrinted>2022-03-21T13:55:42Z</cp:lastPrinted>
  <dcterms:created xsi:type="dcterms:W3CDTF">2021-11-28T11:14:28Z</dcterms:created>
  <dcterms:modified xsi:type="dcterms:W3CDTF">2022-03-31T15:31:18Z</dcterms:modified>
</cp:coreProperties>
</file>