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13"/>
  </p:notesMasterIdLst>
  <p:handoutMasterIdLst>
    <p:handoutMasterId r:id="rId14"/>
  </p:handoutMasterIdLst>
  <p:sldIdLst>
    <p:sldId id="261" r:id="rId2"/>
    <p:sldId id="537" r:id="rId3"/>
    <p:sldId id="538" r:id="rId4"/>
    <p:sldId id="539" r:id="rId5"/>
    <p:sldId id="545" r:id="rId6"/>
    <p:sldId id="540" r:id="rId7"/>
    <p:sldId id="543" r:id="rId8"/>
    <p:sldId id="544" r:id="rId9"/>
    <p:sldId id="542" r:id="rId10"/>
    <p:sldId id="541" r:id="rId11"/>
    <p:sldId id="546" r:id="rId12"/>
  </p:sldIdLst>
  <p:sldSz cx="9144000" cy="6858000" type="screen4x3"/>
  <p:notesSz cx="6858000" cy="9947275"/>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D7C896"/>
    <a:srgbClr val="39275B"/>
    <a:srgbClr val="C79900"/>
    <a:srgbClr val="F4F4F4"/>
    <a:srgbClr val="D7A900"/>
    <a:srgbClr val="3B1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4" autoAdjust="0"/>
    <p:restoredTop sz="94660"/>
  </p:normalViewPr>
  <p:slideViewPr>
    <p:cSldViewPr snapToObjects="1">
      <p:cViewPr varScale="1">
        <p:scale>
          <a:sx n="61" d="100"/>
          <a:sy n="61" d="100"/>
        </p:scale>
        <p:origin x="1008" y="4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864"/>
    </p:cViewPr>
  </p:sorterViewPr>
  <p:notesViewPr>
    <p:cSldViewPr snapToObjects="1">
      <p:cViewPr varScale="1">
        <p:scale>
          <a:sx n="49" d="100"/>
          <a:sy n="49" d="100"/>
        </p:scale>
        <p:origin x="-2994" y="-96"/>
      </p:cViewPr>
      <p:guideLst>
        <p:guide orient="horz" pos="313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3" name="Date Placeholder 2"/>
          <p:cNvSpPr>
            <a:spLocks noGrp="1"/>
          </p:cNvSpPr>
          <p:nvPr>
            <p:ph type="dt" sz="quarter" idx="1"/>
          </p:nvPr>
        </p:nvSpPr>
        <p:spPr>
          <a:xfrm>
            <a:off x="3884613" y="0"/>
            <a:ext cx="2971800" cy="497364"/>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C30EF36-D230-412B-BF69-38B2EF60D340}" type="datetime1">
              <a:rPr lang="en-US" altLang="en-US"/>
              <a:pPr/>
              <a:t>3/25/2022</a:t>
            </a:fld>
            <a:endParaRPr lang="en-US" altLang="en-US"/>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E1CBC0B-2171-46E7-94AD-42DB4948333F}" type="slidenum">
              <a:rPr lang="en-US" altLang="en-US"/>
              <a:pPr/>
              <a:t>‹#›</a:t>
            </a:fld>
            <a:endParaRPr lang="en-US" altLang="en-US"/>
          </a:p>
        </p:txBody>
      </p:sp>
    </p:spTree>
    <p:extLst>
      <p:ext uri="{BB962C8B-B14F-4D97-AF65-F5344CB8AC3E}">
        <p14:creationId xmlns:p14="http://schemas.microsoft.com/office/powerpoint/2010/main" val="143576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atin typeface="Arial" charset="0"/>
                <a:ea typeface="ＭＳ Ｐゴシック" charset="-128"/>
                <a:cs typeface="+mn-cs"/>
              </a:defRPr>
            </a:lvl1pPr>
          </a:lstStyle>
          <a:p>
            <a:pPr>
              <a:defRPr/>
            </a:pPr>
            <a:endParaRPr lang="ru-RU"/>
          </a:p>
        </p:txBody>
      </p:sp>
      <p:sp>
        <p:nvSpPr>
          <p:cNvPr id="3" name="Дата 2"/>
          <p:cNvSpPr>
            <a:spLocks noGrp="1"/>
          </p:cNvSpPr>
          <p:nvPr>
            <p:ph type="dt" idx="1"/>
          </p:nvPr>
        </p:nvSpPr>
        <p:spPr>
          <a:xfrm>
            <a:off x="3884613" y="0"/>
            <a:ext cx="2971800" cy="497364"/>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D936772-9808-4ADF-B8C7-0E81F0D52FD5}" type="datetime1">
              <a:rPr lang="ru-RU" altLang="en-US"/>
              <a:pPr/>
              <a:t>25.03.2022</a:t>
            </a:fld>
            <a:endParaRPr lang="ru-RU" altLang="en-US"/>
          </a:p>
        </p:txBody>
      </p:sp>
      <p:sp>
        <p:nvSpPr>
          <p:cNvPr id="4" name="Образ слайда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724956"/>
            <a:ext cx="5486400" cy="4476274"/>
          </a:xfrm>
          <a:prstGeom prst="rect">
            <a:avLst/>
          </a:prstGeom>
        </p:spPr>
        <p:txBody>
          <a:bodyPr vert="horz" wrap="square" lIns="91440" tIns="45720" rIns="91440" bIns="45720" numCol="1" anchor="t" anchorCtr="0" compatLnSpc="1">
            <a:prstTxWarp prst="textNoShape">
              <a:avLst/>
            </a:prstTxWarp>
            <a:normAutofit/>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6" name="Нижний колонтитул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atin typeface="Arial" charset="0"/>
                <a:ea typeface="ＭＳ Ｐゴシック" charset="-128"/>
                <a:cs typeface="+mn-cs"/>
              </a:defRPr>
            </a:lvl1pPr>
          </a:lstStyle>
          <a:p>
            <a:pPr>
              <a:defRPr/>
            </a:pPr>
            <a:endParaRPr lang="ru-RU"/>
          </a:p>
        </p:txBody>
      </p:sp>
      <p:sp>
        <p:nvSpPr>
          <p:cNvPr id="7" name="Номер слайда 6"/>
          <p:cNvSpPr>
            <a:spLocks noGrp="1"/>
          </p:cNvSpPr>
          <p:nvPr>
            <p:ph type="sldNum" sz="quarter" idx="5"/>
          </p:nvPr>
        </p:nvSpPr>
        <p:spPr>
          <a:xfrm>
            <a:off x="3884613" y="9448185"/>
            <a:ext cx="2971800" cy="497364"/>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4C9295B-070F-4A5D-ABF9-65B3E6B242CE}" type="slidenum">
              <a:rPr lang="ru-RU" altLang="en-US"/>
              <a:pPr/>
              <a:t>‹#›</a:t>
            </a:fld>
            <a:endParaRPr lang="ru-RU" altLang="en-US"/>
          </a:p>
        </p:txBody>
      </p:sp>
    </p:spTree>
    <p:extLst>
      <p:ext uri="{BB962C8B-B14F-4D97-AF65-F5344CB8AC3E}">
        <p14:creationId xmlns:p14="http://schemas.microsoft.com/office/powerpoint/2010/main" val="4423789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p>
        </p:txBody>
      </p:sp>
      <p:sp>
        <p:nvSpPr>
          <p:cNvPr id="1843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DC66F65-3081-4EB2-8E42-42BEC55A036C}" type="slidenum">
              <a:rPr lang="ru-RU" altLang="en-US" sz="1200"/>
              <a:pPr eaLnBrk="1" hangingPunct="1"/>
              <a:t>1</a:t>
            </a:fld>
            <a:endParaRPr lang="ru-RU"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80129-B28C-4C43-A6AE-A2A841BAB283}" type="slidenum">
              <a:rPr lang="en-GB" altLang="en-US"/>
              <a:pPr/>
              <a:t>10</a:t>
            </a:fld>
            <a:endParaRPr lang="en-GB" alt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ltLang="en-US" noProof="1"/>
          </a:p>
        </p:txBody>
      </p:sp>
    </p:spTree>
    <p:extLst>
      <p:ext uri="{BB962C8B-B14F-4D97-AF65-F5344CB8AC3E}">
        <p14:creationId xmlns:p14="http://schemas.microsoft.com/office/powerpoint/2010/main" val="2721679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80129-B28C-4C43-A6AE-A2A841BAB283}" type="slidenum">
              <a:rPr lang="en-GB" altLang="en-US"/>
              <a:pPr/>
              <a:t>11</a:t>
            </a:fld>
            <a:endParaRPr lang="en-GB" alt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ltLang="en-US" noProof="1"/>
          </a:p>
        </p:txBody>
      </p:sp>
    </p:spTree>
    <p:extLst>
      <p:ext uri="{BB962C8B-B14F-4D97-AF65-F5344CB8AC3E}">
        <p14:creationId xmlns:p14="http://schemas.microsoft.com/office/powerpoint/2010/main" val="1903238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80129-B28C-4C43-A6AE-A2A841BAB283}" type="slidenum">
              <a:rPr lang="en-GB" altLang="en-US"/>
              <a:pPr/>
              <a:t>2</a:t>
            </a:fld>
            <a:endParaRPr lang="en-GB" alt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ltLang="en-US" noProof="1"/>
          </a:p>
        </p:txBody>
      </p:sp>
    </p:spTree>
    <p:extLst>
      <p:ext uri="{BB962C8B-B14F-4D97-AF65-F5344CB8AC3E}">
        <p14:creationId xmlns:p14="http://schemas.microsoft.com/office/powerpoint/2010/main" val="1141039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80129-B28C-4C43-A6AE-A2A841BAB283}" type="slidenum">
              <a:rPr lang="en-GB" altLang="en-US"/>
              <a:pPr/>
              <a:t>3</a:t>
            </a:fld>
            <a:endParaRPr lang="en-GB" alt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ltLang="en-US" noProof="1"/>
          </a:p>
        </p:txBody>
      </p:sp>
    </p:spTree>
    <p:extLst>
      <p:ext uri="{BB962C8B-B14F-4D97-AF65-F5344CB8AC3E}">
        <p14:creationId xmlns:p14="http://schemas.microsoft.com/office/powerpoint/2010/main" val="3724143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80129-B28C-4C43-A6AE-A2A841BAB283}" type="slidenum">
              <a:rPr lang="en-GB" altLang="en-US"/>
              <a:pPr/>
              <a:t>4</a:t>
            </a:fld>
            <a:endParaRPr lang="en-GB" alt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ltLang="en-US" noProof="1"/>
          </a:p>
        </p:txBody>
      </p:sp>
    </p:spTree>
    <p:extLst>
      <p:ext uri="{BB962C8B-B14F-4D97-AF65-F5344CB8AC3E}">
        <p14:creationId xmlns:p14="http://schemas.microsoft.com/office/powerpoint/2010/main" val="2810445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80129-B28C-4C43-A6AE-A2A841BAB283}" type="slidenum">
              <a:rPr lang="en-GB" altLang="en-US"/>
              <a:pPr/>
              <a:t>5</a:t>
            </a:fld>
            <a:endParaRPr lang="en-GB" alt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ltLang="en-US" noProof="1"/>
          </a:p>
        </p:txBody>
      </p:sp>
    </p:spTree>
    <p:extLst>
      <p:ext uri="{BB962C8B-B14F-4D97-AF65-F5344CB8AC3E}">
        <p14:creationId xmlns:p14="http://schemas.microsoft.com/office/powerpoint/2010/main" val="3532762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80129-B28C-4C43-A6AE-A2A841BAB283}" type="slidenum">
              <a:rPr lang="en-GB" altLang="en-US"/>
              <a:pPr/>
              <a:t>6</a:t>
            </a:fld>
            <a:endParaRPr lang="en-GB" alt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ltLang="en-US" noProof="1"/>
          </a:p>
        </p:txBody>
      </p:sp>
    </p:spTree>
    <p:extLst>
      <p:ext uri="{BB962C8B-B14F-4D97-AF65-F5344CB8AC3E}">
        <p14:creationId xmlns:p14="http://schemas.microsoft.com/office/powerpoint/2010/main" val="740753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80129-B28C-4C43-A6AE-A2A841BAB283}" type="slidenum">
              <a:rPr lang="en-GB" altLang="en-US"/>
              <a:pPr/>
              <a:t>7</a:t>
            </a:fld>
            <a:endParaRPr lang="en-GB" alt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ltLang="en-US" noProof="1"/>
          </a:p>
        </p:txBody>
      </p:sp>
    </p:spTree>
    <p:extLst>
      <p:ext uri="{BB962C8B-B14F-4D97-AF65-F5344CB8AC3E}">
        <p14:creationId xmlns:p14="http://schemas.microsoft.com/office/powerpoint/2010/main" val="2366696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80129-B28C-4C43-A6AE-A2A841BAB283}" type="slidenum">
              <a:rPr lang="en-GB" altLang="en-US"/>
              <a:pPr/>
              <a:t>8</a:t>
            </a:fld>
            <a:endParaRPr lang="en-GB" alt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ltLang="en-US" noProof="1"/>
          </a:p>
        </p:txBody>
      </p:sp>
    </p:spTree>
    <p:extLst>
      <p:ext uri="{BB962C8B-B14F-4D97-AF65-F5344CB8AC3E}">
        <p14:creationId xmlns:p14="http://schemas.microsoft.com/office/powerpoint/2010/main" val="335574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80129-B28C-4C43-A6AE-A2A841BAB283}" type="slidenum">
              <a:rPr lang="en-GB" altLang="en-US"/>
              <a:pPr/>
              <a:t>9</a:t>
            </a:fld>
            <a:endParaRPr lang="en-GB" alt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ltLang="en-US" noProof="1"/>
          </a:p>
        </p:txBody>
      </p:sp>
    </p:spTree>
    <p:extLst>
      <p:ext uri="{BB962C8B-B14F-4D97-AF65-F5344CB8AC3E}">
        <p14:creationId xmlns:p14="http://schemas.microsoft.com/office/powerpoint/2010/main" val="531728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1336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8486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4097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Date Placeholder 3"/>
          <p:cNvSpPr>
            <a:spLocks noGrp="1"/>
          </p:cNvSpPr>
          <p:nvPr>
            <p:ph type="dt" sz="half" idx="10"/>
          </p:nvPr>
        </p:nvSpPr>
        <p:spPr>
          <a:xfrm>
            <a:off x="685800" y="6356350"/>
            <a:ext cx="2133600" cy="365125"/>
          </a:xfrm>
        </p:spPr>
        <p:txBody>
          <a:bodyPr/>
          <a:lstStyle>
            <a:lvl1pPr>
              <a:defRPr>
                <a:solidFill>
                  <a:srgbClr val="FFFFFF"/>
                </a:solidFill>
              </a:defRPr>
            </a:lvl1pPr>
          </a:lstStyle>
          <a:p>
            <a:fld id="{739C3B13-84F0-4D52-ABEE-C8B5D07D8A4D}" type="datetime1">
              <a:rPr lang="en-US" altLang="en-US"/>
              <a:pPr/>
              <a:t>3/25/2022</a:t>
            </a:fld>
            <a:endParaRPr lang="en-US" altLang="en-US"/>
          </a:p>
        </p:txBody>
      </p:sp>
    </p:spTree>
    <p:extLst>
      <p:ext uri="{BB962C8B-B14F-4D97-AF65-F5344CB8AC3E}">
        <p14:creationId xmlns:p14="http://schemas.microsoft.com/office/powerpoint/2010/main" val="8957067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r>
              <a:rPr lang="en-US"/>
              <a:t>Click to edit Master title style</a:t>
            </a:r>
          </a:p>
        </p:txBody>
      </p:sp>
      <p:sp>
        <p:nvSpPr>
          <p:cNvPr id="3" name="Vertical Text Placeholder 2"/>
          <p:cNvSpPr>
            <a:spLocks noGrp="1"/>
          </p:cNvSpPr>
          <p:nvPr>
            <p:ph type="body" orient="vert" idx="1"/>
          </p:nvPr>
        </p:nvSpPr>
        <p:spPr>
          <a:xfrm>
            <a:off x="457200" y="1676400"/>
            <a:ext cx="8229600" cy="444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F217EAA-65D5-408B-BC9A-49CC26ED340C}" type="datetime1">
              <a:rPr lang="en-US" altLang="en-US"/>
              <a:pPr/>
              <a:t>3/25/2022</a:t>
            </a:fld>
            <a:endParaRPr lang="en-US" altLang="en-US"/>
          </a:p>
        </p:txBody>
      </p:sp>
      <p:sp>
        <p:nvSpPr>
          <p:cNvPr id="5" name="Footer Placeholder 4"/>
          <p:cNvSpPr>
            <a:spLocks noGrp="1"/>
          </p:cNvSpPr>
          <p:nvPr>
            <p:ph type="ftr" sz="quarter" idx="11"/>
          </p:nvPr>
        </p:nvSpPr>
        <p:spPr/>
        <p:txBody>
          <a:bodyPr/>
          <a:lstStyle>
            <a:lvl1pPr>
              <a:defRPr>
                <a:latin typeface="Frutiger 55 Roman"/>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1AAF676-E638-40FA-85C5-276CD1AFCF68}" type="slidenum">
              <a:rPr lang="en-US" altLang="en-US"/>
              <a:pPr/>
              <a:t>‹#›</a:t>
            </a:fld>
            <a:endParaRPr lang="en-US" altLang="en-US"/>
          </a:p>
        </p:txBody>
      </p:sp>
    </p:spTree>
    <p:extLst>
      <p:ext uri="{BB962C8B-B14F-4D97-AF65-F5344CB8AC3E}">
        <p14:creationId xmlns:p14="http://schemas.microsoft.com/office/powerpoint/2010/main" val="1783895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2000"/>
            <a:ext cx="601980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D16C745-E76C-4FA4-8FD6-EB1865C9EAFA}" type="datetime1">
              <a:rPr lang="en-US" altLang="en-US"/>
              <a:pPr/>
              <a:t>3/25/2022</a:t>
            </a:fld>
            <a:endParaRPr lang="en-US" altLang="en-US"/>
          </a:p>
        </p:txBody>
      </p:sp>
      <p:sp>
        <p:nvSpPr>
          <p:cNvPr id="5" name="Footer Placeholder 4"/>
          <p:cNvSpPr>
            <a:spLocks noGrp="1"/>
          </p:cNvSpPr>
          <p:nvPr>
            <p:ph type="ftr" sz="quarter" idx="11"/>
          </p:nvPr>
        </p:nvSpPr>
        <p:spPr/>
        <p:txBody>
          <a:bodyPr/>
          <a:lstStyle>
            <a:lvl1pPr>
              <a:defRPr>
                <a:latin typeface="Frutiger 55 Roman"/>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D9411AD-0A0F-4606-B613-9E6827DE9D2B}" type="slidenum">
              <a:rPr lang="en-US" altLang="en-US"/>
              <a:pPr/>
              <a:t>‹#›</a:t>
            </a:fld>
            <a:endParaRPr lang="en-US" altLang="en-US"/>
          </a:p>
        </p:txBody>
      </p:sp>
    </p:spTree>
    <p:extLst>
      <p:ext uri="{BB962C8B-B14F-4D97-AF65-F5344CB8AC3E}">
        <p14:creationId xmlns:p14="http://schemas.microsoft.com/office/powerpoint/2010/main" val="190037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286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406900"/>
            <a:ext cx="8305799"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457200" y="2906713"/>
            <a:ext cx="83057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Slide Number Placeholder 5"/>
          <p:cNvSpPr>
            <a:spLocks noGrp="1"/>
          </p:cNvSpPr>
          <p:nvPr>
            <p:ph type="sldNum" sz="quarter" idx="10"/>
          </p:nvPr>
        </p:nvSpPr>
        <p:spPr>
          <a:xfrm>
            <a:off x="6629400" y="6356350"/>
            <a:ext cx="2133600" cy="365125"/>
          </a:xfrm>
        </p:spPr>
        <p:txBody>
          <a:bodyPr/>
          <a:lstStyle>
            <a:lvl1pPr>
              <a:defRPr/>
            </a:lvl1pPr>
          </a:lstStyle>
          <a:p>
            <a:fld id="{7B6689A7-D0D4-4E4A-B73C-604FEED410B8}" type="slidenum">
              <a:rPr lang="en-US" altLang="en-US"/>
              <a:pPr/>
              <a:t>‹#›</a:t>
            </a:fld>
            <a:endParaRPr lang="en-US" altLang="en-US"/>
          </a:p>
        </p:txBody>
      </p:sp>
    </p:spTree>
    <p:extLst>
      <p:ext uri="{BB962C8B-B14F-4D97-AF65-F5344CB8AC3E}">
        <p14:creationId xmlns:p14="http://schemas.microsoft.com/office/powerpoint/2010/main" val="4077723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0"/>
            <a:ext cx="16827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789708"/>
            <a:ext cx="8382000" cy="638173"/>
          </a:xfrm>
        </p:spPr>
        <p:txBody>
          <a:bodyPr/>
          <a:lstStyle/>
          <a:p>
            <a:r>
              <a:rPr lang="en-US" dirty="0"/>
              <a:t>Click to edit Master title style</a:t>
            </a:r>
          </a:p>
        </p:txBody>
      </p:sp>
      <p:sp>
        <p:nvSpPr>
          <p:cNvPr id="3" name="Content Placeholder 2"/>
          <p:cNvSpPr>
            <a:spLocks noGrp="1"/>
          </p:cNvSpPr>
          <p:nvPr>
            <p:ph idx="1"/>
          </p:nvPr>
        </p:nvSpPr>
        <p:spPr>
          <a:xfrm>
            <a:off x="381000" y="1427882"/>
            <a:ext cx="8382000" cy="4744318"/>
          </a:xfrm>
        </p:spPr>
        <p:txBody>
          <a:bodyPr/>
          <a:lstStyle>
            <a:lvl1pPr>
              <a:defRPr sz="2400"/>
            </a:lvl1pPr>
            <a:lvl2pPr>
              <a:defRPr sz="2000"/>
            </a:lvl2pPr>
            <a:lvl3pPr>
              <a:defRPr sz="18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381000" y="6356350"/>
            <a:ext cx="1295400" cy="365125"/>
          </a:xfrm>
        </p:spPr>
        <p:txBody>
          <a:bodyPr/>
          <a:lstStyle>
            <a:lvl1pPr>
              <a:defRPr/>
            </a:lvl1pPr>
          </a:lstStyle>
          <a:p>
            <a:fld id="{6E9AF7BE-3B4C-4DB4-8BEB-996B0339191D}" type="datetime1">
              <a:rPr lang="en-US" altLang="en-US"/>
              <a:pPr/>
              <a:t>3/25/2022</a:t>
            </a:fld>
            <a:endParaRPr lang="en-US" altLang="en-US"/>
          </a:p>
        </p:txBody>
      </p:sp>
      <p:sp>
        <p:nvSpPr>
          <p:cNvPr id="6" name="Footer Placeholder 4"/>
          <p:cNvSpPr>
            <a:spLocks noGrp="1"/>
          </p:cNvSpPr>
          <p:nvPr>
            <p:ph type="ftr" sz="quarter" idx="11"/>
          </p:nvPr>
        </p:nvSpPr>
        <p:spPr>
          <a:xfrm>
            <a:off x="1905000" y="6356350"/>
            <a:ext cx="5029200" cy="365125"/>
          </a:xfrm>
        </p:spPr>
        <p:txBody>
          <a:bodyPr/>
          <a:lstStyle>
            <a:lvl1pPr>
              <a:defRPr/>
            </a:lvl1pPr>
          </a:lstStyle>
          <a:p>
            <a:r>
              <a:rPr lang="en-US" altLang="en-US"/>
              <a:t>Law and economics of antitrust teaching manual, ©  D. Neven, 2014</a:t>
            </a:r>
          </a:p>
        </p:txBody>
      </p:sp>
      <p:sp>
        <p:nvSpPr>
          <p:cNvPr id="7" name="Slide Number Placeholder 5"/>
          <p:cNvSpPr>
            <a:spLocks noGrp="1"/>
          </p:cNvSpPr>
          <p:nvPr>
            <p:ph type="sldNum" sz="quarter" idx="12"/>
          </p:nvPr>
        </p:nvSpPr>
        <p:spPr>
          <a:xfrm>
            <a:off x="7086600" y="6356350"/>
            <a:ext cx="1676400" cy="365125"/>
          </a:xfrm>
        </p:spPr>
        <p:txBody>
          <a:bodyPr/>
          <a:lstStyle>
            <a:lvl1pPr>
              <a:defRPr/>
            </a:lvl1pPr>
          </a:lstStyle>
          <a:p>
            <a:fld id="{84D1C3EC-9695-4A57-9804-99C1BE8434F3}" type="slidenum">
              <a:rPr lang="en-US" altLang="en-US"/>
              <a:pPr/>
              <a:t>‹#›</a:t>
            </a:fld>
            <a:endParaRPr lang="en-US" altLang="en-US"/>
          </a:p>
        </p:txBody>
      </p:sp>
    </p:spTree>
    <p:extLst>
      <p:ext uri="{BB962C8B-B14F-4D97-AF65-F5344CB8AC3E}">
        <p14:creationId xmlns:p14="http://schemas.microsoft.com/office/powerpoint/2010/main" val="369797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fld id="{812CEDC0-4DDA-4483-82A0-37F89636C6DE}" type="datetime1">
              <a:rPr lang="en-US" altLang="en-US"/>
              <a:pPr/>
              <a:t>3/25/2022</a:t>
            </a:fld>
            <a:endParaRPr lang="en-US" altLang="en-US"/>
          </a:p>
        </p:txBody>
      </p:sp>
      <p:sp>
        <p:nvSpPr>
          <p:cNvPr id="6" name="Footer Placeholder 4"/>
          <p:cNvSpPr>
            <a:spLocks noGrp="1"/>
          </p:cNvSpPr>
          <p:nvPr>
            <p:ph type="ftr" sz="quarter" idx="11"/>
          </p:nvPr>
        </p:nvSpPr>
        <p:spPr/>
        <p:txBody>
          <a:bodyPr/>
          <a:lstStyle>
            <a:lvl1pPr>
              <a:defRPr>
                <a:latin typeface="Frutiger 55 Roman"/>
                <a:ea typeface="ＭＳ Ｐゴシック" charset="-128"/>
                <a:cs typeface="ＭＳ Ｐゴシック" charset="-128"/>
              </a:defRPr>
            </a:lvl1pPr>
          </a:lstStyle>
          <a:p>
            <a:pPr>
              <a:defRPr/>
            </a:pPr>
            <a:r>
              <a:rPr lang="en-US"/>
              <a:t>Law and Economics of antitrust, D. </a:t>
            </a:r>
            <a:r>
              <a:rPr lang="en-US" err="1"/>
              <a:t>Neven</a:t>
            </a:r>
            <a:r>
              <a:rPr lang="en-US"/>
              <a:t>, 2014</a:t>
            </a:r>
          </a:p>
        </p:txBody>
      </p:sp>
      <p:sp>
        <p:nvSpPr>
          <p:cNvPr id="7" name="Slide Number Placeholder 5"/>
          <p:cNvSpPr>
            <a:spLocks noGrp="1"/>
          </p:cNvSpPr>
          <p:nvPr>
            <p:ph type="sldNum" sz="quarter" idx="12"/>
          </p:nvPr>
        </p:nvSpPr>
        <p:spPr/>
        <p:txBody>
          <a:bodyPr/>
          <a:lstStyle>
            <a:lvl1pPr>
              <a:defRPr/>
            </a:lvl1pPr>
          </a:lstStyle>
          <a:p>
            <a:fld id="{DDE1882C-9880-44B9-9DB6-F8A803C7DD33}" type="slidenum">
              <a:rPr lang="en-US" altLang="en-US"/>
              <a:pPr/>
              <a:t>‹#›</a:t>
            </a:fld>
            <a:endParaRPr lang="en-US" altLang="en-US"/>
          </a:p>
        </p:txBody>
      </p:sp>
    </p:spTree>
    <p:extLst>
      <p:ext uri="{BB962C8B-B14F-4D97-AF65-F5344CB8AC3E}">
        <p14:creationId xmlns:p14="http://schemas.microsoft.com/office/powerpoint/2010/main" val="3586857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399"/>
            <a:ext cx="4040188" cy="498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76399"/>
            <a:ext cx="4041775" cy="4984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F17E84E9-E009-443C-9030-039AE8DC6935}" type="datetime1">
              <a:rPr lang="en-US" altLang="en-US"/>
              <a:pPr/>
              <a:t>3/25/2022</a:t>
            </a:fld>
            <a:endParaRPr lang="en-US" altLang="en-US"/>
          </a:p>
        </p:txBody>
      </p:sp>
      <p:sp>
        <p:nvSpPr>
          <p:cNvPr id="8" name="Footer Placeholder 4"/>
          <p:cNvSpPr>
            <a:spLocks noGrp="1"/>
          </p:cNvSpPr>
          <p:nvPr>
            <p:ph type="ftr" sz="quarter" idx="11"/>
          </p:nvPr>
        </p:nvSpPr>
        <p:spPr/>
        <p:txBody>
          <a:bodyPr/>
          <a:lstStyle>
            <a:lvl1pPr>
              <a:defRPr>
                <a:latin typeface="Frutiger 55 Roman"/>
                <a:ea typeface="ＭＳ Ｐゴシック" charset="-128"/>
                <a:cs typeface="ＭＳ Ｐゴシック" charset="-128"/>
              </a:defRPr>
            </a:lvl1pPr>
          </a:lstStyle>
          <a:p>
            <a:pPr>
              <a:defRPr/>
            </a:pPr>
            <a:r>
              <a:rPr lang="en-US"/>
              <a:t>Law and economics and antitrust, D. </a:t>
            </a:r>
            <a:r>
              <a:rPr lang="en-US" err="1"/>
              <a:t>Neven</a:t>
            </a:r>
            <a:r>
              <a:rPr lang="en-US"/>
              <a:t>, 2014</a:t>
            </a:r>
          </a:p>
        </p:txBody>
      </p:sp>
      <p:sp>
        <p:nvSpPr>
          <p:cNvPr id="9" name="Slide Number Placeholder 5"/>
          <p:cNvSpPr>
            <a:spLocks noGrp="1"/>
          </p:cNvSpPr>
          <p:nvPr>
            <p:ph type="sldNum" sz="quarter" idx="12"/>
          </p:nvPr>
        </p:nvSpPr>
        <p:spPr/>
        <p:txBody>
          <a:bodyPr/>
          <a:lstStyle>
            <a:lvl1pPr>
              <a:defRPr/>
            </a:lvl1pPr>
          </a:lstStyle>
          <a:p>
            <a:fld id="{49A7E48D-A2A3-4A8B-A922-66219DCEA00D}" type="slidenum">
              <a:rPr lang="en-US" altLang="en-US"/>
              <a:pPr/>
              <a:t>‹#›</a:t>
            </a:fld>
            <a:endParaRPr lang="en-US" altLang="en-US"/>
          </a:p>
        </p:txBody>
      </p:sp>
    </p:spTree>
    <p:extLst>
      <p:ext uri="{BB962C8B-B14F-4D97-AF65-F5344CB8AC3E}">
        <p14:creationId xmlns:p14="http://schemas.microsoft.com/office/powerpoint/2010/main" val="4108755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171C1AC8-673B-442E-A63B-90E8995E053F}" type="datetime1">
              <a:rPr lang="en-US" altLang="en-US"/>
              <a:pPr/>
              <a:t>3/25/2022</a:t>
            </a:fld>
            <a:endParaRPr lang="en-US" altLang="en-US"/>
          </a:p>
        </p:txBody>
      </p:sp>
      <p:sp>
        <p:nvSpPr>
          <p:cNvPr id="4" name="Footer Placeholder 4"/>
          <p:cNvSpPr>
            <a:spLocks noGrp="1"/>
          </p:cNvSpPr>
          <p:nvPr>
            <p:ph type="ftr" sz="quarter" idx="11"/>
          </p:nvPr>
        </p:nvSpPr>
        <p:spPr/>
        <p:txBody>
          <a:bodyPr/>
          <a:lstStyle>
            <a:lvl1pPr>
              <a:defRPr>
                <a:latin typeface="Frutiger 55 Roman"/>
                <a:ea typeface="ＭＳ Ｐゴシック" charset="-128"/>
                <a:cs typeface="ＭＳ Ｐゴシック" charset="-128"/>
              </a:defRPr>
            </a:lvl1pPr>
          </a:lstStyle>
          <a:p>
            <a:pPr>
              <a:defRPr/>
            </a:pPr>
            <a:r>
              <a:rPr lang="en-US"/>
              <a:t>Law and economics of antitrust, D. </a:t>
            </a:r>
            <a:r>
              <a:rPr lang="en-US" err="1"/>
              <a:t>Neven</a:t>
            </a:r>
            <a:r>
              <a:rPr lang="en-US"/>
              <a:t>, 2014</a:t>
            </a:r>
          </a:p>
        </p:txBody>
      </p:sp>
      <p:sp>
        <p:nvSpPr>
          <p:cNvPr id="5" name="Slide Number Placeholder 5"/>
          <p:cNvSpPr>
            <a:spLocks noGrp="1"/>
          </p:cNvSpPr>
          <p:nvPr>
            <p:ph type="sldNum" sz="quarter" idx="12"/>
          </p:nvPr>
        </p:nvSpPr>
        <p:spPr/>
        <p:txBody>
          <a:bodyPr/>
          <a:lstStyle>
            <a:lvl1pPr>
              <a:defRPr/>
            </a:lvl1pPr>
          </a:lstStyle>
          <a:p>
            <a:fld id="{4845AC2E-F03E-4986-BCEF-159FC3E2F143}" type="slidenum">
              <a:rPr lang="en-US" altLang="en-US"/>
              <a:pPr/>
              <a:t>‹#›</a:t>
            </a:fld>
            <a:endParaRPr lang="en-US" altLang="en-US"/>
          </a:p>
        </p:txBody>
      </p:sp>
    </p:spTree>
    <p:extLst>
      <p:ext uri="{BB962C8B-B14F-4D97-AF65-F5344CB8AC3E}">
        <p14:creationId xmlns:p14="http://schemas.microsoft.com/office/powerpoint/2010/main" val="224319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FF1CF76-A8B9-430F-A98F-40632C072D6B}" type="datetime1">
              <a:rPr lang="en-US" altLang="en-US"/>
              <a:pPr/>
              <a:t>3/25/2022</a:t>
            </a:fld>
            <a:endParaRPr lang="en-US" altLang="en-US"/>
          </a:p>
        </p:txBody>
      </p:sp>
      <p:sp>
        <p:nvSpPr>
          <p:cNvPr id="3" name="Footer Placeholder 4"/>
          <p:cNvSpPr>
            <a:spLocks noGrp="1"/>
          </p:cNvSpPr>
          <p:nvPr>
            <p:ph type="ftr" sz="quarter" idx="11"/>
          </p:nvPr>
        </p:nvSpPr>
        <p:spPr/>
        <p:txBody>
          <a:bodyPr/>
          <a:lstStyle>
            <a:lvl1pPr>
              <a:defRPr>
                <a:latin typeface="Frutiger 55 Roman"/>
                <a:ea typeface="ＭＳ Ｐゴシック" charset="-128"/>
                <a:cs typeface="ＭＳ Ｐゴシック" charset="-128"/>
              </a:defRPr>
            </a:lvl1pPr>
          </a:lstStyle>
          <a:p>
            <a:pPr>
              <a:defRPr/>
            </a:pPr>
            <a:r>
              <a:rPr lang="en-US"/>
              <a:t>Law and economics of antitrust, D. </a:t>
            </a:r>
            <a:r>
              <a:rPr lang="en-US" err="1"/>
              <a:t>Neven</a:t>
            </a:r>
            <a:r>
              <a:rPr lang="en-US"/>
              <a:t>, 2014</a:t>
            </a:r>
          </a:p>
        </p:txBody>
      </p:sp>
      <p:sp>
        <p:nvSpPr>
          <p:cNvPr id="4" name="Slide Number Placeholder 5"/>
          <p:cNvSpPr>
            <a:spLocks noGrp="1"/>
          </p:cNvSpPr>
          <p:nvPr>
            <p:ph type="sldNum" sz="quarter" idx="12"/>
          </p:nvPr>
        </p:nvSpPr>
        <p:spPr/>
        <p:txBody>
          <a:bodyPr/>
          <a:lstStyle>
            <a:lvl1pPr>
              <a:defRPr/>
            </a:lvl1pPr>
          </a:lstStyle>
          <a:p>
            <a:fld id="{20A4877F-CD66-45DA-8480-3EBE99649F8F}" type="slidenum">
              <a:rPr lang="en-US" altLang="en-US"/>
              <a:pPr/>
              <a:t>‹#›</a:t>
            </a:fld>
            <a:endParaRPr lang="en-US" altLang="en-US"/>
          </a:p>
        </p:txBody>
      </p:sp>
    </p:spTree>
    <p:extLst>
      <p:ext uri="{BB962C8B-B14F-4D97-AF65-F5344CB8AC3E}">
        <p14:creationId xmlns:p14="http://schemas.microsoft.com/office/powerpoint/2010/main" val="23393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3008313" cy="7620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762000"/>
            <a:ext cx="5111750" cy="5364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ACA11D9F-9B14-4B35-9507-4C144B761D79}" type="datetime1">
              <a:rPr lang="en-US" altLang="en-US"/>
              <a:pPr/>
              <a:t>3/25/2022</a:t>
            </a:fld>
            <a:endParaRPr lang="en-US" altLang="en-US"/>
          </a:p>
        </p:txBody>
      </p:sp>
      <p:sp>
        <p:nvSpPr>
          <p:cNvPr id="6" name="Footer Placeholder 4"/>
          <p:cNvSpPr>
            <a:spLocks noGrp="1"/>
          </p:cNvSpPr>
          <p:nvPr>
            <p:ph type="ftr" sz="quarter" idx="11"/>
          </p:nvPr>
        </p:nvSpPr>
        <p:spPr/>
        <p:txBody>
          <a:bodyPr/>
          <a:lstStyle>
            <a:lvl1pPr>
              <a:defRPr>
                <a:latin typeface="Frutiger 55 Roman"/>
                <a:ea typeface="ＭＳ Ｐゴシック" charset="-128"/>
                <a:cs typeface="ＭＳ Ｐゴシック" charset="-128"/>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E1FD906-6B9E-4443-A9A9-3283CC816338}" type="slidenum">
              <a:rPr lang="en-US" altLang="en-US"/>
              <a:pPr/>
              <a:t>‹#›</a:t>
            </a:fld>
            <a:endParaRPr lang="en-US" altLang="en-US"/>
          </a:p>
        </p:txBody>
      </p:sp>
    </p:spTree>
    <p:extLst>
      <p:ext uri="{BB962C8B-B14F-4D97-AF65-F5344CB8AC3E}">
        <p14:creationId xmlns:p14="http://schemas.microsoft.com/office/powerpoint/2010/main" val="4077836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761999"/>
            <a:ext cx="5486400" cy="3965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7A09732D-F711-4396-A0F8-A27F7D72D834}" type="datetime1">
              <a:rPr lang="en-US" altLang="en-US"/>
              <a:pPr/>
              <a:t>3/25/2022</a:t>
            </a:fld>
            <a:endParaRPr lang="en-US" altLang="en-US"/>
          </a:p>
        </p:txBody>
      </p:sp>
      <p:sp>
        <p:nvSpPr>
          <p:cNvPr id="6" name="Footer Placeholder 4"/>
          <p:cNvSpPr>
            <a:spLocks noGrp="1"/>
          </p:cNvSpPr>
          <p:nvPr>
            <p:ph type="ftr" sz="quarter" idx="11"/>
          </p:nvPr>
        </p:nvSpPr>
        <p:spPr/>
        <p:txBody>
          <a:bodyPr/>
          <a:lstStyle>
            <a:lvl1pPr>
              <a:defRPr>
                <a:latin typeface="Frutiger 55 Roman"/>
                <a:ea typeface="ＭＳ Ｐゴシック" charset="-128"/>
                <a:cs typeface="ＭＳ Ｐゴシック" charset="-128"/>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3279A40-347D-4E44-AF56-B5F5F4CC8BC6}" type="slidenum">
              <a:rPr lang="en-US" altLang="en-US"/>
              <a:pPr/>
              <a:t>‹#›</a:t>
            </a:fld>
            <a:endParaRPr lang="en-US" altLang="en-US"/>
          </a:p>
        </p:txBody>
      </p:sp>
    </p:spTree>
    <p:extLst>
      <p:ext uri="{BB962C8B-B14F-4D97-AF65-F5344CB8AC3E}">
        <p14:creationId xmlns:p14="http://schemas.microsoft.com/office/powerpoint/2010/main" val="3338614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7620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76400"/>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Frutiger 55 Roman" charset="0"/>
              </a:defRPr>
            </a:lvl1pPr>
          </a:lstStyle>
          <a:p>
            <a:fld id="{FAB68276-3B46-4D2E-B7A3-C5EE1C3C6A7F}" type="datetime1">
              <a:rPr lang="en-US" altLang="en-US"/>
              <a:pPr/>
              <a:t>3/25/2022</a:t>
            </a:fld>
            <a:endParaRPr lang="en-US" altLang="en-US"/>
          </a:p>
        </p:txBody>
      </p:sp>
      <p:sp>
        <p:nvSpPr>
          <p:cNvPr id="5" name="Footer Placeholder 4"/>
          <p:cNvSpPr>
            <a:spLocks noGrp="1"/>
          </p:cNvSpPr>
          <p:nvPr>
            <p:ph type="ftr" sz="quarter" idx="3"/>
          </p:nvPr>
        </p:nvSpPr>
        <p:spPr>
          <a:xfrm>
            <a:off x="2819400" y="6356350"/>
            <a:ext cx="38862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Frutiger 55 Roman" charset="0"/>
              </a:defRPr>
            </a:lvl1pPr>
          </a:lstStyle>
          <a:p>
            <a:r>
              <a:rPr lang="en-US" altLang="en-US"/>
              <a:t>Law and economics of antitrust, © D. Neven, 2014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Frutiger 55 Roman" charset="0"/>
              </a:defRPr>
            </a:lvl1pPr>
          </a:lstStyle>
          <a:p>
            <a:fld id="{2076CB56-CB6C-4732-B7E7-8EF5B22EA55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hdr="0"/>
  <p:txStyles>
    <p:titleStyle>
      <a:lvl1pPr algn="ctr" defTabSz="457200" rtl="0" eaLnBrk="0" fontAlgn="base" hangingPunct="0">
        <a:spcBef>
          <a:spcPct val="0"/>
        </a:spcBef>
        <a:spcAft>
          <a:spcPct val="0"/>
        </a:spcAft>
        <a:defRPr sz="4400" kern="1200">
          <a:solidFill>
            <a:schemeClr val="tx1"/>
          </a:solidFill>
          <a:latin typeface="Frutiger 55 Roman"/>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Frutiger 55 Roman"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Frutiger 55 Roman"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Frutiger 55 Roman"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Frutiger 55 Roman"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Frutiger 55 Roman"/>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Frutiger 55 Roman"/>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Frutiger 55 Roman"/>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Frutiger 55 Roman"/>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Frutiger 55 Roman"/>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Текст 2"/>
          <p:cNvSpPr>
            <a:spLocks noGrp="1"/>
          </p:cNvSpPr>
          <p:nvPr>
            <p:ph type="body" idx="1"/>
          </p:nvPr>
        </p:nvSpPr>
        <p:spPr>
          <a:xfrm>
            <a:off x="685800" y="2286001"/>
            <a:ext cx="7924800" cy="1295400"/>
          </a:xfrm>
        </p:spPr>
        <p:txBody>
          <a:bodyPr/>
          <a:lstStyle/>
          <a:p>
            <a:pPr>
              <a:lnSpc>
                <a:spcPct val="150000"/>
              </a:lnSpc>
            </a:pPr>
            <a:r>
              <a:rPr lang="en-US" altLang="en-US" sz="2400" dirty="0">
                <a:solidFill>
                  <a:srgbClr val="898989"/>
                </a:solidFill>
                <a:latin typeface="Frutiger 55 Roman" charset="0"/>
                <a:ea typeface="ＭＳ Ｐゴシック" pitchFamily="34" charset="-128"/>
              </a:rPr>
              <a:t>Is there an alternative to the effects-based approach and the consumer welfare standard?</a:t>
            </a:r>
            <a:endParaRPr lang="ru-RU" altLang="en-US" sz="2400" dirty="0">
              <a:solidFill>
                <a:srgbClr val="898989"/>
              </a:solidFill>
              <a:latin typeface="Frutiger 55 Roman" charset="0"/>
              <a:ea typeface="ＭＳ Ｐゴシック" pitchFamily="34" charset="-128"/>
            </a:endParaRPr>
          </a:p>
        </p:txBody>
      </p:sp>
      <p:sp>
        <p:nvSpPr>
          <p:cNvPr id="17412"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B64F9F6-5CC9-4B31-96FF-5A0FA77C5764}" type="slidenum">
              <a:rPr lang="en-US" altLang="en-US" sz="1200">
                <a:solidFill>
                  <a:srgbClr val="898989"/>
                </a:solidFill>
                <a:latin typeface="Frutiger 55 Roman" charset="0"/>
              </a:rPr>
              <a:pPr eaLnBrk="1" hangingPunct="1"/>
              <a:t>1</a:t>
            </a:fld>
            <a:endParaRPr lang="en-US" altLang="en-US" sz="1200">
              <a:solidFill>
                <a:srgbClr val="898989"/>
              </a:solidFill>
              <a:latin typeface="Frutiger 55 Roman" charset="0"/>
            </a:endParaRPr>
          </a:p>
        </p:txBody>
      </p:sp>
      <p:sp>
        <p:nvSpPr>
          <p:cNvPr id="2" name="TextBox 1"/>
          <p:cNvSpPr txBox="1"/>
          <p:nvPr/>
        </p:nvSpPr>
        <p:spPr>
          <a:xfrm>
            <a:off x="708990" y="4191000"/>
            <a:ext cx="7901610" cy="1754326"/>
          </a:xfrm>
          <a:prstGeom prst="rect">
            <a:avLst/>
          </a:prstGeom>
          <a:noFill/>
        </p:spPr>
        <p:txBody>
          <a:bodyPr wrap="square" rtlCol="0">
            <a:spAutoFit/>
          </a:bodyPr>
          <a:lstStyle/>
          <a:p>
            <a:r>
              <a:rPr lang="fr-FR" dirty="0"/>
              <a:t>Damien Neven </a:t>
            </a:r>
          </a:p>
          <a:p>
            <a:endParaRPr lang="fr-FR" dirty="0"/>
          </a:p>
          <a:p>
            <a:endParaRPr lang="fr-FR" dirty="0"/>
          </a:p>
          <a:p>
            <a:r>
              <a:rPr lang="en-US" dirty="0"/>
              <a:t>17th ANNUAL CONFERENCE OF THE GCLC – March 25, 2021</a:t>
            </a:r>
          </a:p>
          <a:p>
            <a:endParaRPr lang="en-US" dirty="0"/>
          </a:p>
          <a:p>
            <a:r>
              <a:rPr lang="en-US" dirty="0"/>
              <a:t>The transformation of EU competition law: Next generation issues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18618" y="304800"/>
            <a:ext cx="8382000" cy="638173"/>
          </a:xfrm>
          <a:noFill/>
          <a:extLst>
            <a:ext uri="{909E8E84-426E-40DD-AFC4-6F175D3DCCD1}">
              <a14:hiddenFill xmlns:a14="http://schemas.microsoft.com/office/drawing/2010/main">
                <a:solidFill>
                  <a:schemeClr val="bg1"/>
                </a:solidFill>
              </a14:hiddenFill>
            </a:ext>
          </a:extLst>
        </p:spPr>
        <p:txBody>
          <a:bodyPr/>
          <a:lstStyle/>
          <a:p>
            <a:r>
              <a:rPr lang="en-GB" altLang="en-US" sz="3600" dirty="0"/>
              <a:t>Aggregation of evidence </a:t>
            </a:r>
            <a:endParaRPr lang="en-GB" altLang="en-US" sz="3600" dirty="0">
              <a:solidFill>
                <a:schemeClr val="tx1"/>
              </a:solidFill>
            </a:endParaRPr>
          </a:p>
        </p:txBody>
      </p:sp>
      <p:sp>
        <p:nvSpPr>
          <p:cNvPr id="17411" name="Rectangle 3"/>
          <p:cNvSpPr>
            <a:spLocks noGrp="1" noChangeArrowheads="1"/>
          </p:cNvSpPr>
          <p:nvPr>
            <p:ph type="body" idx="1"/>
          </p:nvPr>
        </p:nvSpPr>
        <p:spPr>
          <a:xfrm>
            <a:off x="418618" y="1066800"/>
            <a:ext cx="8535364" cy="5105401"/>
          </a:xfrm>
        </p:spPr>
        <p:txBody>
          <a:bodyPr/>
          <a:lstStyle/>
          <a:p>
            <a:r>
              <a:rPr lang="en-GB" sz="2000" dirty="0"/>
              <a:t>(163) “Although the Commission must produce sufficiently precise and consistent evidence to support the firm conviction that the alleged infringement took place, it is important to emphasise that it is not necessary for every item of evidence produced by the Commission to satisfy those criteria in relation to every aspect of the infringement. It is sufficient if the body of evidence relied on by that institution, viewed as a whole, meets that requirement”</a:t>
            </a:r>
          </a:p>
          <a:p>
            <a:r>
              <a:rPr lang="en-GB" sz="2000" dirty="0"/>
              <a:t>Conclusions are supported by a variety of pieces of evidence that may not be equally reliable. </a:t>
            </a:r>
          </a:p>
          <a:p>
            <a:r>
              <a:rPr lang="en-GB" sz="2000" dirty="0"/>
              <a:t>Some pieces of evidence are not given much weight by the Commission (see for instance the Nov 2005 email in DLL.</a:t>
            </a:r>
          </a:p>
          <a:p>
            <a:r>
              <a:rPr lang="en-GB" sz="2000" dirty="0"/>
              <a:t>For the Court, the fact that (219), “the evidence relied upon by Intel </a:t>
            </a:r>
            <a:r>
              <a:rPr lang="en-GB" sz="2000" dirty="0" err="1"/>
              <a:t>sont</a:t>
            </a:r>
            <a:r>
              <a:rPr lang="en-GB" sz="2000" dirty="0"/>
              <a:t> </a:t>
            </a:r>
            <a:r>
              <a:rPr lang="en-GB" sz="2000" b="1" dirty="0"/>
              <a:t>completely lacking </a:t>
            </a:r>
            <a:r>
              <a:rPr lang="en-GB" sz="2000" dirty="0"/>
              <a:t>in evidential value” is sufficient to question the Commission analysis. </a:t>
            </a:r>
          </a:p>
          <a:p>
            <a:r>
              <a:rPr lang="en-GB" sz="2000" dirty="0"/>
              <a:t>Indeed, the aggregation of evidence involve given different weights to different pieces and pieces that are nor completely lacking in evidential value should be given little weight</a:t>
            </a:r>
            <a:endParaRPr lang="en-US" altLang="en-US" sz="1800" dirty="0"/>
          </a:p>
          <a:p>
            <a:pPr marL="457200" lvl="1" indent="0">
              <a:lnSpc>
                <a:spcPct val="90000"/>
              </a:lnSpc>
              <a:buNone/>
            </a:pPr>
            <a:endParaRPr lang="en-US" altLang="en-US" dirty="0"/>
          </a:p>
          <a:p>
            <a:pPr>
              <a:lnSpc>
                <a:spcPct val="90000"/>
              </a:lnSpc>
            </a:pPr>
            <a:endParaRPr lang="fr-FR" altLang="en-US" sz="2000" dirty="0"/>
          </a:p>
          <a:p>
            <a:pPr>
              <a:lnSpc>
                <a:spcPct val="90000"/>
              </a:lnSpc>
            </a:pPr>
            <a:endParaRPr lang="en-US" altLang="en-US" sz="2000" dirty="0"/>
          </a:p>
        </p:txBody>
      </p:sp>
    </p:spTree>
    <p:extLst>
      <p:ext uri="{BB962C8B-B14F-4D97-AF65-F5344CB8AC3E}">
        <p14:creationId xmlns:p14="http://schemas.microsoft.com/office/powerpoint/2010/main" val="2113580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18618" y="304800"/>
            <a:ext cx="8382000" cy="638173"/>
          </a:xfrm>
          <a:noFill/>
          <a:extLst>
            <a:ext uri="{909E8E84-426E-40DD-AFC4-6F175D3DCCD1}">
              <a14:hiddenFill xmlns:a14="http://schemas.microsoft.com/office/drawing/2010/main">
                <a:solidFill>
                  <a:schemeClr val="bg1"/>
                </a:solidFill>
              </a14:hiddenFill>
            </a:ext>
          </a:extLst>
        </p:spPr>
        <p:txBody>
          <a:bodyPr/>
          <a:lstStyle/>
          <a:p>
            <a:r>
              <a:rPr lang="en-GB" altLang="en-US" sz="3600" dirty="0"/>
              <a:t>Conclusion</a:t>
            </a:r>
            <a:endParaRPr lang="en-GB" altLang="en-US" sz="3600" dirty="0">
              <a:solidFill>
                <a:schemeClr val="tx1"/>
              </a:solidFill>
            </a:endParaRPr>
          </a:p>
        </p:txBody>
      </p:sp>
      <p:sp>
        <p:nvSpPr>
          <p:cNvPr id="17411" name="Rectangle 3"/>
          <p:cNvSpPr>
            <a:spLocks noGrp="1" noChangeArrowheads="1"/>
          </p:cNvSpPr>
          <p:nvPr>
            <p:ph type="body" idx="1"/>
          </p:nvPr>
        </p:nvSpPr>
        <p:spPr>
          <a:xfrm>
            <a:off x="431023" y="1219200"/>
            <a:ext cx="8535364" cy="5105401"/>
          </a:xfrm>
        </p:spPr>
        <p:txBody>
          <a:bodyPr/>
          <a:lstStyle/>
          <a:p>
            <a:r>
              <a:rPr lang="en-GB" sz="2000" dirty="0"/>
              <a:t>The Court fails to have unrealistic views of what the validation of a theory of </a:t>
            </a:r>
            <a:r>
              <a:rPr lang="en-GB" sz="2000" dirty="0" err="1"/>
              <a:t>of</a:t>
            </a:r>
            <a:r>
              <a:rPr lang="en-GB" sz="2000" dirty="0"/>
              <a:t> harm entails </a:t>
            </a:r>
          </a:p>
          <a:p>
            <a:r>
              <a:rPr lang="en-GB" sz="2000" dirty="0"/>
              <a:t>There is no perfect piece of evidence in relation to a theory of harm </a:t>
            </a:r>
          </a:p>
          <a:p>
            <a:r>
              <a:rPr lang="en-GB" sz="2000" dirty="0"/>
              <a:t>What can be observed is often a proxy for the factor that is relevant for the theory. </a:t>
            </a:r>
          </a:p>
          <a:p>
            <a:r>
              <a:rPr lang="en-GB" sz="2000" dirty="0"/>
              <a:t>The validation involves different perspectives/ aspect of the theory that the analysis of each aspect will draw on various pieces of evidence with their own shortcomings that have to be aggregated. </a:t>
            </a:r>
          </a:p>
          <a:p>
            <a:r>
              <a:rPr lang="en-GB" sz="2000" dirty="0"/>
              <a:t>A review of the Commission’s analysis should be conducted in the context of the methodology adopted by the Commission. </a:t>
            </a:r>
          </a:p>
          <a:p>
            <a:pPr marL="457200" lvl="1" indent="0">
              <a:lnSpc>
                <a:spcPct val="90000"/>
              </a:lnSpc>
              <a:buNone/>
            </a:pPr>
            <a:endParaRPr lang="en-US" altLang="en-US" dirty="0"/>
          </a:p>
          <a:p>
            <a:pPr>
              <a:lnSpc>
                <a:spcPct val="90000"/>
              </a:lnSpc>
            </a:pPr>
            <a:endParaRPr lang="fr-FR" altLang="en-US" sz="2000" dirty="0"/>
          </a:p>
          <a:p>
            <a:pPr>
              <a:lnSpc>
                <a:spcPct val="90000"/>
              </a:lnSpc>
            </a:pPr>
            <a:endParaRPr lang="en-US" altLang="en-US" sz="2000" dirty="0"/>
          </a:p>
        </p:txBody>
      </p:sp>
    </p:spTree>
    <p:extLst>
      <p:ext uri="{BB962C8B-B14F-4D97-AF65-F5344CB8AC3E}">
        <p14:creationId xmlns:p14="http://schemas.microsoft.com/office/powerpoint/2010/main" val="2441760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95300" y="214312"/>
            <a:ext cx="8382000" cy="638173"/>
          </a:xfrm>
          <a:noFill/>
          <a:extLst>
            <a:ext uri="{909E8E84-426E-40DD-AFC4-6F175D3DCCD1}">
              <a14:hiddenFill xmlns:a14="http://schemas.microsoft.com/office/drawing/2010/main">
                <a:solidFill>
                  <a:schemeClr val="bg1"/>
                </a:solidFill>
              </a14:hiddenFill>
            </a:ext>
          </a:extLst>
        </p:spPr>
        <p:txBody>
          <a:bodyPr/>
          <a:lstStyle/>
          <a:p>
            <a:r>
              <a:rPr lang="en-GB" altLang="en-US" sz="3600" dirty="0"/>
              <a:t>Introduction </a:t>
            </a:r>
            <a:endParaRPr lang="en-GB" altLang="en-US" sz="3600" dirty="0">
              <a:solidFill>
                <a:schemeClr val="tx1"/>
              </a:solidFill>
            </a:endParaRPr>
          </a:p>
        </p:txBody>
      </p:sp>
      <p:sp>
        <p:nvSpPr>
          <p:cNvPr id="17411" name="Rectangle 3"/>
          <p:cNvSpPr>
            <a:spLocks noGrp="1" noChangeArrowheads="1"/>
          </p:cNvSpPr>
          <p:nvPr>
            <p:ph type="body" idx="1"/>
          </p:nvPr>
        </p:nvSpPr>
        <p:spPr>
          <a:xfrm>
            <a:off x="418618" y="1219200"/>
            <a:ext cx="8535364" cy="5105401"/>
          </a:xfrm>
        </p:spPr>
        <p:txBody>
          <a:bodyPr/>
          <a:lstStyle/>
          <a:p>
            <a:pPr>
              <a:lnSpc>
                <a:spcPct val="90000"/>
              </a:lnSpc>
            </a:pPr>
            <a:r>
              <a:rPr lang="en-US" altLang="en-US" sz="2000" dirty="0"/>
              <a:t>The important issue may not be whether there is an alternative to the consumer welfare standard but rather whether and how economic analysis should be used to inform the legal assessment/characterization</a:t>
            </a:r>
          </a:p>
          <a:p>
            <a:pPr>
              <a:lnSpc>
                <a:spcPct val="90000"/>
              </a:lnSpc>
            </a:pPr>
            <a:r>
              <a:rPr lang="en-US" altLang="en-US" sz="2000" dirty="0"/>
              <a:t>Economic analysis makes a distinction between consumer welfare and changes in profit, but this is not the decisive feature from a methodological perspective.</a:t>
            </a:r>
          </a:p>
          <a:p>
            <a:pPr>
              <a:lnSpc>
                <a:spcPct val="90000"/>
              </a:lnSpc>
            </a:pPr>
            <a:r>
              <a:rPr lang="en-US" altLang="en-US" sz="2000" dirty="0"/>
              <a:t>The decisive features are (</a:t>
            </a:r>
            <a:r>
              <a:rPr lang="en-US" altLang="en-US" sz="2000" dirty="0" err="1"/>
              <a:t>i</a:t>
            </a:r>
            <a:r>
              <a:rPr lang="en-US" altLang="en-US" sz="2000" dirty="0"/>
              <a:t>) guarantees in terms of the rigor of the theory of harm – as there are limits to verbal reasoning (ii) the development of common metrics to evaluate alternatives and (iii) a framework for empirical validation (falsification) </a:t>
            </a:r>
          </a:p>
          <a:p>
            <a:pPr>
              <a:lnSpc>
                <a:spcPct val="90000"/>
              </a:lnSpc>
            </a:pPr>
            <a:r>
              <a:rPr lang="en-US" altLang="en-US" sz="2000" dirty="0"/>
              <a:t>What is the role of economic analysis after the Intel GC 2022 decision ? </a:t>
            </a:r>
          </a:p>
          <a:p>
            <a:pPr>
              <a:lnSpc>
                <a:spcPct val="90000"/>
              </a:lnSpc>
            </a:pPr>
            <a:r>
              <a:rPr lang="en-US" altLang="en-US" sz="2000" dirty="0"/>
              <a:t>Particular circumstances may make general inferences difficult </a:t>
            </a:r>
          </a:p>
          <a:p>
            <a:pPr lvl="1">
              <a:lnSpc>
                <a:spcPct val="90000"/>
              </a:lnSpc>
            </a:pPr>
            <a:r>
              <a:rPr lang="en-US" altLang="en-US" sz="1800" dirty="0"/>
              <a:t>The Economic analysis was not meant to play a central role in the decision. It was thus not deployed in full.</a:t>
            </a:r>
          </a:p>
          <a:p>
            <a:pPr lvl="1">
              <a:lnSpc>
                <a:spcPct val="90000"/>
              </a:lnSpc>
            </a:pPr>
            <a:r>
              <a:rPr lang="en-US" altLang="en-US" sz="1800" dirty="0"/>
              <a:t>The Court denied the Commission to provide additional evidence, while allowing Intel to do so.</a:t>
            </a:r>
          </a:p>
          <a:p>
            <a:pPr>
              <a:lnSpc>
                <a:spcPct val="90000"/>
              </a:lnSpc>
            </a:pPr>
            <a:r>
              <a:rPr lang="en-GB" altLang="en-US" sz="2000" dirty="0"/>
              <a:t>Still the standard developed by the GC to assess the economic evidence provides some insights on what could be expected in other circumstances</a:t>
            </a:r>
          </a:p>
          <a:p>
            <a:pPr>
              <a:lnSpc>
                <a:spcPct val="90000"/>
              </a:lnSpc>
            </a:pPr>
            <a:endParaRPr lang="en-GB" altLang="en-US" sz="1800" dirty="0"/>
          </a:p>
          <a:p>
            <a:pPr marL="0" indent="0">
              <a:lnSpc>
                <a:spcPct val="90000"/>
              </a:lnSpc>
              <a:buNone/>
            </a:pPr>
            <a:endParaRPr lang="en-US" altLang="en-US" sz="1800" dirty="0"/>
          </a:p>
          <a:p>
            <a:pPr marL="457200" lvl="1" indent="0">
              <a:lnSpc>
                <a:spcPct val="90000"/>
              </a:lnSpc>
              <a:buNone/>
            </a:pPr>
            <a:endParaRPr lang="en-US" altLang="en-US" dirty="0"/>
          </a:p>
          <a:p>
            <a:pPr>
              <a:lnSpc>
                <a:spcPct val="90000"/>
              </a:lnSpc>
            </a:pPr>
            <a:endParaRPr lang="fr-FR" altLang="en-US" sz="2000" dirty="0"/>
          </a:p>
          <a:p>
            <a:pPr>
              <a:lnSpc>
                <a:spcPct val="90000"/>
              </a:lnSpc>
            </a:pPr>
            <a:endParaRPr lang="en-US" altLang="en-US" sz="2000" dirty="0"/>
          </a:p>
        </p:txBody>
      </p:sp>
    </p:spTree>
    <p:extLst>
      <p:ext uri="{BB962C8B-B14F-4D97-AF65-F5344CB8AC3E}">
        <p14:creationId xmlns:p14="http://schemas.microsoft.com/office/powerpoint/2010/main" val="1646126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18618" y="304800"/>
            <a:ext cx="8382000" cy="638173"/>
          </a:xfrm>
          <a:noFill/>
          <a:extLst>
            <a:ext uri="{909E8E84-426E-40DD-AFC4-6F175D3DCCD1}">
              <a14:hiddenFill xmlns:a14="http://schemas.microsoft.com/office/drawing/2010/main">
                <a:solidFill>
                  <a:schemeClr val="bg1"/>
                </a:solidFill>
              </a14:hiddenFill>
            </a:ext>
          </a:extLst>
        </p:spPr>
        <p:txBody>
          <a:bodyPr/>
          <a:lstStyle/>
          <a:p>
            <a:r>
              <a:rPr lang="en-GB" altLang="en-US" sz="3600" dirty="0"/>
              <a:t>Measurement without theory </a:t>
            </a:r>
            <a:endParaRPr lang="en-GB" altLang="en-US" sz="3600" dirty="0">
              <a:solidFill>
                <a:schemeClr val="tx1"/>
              </a:solidFill>
            </a:endParaRPr>
          </a:p>
        </p:txBody>
      </p:sp>
      <p:sp>
        <p:nvSpPr>
          <p:cNvPr id="2" name="Content Placeholder 1">
            <a:extLst>
              <a:ext uri="{FF2B5EF4-FFF2-40B4-BE49-F238E27FC236}">
                <a16:creationId xmlns:a16="http://schemas.microsoft.com/office/drawing/2014/main" id="{4D45178D-388D-4B31-A14C-386888C99085}"/>
              </a:ext>
            </a:extLst>
          </p:cNvPr>
          <p:cNvSpPr>
            <a:spLocks noGrp="1"/>
          </p:cNvSpPr>
          <p:nvPr>
            <p:ph idx="1"/>
          </p:nvPr>
        </p:nvSpPr>
        <p:spPr>
          <a:xfrm>
            <a:off x="304800" y="1066800"/>
            <a:ext cx="8458200" cy="4953000"/>
          </a:xfrm>
        </p:spPr>
        <p:txBody>
          <a:bodyPr/>
          <a:lstStyle/>
          <a:p>
            <a:r>
              <a:rPr lang="en-GB" sz="2000" dirty="0"/>
              <a:t>The decision does not have a clear theory of harm</a:t>
            </a:r>
          </a:p>
          <a:p>
            <a:r>
              <a:rPr lang="en-GB" sz="2000" dirty="0"/>
              <a:t>There are at least four possible theories of exclusion that may be applicable.</a:t>
            </a:r>
          </a:p>
          <a:p>
            <a:r>
              <a:rPr lang="en-GB" sz="2000" dirty="0"/>
              <a:t>1 :  Analogy with exclusive dealing with discriminatory offers.  Provide discounts to some key customers (Dell, HP) that an entrant cannot match – attracting these key customers is necessary for the competitor to enter/expand – emphasized in the Guidance paper</a:t>
            </a:r>
          </a:p>
          <a:p>
            <a:r>
              <a:rPr lang="en-GB" sz="2000" dirty="0"/>
              <a:t>2  :  “Leveraging” from non-contestable sales; analogy with bundled rebates (non contestable sales can be seen as another product).  The incumbent can increase the prices on non-contestable sales sold on a standalone basis – and provide a discount if the customer also purchase contestable sales.  The rent that customers obtain on the stand alone price are used to induce the customer to buy non contestable products. </a:t>
            </a:r>
          </a:p>
          <a:p>
            <a:r>
              <a:rPr lang="en-GB" sz="2000" dirty="0"/>
              <a:t>3  : Incumbency advantage – the incumbent has more to gain from attracting the first customers – he will make losses on some customers (the entrant is not willing to invest as much) – non contestable sales are understood as part of the incumbency advantage (Motta)</a:t>
            </a:r>
          </a:p>
          <a:p>
            <a:pPr marL="0" indent="0">
              <a:buNone/>
            </a:pPr>
            <a:r>
              <a:rPr lang="en-GB" sz="2000" dirty="0"/>
              <a:t>	</a:t>
            </a:r>
          </a:p>
        </p:txBody>
      </p:sp>
    </p:spTree>
    <p:extLst>
      <p:ext uri="{BB962C8B-B14F-4D97-AF65-F5344CB8AC3E}">
        <p14:creationId xmlns:p14="http://schemas.microsoft.com/office/powerpoint/2010/main" val="3809869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18618" y="304800"/>
            <a:ext cx="8382000" cy="638173"/>
          </a:xfrm>
          <a:noFill/>
          <a:extLst>
            <a:ext uri="{909E8E84-426E-40DD-AFC4-6F175D3DCCD1}">
              <a14:hiddenFill xmlns:a14="http://schemas.microsoft.com/office/drawing/2010/main">
                <a:solidFill>
                  <a:schemeClr val="bg1"/>
                </a:solidFill>
              </a14:hiddenFill>
            </a:ext>
          </a:extLst>
        </p:spPr>
        <p:txBody>
          <a:bodyPr/>
          <a:lstStyle/>
          <a:p>
            <a:r>
              <a:rPr lang="en-GB" altLang="en-US" sz="3600" dirty="0"/>
              <a:t> </a:t>
            </a:r>
            <a:endParaRPr lang="en-GB" altLang="en-US" sz="3600" dirty="0">
              <a:solidFill>
                <a:schemeClr val="tx1"/>
              </a:solidFill>
            </a:endParaRPr>
          </a:p>
        </p:txBody>
      </p:sp>
      <p:sp>
        <p:nvSpPr>
          <p:cNvPr id="17411" name="Rectangle 3"/>
          <p:cNvSpPr>
            <a:spLocks noGrp="1" noChangeArrowheads="1"/>
          </p:cNvSpPr>
          <p:nvPr>
            <p:ph type="body" idx="1"/>
          </p:nvPr>
        </p:nvSpPr>
        <p:spPr>
          <a:xfrm>
            <a:off x="418618" y="876299"/>
            <a:ext cx="8535364" cy="5105401"/>
          </a:xfrm>
        </p:spPr>
        <p:txBody>
          <a:bodyPr/>
          <a:lstStyle/>
          <a:p>
            <a:r>
              <a:rPr lang="en-GB" sz="2000" dirty="0"/>
              <a:t>4 :  Exclusive dealing with downstream competition; if a downstream buyer has not accepted the exclusive contract, the dominant firm can provide very favourable conditions to the firm having accepted the contract (</a:t>
            </a:r>
            <a:r>
              <a:rPr lang="en-GB" sz="2000" dirty="0" err="1"/>
              <a:t>Abito</a:t>
            </a:r>
            <a:r>
              <a:rPr lang="en-GB" sz="2000" dirty="0"/>
              <a:t>/Wright)</a:t>
            </a:r>
          </a:p>
          <a:p>
            <a:r>
              <a:rPr lang="en-GB" sz="2000" dirty="0"/>
              <a:t>An empirical test (the as Efficient competitor test) </a:t>
            </a:r>
            <a:r>
              <a:rPr lang="en-GB" sz="2000" b="1" dirty="0"/>
              <a:t>which is not clearly linked </a:t>
            </a:r>
            <a:r>
              <a:rPr lang="en-GB" sz="2000" dirty="0"/>
              <a:t>to any theory (measurement without theory)</a:t>
            </a:r>
          </a:p>
          <a:p>
            <a:r>
              <a:rPr lang="en-GB" sz="2000" dirty="0"/>
              <a:t>The test may be relevant for theory 1 and 3 to show that Intel made losses on some key customers  </a:t>
            </a:r>
          </a:p>
          <a:p>
            <a:r>
              <a:rPr lang="en-GB" sz="2000" dirty="0"/>
              <a:t>Theories are not necessarily mutually exclusive – theory 4 is not inconsistent with 1 and 3. </a:t>
            </a:r>
          </a:p>
          <a:p>
            <a:r>
              <a:rPr lang="en-GB" sz="2000" dirty="0"/>
              <a:t>The test is not necessarily informative for theory 2 – there are circumstances in which the rebates lead to competition softening – there are anti-competitive effects even though the test is passed.</a:t>
            </a:r>
          </a:p>
          <a:p>
            <a:r>
              <a:rPr lang="en-GB" sz="2000" dirty="0"/>
              <a:t>Some additional evidence like the of “bid pot” held by Intel to support customers who are bidding against firms using AMD chips  in support of theory 4– see for instance 1264, 323, 948</a:t>
            </a:r>
          </a:p>
          <a:p>
            <a:pPr marL="0" indent="0">
              <a:lnSpc>
                <a:spcPct val="90000"/>
              </a:lnSpc>
              <a:buNone/>
            </a:pPr>
            <a:endParaRPr lang="en-US" altLang="en-US" sz="1800" dirty="0"/>
          </a:p>
          <a:p>
            <a:pPr marL="457200" lvl="1" indent="0">
              <a:lnSpc>
                <a:spcPct val="90000"/>
              </a:lnSpc>
              <a:buNone/>
            </a:pPr>
            <a:endParaRPr lang="en-US" altLang="en-US" dirty="0"/>
          </a:p>
          <a:p>
            <a:pPr>
              <a:lnSpc>
                <a:spcPct val="90000"/>
              </a:lnSpc>
            </a:pPr>
            <a:endParaRPr lang="fr-FR" altLang="en-US" sz="2000" dirty="0"/>
          </a:p>
          <a:p>
            <a:pPr>
              <a:lnSpc>
                <a:spcPct val="90000"/>
              </a:lnSpc>
            </a:pPr>
            <a:endParaRPr lang="en-US" altLang="en-US" sz="2000" dirty="0"/>
          </a:p>
        </p:txBody>
      </p:sp>
    </p:spTree>
    <p:extLst>
      <p:ext uri="{BB962C8B-B14F-4D97-AF65-F5344CB8AC3E}">
        <p14:creationId xmlns:p14="http://schemas.microsoft.com/office/powerpoint/2010/main" val="398567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18618" y="304800"/>
            <a:ext cx="8382000" cy="638173"/>
          </a:xfrm>
          <a:noFill/>
          <a:extLst>
            <a:ext uri="{909E8E84-426E-40DD-AFC4-6F175D3DCCD1}">
              <a14:hiddenFill xmlns:a14="http://schemas.microsoft.com/office/drawing/2010/main">
                <a:solidFill>
                  <a:schemeClr val="bg1"/>
                </a:solidFill>
              </a14:hiddenFill>
            </a:ext>
          </a:extLst>
        </p:spPr>
        <p:txBody>
          <a:bodyPr/>
          <a:lstStyle/>
          <a:p>
            <a:r>
              <a:rPr lang="en-GB" altLang="en-US" sz="3600" dirty="0"/>
              <a:t> </a:t>
            </a:r>
            <a:endParaRPr lang="en-GB" altLang="en-US" sz="3600" dirty="0">
              <a:solidFill>
                <a:schemeClr val="tx1"/>
              </a:solidFill>
            </a:endParaRPr>
          </a:p>
        </p:txBody>
      </p:sp>
      <p:sp>
        <p:nvSpPr>
          <p:cNvPr id="17411" name="Rectangle 3"/>
          <p:cNvSpPr>
            <a:spLocks noGrp="1" noChangeArrowheads="1"/>
          </p:cNvSpPr>
          <p:nvPr>
            <p:ph type="body" idx="1"/>
          </p:nvPr>
        </p:nvSpPr>
        <p:spPr>
          <a:xfrm>
            <a:off x="418618" y="1143000"/>
            <a:ext cx="8535364" cy="5105401"/>
          </a:xfrm>
        </p:spPr>
        <p:txBody>
          <a:bodyPr/>
          <a:lstStyle/>
          <a:p>
            <a:r>
              <a:rPr lang="en-GB" sz="2000" dirty="0"/>
              <a:t>The decision does not involve a clear theory (or theories) supported by evidence</a:t>
            </a:r>
          </a:p>
          <a:p>
            <a:r>
              <a:rPr lang="en-GB" sz="2000" dirty="0"/>
              <a:t>The decision even discusses consumer harm in terms of loss of variety failing to discuss the harm that would result (for instance in terms of higher prices) for each for the theory. </a:t>
            </a:r>
          </a:p>
          <a:p>
            <a:r>
              <a:rPr lang="en-GB" sz="2000" dirty="0"/>
              <a:t>The Court is arguably concerned about this. </a:t>
            </a:r>
          </a:p>
          <a:p>
            <a:r>
              <a:rPr lang="en-GB" sz="2000" dirty="0"/>
              <a:t>(324)  “In that regard, before considering whether or not the Commission erred in its assessment in the contested decision of the reinforcing factor identified therein, consisting of a transfer of the rebates initially granted to HP to its competitors, it must be observed that the contested decision contains no analysis of the effect of that factor on the factors taken into consideration in the AEC test.”</a:t>
            </a:r>
          </a:p>
          <a:p>
            <a:r>
              <a:rPr lang="en-GB" sz="2000" dirty="0"/>
              <a:t>(331) “In the light of the foregoing, it must be held that the contested decision, as regards the reinforcing factor consisting of a transfer of the rebates initially granted to HP to one of its competitors, is vitiated by a failure to state reasons”</a:t>
            </a:r>
          </a:p>
          <a:p>
            <a:pPr marL="0" indent="0">
              <a:lnSpc>
                <a:spcPct val="90000"/>
              </a:lnSpc>
              <a:buNone/>
            </a:pPr>
            <a:endParaRPr lang="en-US" altLang="en-US" sz="1800" dirty="0"/>
          </a:p>
          <a:p>
            <a:pPr marL="457200" lvl="1" indent="0">
              <a:lnSpc>
                <a:spcPct val="90000"/>
              </a:lnSpc>
              <a:buNone/>
            </a:pPr>
            <a:endParaRPr lang="en-US" altLang="en-US" dirty="0"/>
          </a:p>
          <a:p>
            <a:pPr>
              <a:lnSpc>
                <a:spcPct val="90000"/>
              </a:lnSpc>
            </a:pPr>
            <a:endParaRPr lang="fr-FR" altLang="en-US" sz="2000" dirty="0"/>
          </a:p>
          <a:p>
            <a:pPr>
              <a:lnSpc>
                <a:spcPct val="90000"/>
              </a:lnSpc>
            </a:pPr>
            <a:endParaRPr lang="en-US" altLang="en-US" sz="2000" dirty="0"/>
          </a:p>
        </p:txBody>
      </p:sp>
    </p:spTree>
    <p:extLst>
      <p:ext uri="{BB962C8B-B14F-4D97-AF65-F5344CB8AC3E}">
        <p14:creationId xmlns:p14="http://schemas.microsoft.com/office/powerpoint/2010/main" val="1454914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29251" y="366712"/>
            <a:ext cx="8382000" cy="638173"/>
          </a:xfrm>
          <a:noFill/>
          <a:extLst>
            <a:ext uri="{909E8E84-426E-40DD-AFC4-6F175D3DCCD1}">
              <a14:hiddenFill xmlns:a14="http://schemas.microsoft.com/office/drawing/2010/main">
                <a:solidFill>
                  <a:schemeClr val="bg1"/>
                </a:solidFill>
              </a14:hiddenFill>
            </a:ext>
          </a:extLst>
        </p:spPr>
        <p:txBody>
          <a:bodyPr/>
          <a:lstStyle/>
          <a:p>
            <a:r>
              <a:rPr lang="en-GB" altLang="en-US" sz="3600" dirty="0"/>
              <a:t>Measurement errors </a:t>
            </a:r>
            <a:endParaRPr lang="en-GB" altLang="en-US" sz="3600" dirty="0">
              <a:solidFill>
                <a:schemeClr val="tx1"/>
              </a:solidFill>
            </a:endParaRPr>
          </a:p>
        </p:txBody>
      </p:sp>
      <p:sp>
        <p:nvSpPr>
          <p:cNvPr id="17411" name="Rectangle 3"/>
          <p:cNvSpPr>
            <a:spLocks noGrp="1" noChangeArrowheads="1"/>
          </p:cNvSpPr>
          <p:nvPr>
            <p:ph type="body" idx="1"/>
          </p:nvPr>
        </p:nvSpPr>
        <p:spPr>
          <a:xfrm>
            <a:off x="418618" y="1066800"/>
            <a:ext cx="8535364" cy="5105401"/>
          </a:xfrm>
        </p:spPr>
        <p:txBody>
          <a:bodyPr/>
          <a:lstStyle/>
          <a:p>
            <a:r>
              <a:rPr lang="en-GB" sz="2000" dirty="0"/>
              <a:t>The Court focuses on whether particular estimates of key parameters by the Commission were “correct”. </a:t>
            </a:r>
          </a:p>
          <a:p>
            <a:r>
              <a:rPr lang="en-GB" sz="2000" dirty="0"/>
              <a:t>For instance, regarding the contestable share of Dell : </a:t>
            </a:r>
            <a:r>
              <a:rPr lang="en-US" sz="1800" dirty="0">
                <a:effectLst/>
                <a:latin typeface="Arial" panose="020B0604020202020204" pitchFamily="34" charset="0"/>
                <a:ea typeface="Calibri" panose="020F0502020204030204" pitchFamily="34" charset="0"/>
                <a:cs typeface="Times New Roman" panose="02020603050405020304" pitchFamily="18" charset="0"/>
              </a:rPr>
              <a:t>(239)  “</a:t>
            </a:r>
            <a:r>
              <a:rPr lang="en-US" sz="1800" i="1" dirty="0">
                <a:effectLst/>
                <a:latin typeface="Arial" panose="020B0604020202020204" pitchFamily="34" charset="0"/>
                <a:ea typeface="Calibri" panose="020F0502020204030204" pitchFamily="34" charset="0"/>
                <a:cs typeface="Times New Roman" panose="02020603050405020304" pitchFamily="18" charset="0"/>
              </a:rPr>
              <a:t>Accordingly, there remains </a:t>
            </a:r>
            <a:r>
              <a:rPr lang="en-US" sz="1800" b="1" i="1" dirty="0">
                <a:effectLst/>
                <a:latin typeface="Arial" panose="020B0604020202020204" pitchFamily="34" charset="0"/>
                <a:ea typeface="Calibri" panose="020F0502020204030204" pitchFamily="34" charset="0"/>
                <a:cs typeface="Times New Roman" panose="02020603050405020304" pitchFamily="18" charset="0"/>
              </a:rPr>
              <a:t>a doubt</a:t>
            </a:r>
            <a:r>
              <a:rPr lang="en-US" sz="1800" i="1" dirty="0">
                <a:effectLst/>
                <a:latin typeface="Arial" panose="020B0604020202020204" pitchFamily="34" charset="0"/>
                <a:ea typeface="Calibri" panose="020F0502020204030204" pitchFamily="34" charset="0"/>
                <a:cs typeface="Times New Roman" panose="02020603050405020304" pitchFamily="18" charset="0"/>
              </a:rPr>
              <a:t> as to the definitive percentage of the contestable share for Dell and, more particularly as to that contestable share </a:t>
            </a:r>
            <a:r>
              <a:rPr lang="en-US" sz="1800" b="1" i="1" dirty="0">
                <a:effectLst/>
                <a:latin typeface="Arial" panose="020B0604020202020204" pitchFamily="34" charset="0"/>
                <a:ea typeface="Calibri" panose="020F0502020204030204" pitchFamily="34" charset="0"/>
                <a:cs typeface="Times New Roman" panose="02020603050405020304" pitchFamily="18" charset="0"/>
              </a:rPr>
              <a:t>having to be set </a:t>
            </a:r>
            <a:r>
              <a:rPr lang="en-US" sz="1800" i="1" dirty="0">
                <a:effectLst/>
                <a:latin typeface="Arial" panose="020B0604020202020204" pitchFamily="34" charset="0"/>
                <a:ea typeface="Calibri" panose="020F0502020204030204" pitchFamily="34" charset="0"/>
                <a:cs typeface="Times New Roman" panose="02020603050405020304" pitchFamily="18" charset="0"/>
              </a:rPr>
              <a:t>at 7.1%.”</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t>From a methodological perspective, this is not a useful perspective.   As any estimate is subject to measurement errors, there is a confidence interval around any estimate. </a:t>
            </a:r>
          </a:p>
          <a:p>
            <a:r>
              <a:rPr lang="en-GB" sz="2000" dirty="0"/>
              <a:t>(244) : “Even if the Commission took the view, in the contested decision, that those estimates were slightly higher than the estimate taken from the 2004 spreadsheet, with the result that it was not necessary to take them into account, the fact remains that the very existence of those estimates is sufficient to demonstrate that the assumption of a 7.1% contestable share was </a:t>
            </a:r>
            <a:r>
              <a:rPr lang="en-GB" sz="2000" b="1" dirty="0"/>
              <a:t>not the only conceivable </a:t>
            </a:r>
            <a:r>
              <a:rPr lang="en-GB" sz="2000" dirty="0"/>
              <a:t>assumption and casts doubt on the substance of the assessment made by the Commission in the contested decision.”</a:t>
            </a:r>
          </a:p>
          <a:p>
            <a:r>
              <a:rPr lang="en-GB" sz="2000" dirty="0"/>
              <a:t>Of course, it is not…</a:t>
            </a:r>
          </a:p>
          <a:p>
            <a:endParaRPr lang="en-GB" sz="2000" dirty="0"/>
          </a:p>
          <a:p>
            <a:pPr marL="0" indent="0">
              <a:lnSpc>
                <a:spcPct val="90000"/>
              </a:lnSpc>
              <a:buNone/>
            </a:pPr>
            <a:endParaRPr lang="en-US" altLang="en-US" sz="1800" dirty="0"/>
          </a:p>
          <a:p>
            <a:pPr marL="457200" lvl="1" indent="0">
              <a:lnSpc>
                <a:spcPct val="90000"/>
              </a:lnSpc>
              <a:buNone/>
            </a:pPr>
            <a:endParaRPr lang="en-US" altLang="en-US" dirty="0"/>
          </a:p>
          <a:p>
            <a:pPr>
              <a:lnSpc>
                <a:spcPct val="90000"/>
              </a:lnSpc>
            </a:pPr>
            <a:endParaRPr lang="fr-FR" altLang="en-US" sz="2000" dirty="0"/>
          </a:p>
          <a:p>
            <a:pPr>
              <a:lnSpc>
                <a:spcPct val="90000"/>
              </a:lnSpc>
            </a:pPr>
            <a:endParaRPr lang="en-US" altLang="en-US" sz="2000" dirty="0"/>
          </a:p>
        </p:txBody>
      </p:sp>
    </p:spTree>
    <p:extLst>
      <p:ext uri="{BB962C8B-B14F-4D97-AF65-F5344CB8AC3E}">
        <p14:creationId xmlns:p14="http://schemas.microsoft.com/office/powerpoint/2010/main" val="3124630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18618" y="481570"/>
            <a:ext cx="8382000" cy="638173"/>
          </a:xfrm>
          <a:noFill/>
          <a:extLst>
            <a:ext uri="{909E8E84-426E-40DD-AFC4-6F175D3DCCD1}">
              <a14:hiddenFill xmlns:a14="http://schemas.microsoft.com/office/drawing/2010/main">
                <a:solidFill>
                  <a:schemeClr val="bg1"/>
                </a:solidFill>
              </a14:hiddenFill>
            </a:ext>
          </a:extLst>
        </p:spPr>
        <p:txBody>
          <a:bodyPr/>
          <a:lstStyle/>
          <a:p>
            <a:r>
              <a:rPr lang="en-GB" altLang="en-US" sz="3600" dirty="0"/>
              <a:t> A knife-edge test</a:t>
            </a:r>
            <a:endParaRPr lang="en-GB" altLang="en-US" sz="3600" dirty="0">
              <a:solidFill>
                <a:schemeClr val="tx1"/>
              </a:solidFill>
            </a:endParaRPr>
          </a:p>
        </p:txBody>
      </p:sp>
      <p:sp>
        <p:nvSpPr>
          <p:cNvPr id="17411" name="Rectangle 3"/>
          <p:cNvSpPr>
            <a:spLocks noGrp="1" noChangeArrowheads="1"/>
          </p:cNvSpPr>
          <p:nvPr>
            <p:ph type="body" idx="1"/>
          </p:nvPr>
        </p:nvSpPr>
        <p:spPr>
          <a:xfrm>
            <a:off x="418618" y="1447800"/>
            <a:ext cx="8535364" cy="5105401"/>
          </a:xfrm>
        </p:spPr>
        <p:txBody>
          <a:bodyPr/>
          <a:lstStyle/>
          <a:p>
            <a:r>
              <a:rPr lang="en-GB" sz="2000" dirty="0"/>
              <a:t>As a consequence, the conclusion/interpretation of an AECT analysis does not rest on the comparison between two numbers, namely the point estimate of the contestable share is higher (or lower) that the required share. </a:t>
            </a:r>
          </a:p>
          <a:p>
            <a:r>
              <a:rPr lang="en-GB" sz="2000" dirty="0"/>
              <a:t>Even when the estimated required share is lower that the estimated contestable share, there may be a significant probability that the true required share is higher than the true contestable share</a:t>
            </a:r>
          </a:p>
          <a:p>
            <a:endParaRPr lang="en-GB" sz="2000" dirty="0"/>
          </a:p>
          <a:p>
            <a:pPr marL="0" indent="0">
              <a:lnSpc>
                <a:spcPct val="90000"/>
              </a:lnSpc>
              <a:buNone/>
            </a:pPr>
            <a:endParaRPr lang="en-US" altLang="en-US" sz="1800" dirty="0"/>
          </a:p>
          <a:p>
            <a:pPr marL="457200" lvl="1" indent="0">
              <a:lnSpc>
                <a:spcPct val="90000"/>
              </a:lnSpc>
              <a:buNone/>
            </a:pPr>
            <a:endParaRPr lang="en-US" altLang="en-US" dirty="0"/>
          </a:p>
          <a:p>
            <a:pPr>
              <a:lnSpc>
                <a:spcPct val="90000"/>
              </a:lnSpc>
            </a:pPr>
            <a:endParaRPr lang="fr-FR" altLang="en-US" sz="2000" dirty="0"/>
          </a:p>
          <a:p>
            <a:pPr>
              <a:lnSpc>
                <a:spcPct val="90000"/>
              </a:lnSpc>
            </a:pPr>
            <a:endParaRPr lang="fr-FR" altLang="en-US" sz="2000" dirty="0"/>
          </a:p>
          <a:p>
            <a:pPr>
              <a:lnSpc>
                <a:spcPct val="90000"/>
              </a:lnSpc>
            </a:pPr>
            <a:endParaRPr lang="fr-FR" altLang="en-US" sz="2000" dirty="0"/>
          </a:p>
          <a:p>
            <a:pPr>
              <a:lnSpc>
                <a:spcPct val="90000"/>
              </a:lnSpc>
            </a:pPr>
            <a:r>
              <a:rPr lang="en-GB" altLang="en-US" sz="2000" dirty="0"/>
              <a:t>The only sound methodological approach is to evaluate the confidence intervals through some robustness analysis. </a:t>
            </a:r>
          </a:p>
          <a:p>
            <a:pPr>
              <a:lnSpc>
                <a:spcPct val="90000"/>
              </a:lnSpc>
            </a:pPr>
            <a:endParaRPr lang="en-US" altLang="en-US" sz="2000" dirty="0"/>
          </a:p>
        </p:txBody>
      </p:sp>
      <p:cxnSp>
        <p:nvCxnSpPr>
          <p:cNvPr id="3" name="Straight Connector 2">
            <a:extLst>
              <a:ext uri="{FF2B5EF4-FFF2-40B4-BE49-F238E27FC236}">
                <a16:creationId xmlns:a16="http://schemas.microsoft.com/office/drawing/2014/main" id="{A8366ABF-5B89-4ACA-9CF6-3BAD84E4933B}"/>
              </a:ext>
            </a:extLst>
          </p:cNvPr>
          <p:cNvCxnSpPr>
            <a:cxnSpLocks/>
          </p:cNvCxnSpPr>
          <p:nvPr/>
        </p:nvCxnSpPr>
        <p:spPr>
          <a:xfrm>
            <a:off x="1219200" y="4648200"/>
            <a:ext cx="6781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6E503753-2FC7-47DA-82B3-6E459ABA0734}"/>
              </a:ext>
            </a:extLst>
          </p:cNvPr>
          <p:cNvCxnSpPr>
            <a:cxnSpLocks/>
          </p:cNvCxnSpPr>
          <p:nvPr/>
        </p:nvCxnSpPr>
        <p:spPr>
          <a:xfrm>
            <a:off x="3141695" y="4396368"/>
            <a:ext cx="0" cy="296457"/>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E579988C-AF85-416C-80B2-A311DB88B469}"/>
              </a:ext>
            </a:extLst>
          </p:cNvPr>
          <p:cNvCxnSpPr>
            <a:cxnSpLocks/>
          </p:cNvCxnSpPr>
          <p:nvPr/>
        </p:nvCxnSpPr>
        <p:spPr>
          <a:xfrm flipV="1">
            <a:off x="5181600" y="4333496"/>
            <a:ext cx="0" cy="29971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B469DCD-57CD-4260-AC72-FE838B588DA4}"/>
              </a:ext>
            </a:extLst>
          </p:cNvPr>
          <p:cNvSpPr txBox="1"/>
          <p:nvPr/>
        </p:nvSpPr>
        <p:spPr>
          <a:xfrm>
            <a:off x="1860698" y="4310390"/>
            <a:ext cx="425301" cy="523220"/>
          </a:xfrm>
          <a:prstGeom prst="rect">
            <a:avLst/>
          </a:prstGeom>
          <a:noFill/>
        </p:spPr>
        <p:txBody>
          <a:bodyPr wrap="square" rtlCol="0">
            <a:spAutoFit/>
          </a:bodyPr>
          <a:lstStyle/>
          <a:p>
            <a:r>
              <a:rPr lang="en-GB" sz="2800" b="1" dirty="0">
                <a:solidFill>
                  <a:srgbClr val="FF0000"/>
                </a:solidFill>
              </a:rPr>
              <a:t>[</a:t>
            </a:r>
          </a:p>
        </p:txBody>
      </p:sp>
      <p:pic>
        <p:nvPicPr>
          <p:cNvPr id="11" name="Picture 10">
            <a:extLst>
              <a:ext uri="{FF2B5EF4-FFF2-40B4-BE49-F238E27FC236}">
                <a16:creationId xmlns:a16="http://schemas.microsoft.com/office/drawing/2014/main" id="{B9ADCF6B-5212-4372-9575-D26DA030D78D}"/>
              </a:ext>
            </a:extLst>
          </p:cNvPr>
          <p:cNvPicPr>
            <a:picLocks noChangeAspect="1"/>
          </p:cNvPicPr>
          <p:nvPr/>
        </p:nvPicPr>
        <p:blipFill>
          <a:blip r:embed="rId3"/>
          <a:stretch>
            <a:fillRect/>
          </a:stretch>
        </p:blipFill>
        <p:spPr>
          <a:xfrm>
            <a:off x="3337513" y="4270011"/>
            <a:ext cx="548688" cy="749873"/>
          </a:xfrm>
          <a:prstGeom prst="rect">
            <a:avLst/>
          </a:prstGeom>
        </p:spPr>
      </p:pic>
      <p:sp>
        <p:nvSpPr>
          <p:cNvPr id="13" name="TextBox 12">
            <a:extLst>
              <a:ext uri="{FF2B5EF4-FFF2-40B4-BE49-F238E27FC236}">
                <a16:creationId xmlns:a16="http://schemas.microsoft.com/office/drawing/2014/main" id="{95ECF54D-BAD1-4D8F-BF8A-3827090867F5}"/>
              </a:ext>
            </a:extLst>
          </p:cNvPr>
          <p:cNvSpPr txBox="1"/>
          <p:nvPr/>
        </p:nvSpPr>
        <p:spPr>
          <a:xfrm>
            <a:off x="4419601" y="4311936"/>
            <a:ext cx="311888" cy="523220"/>
          </a:xfrm>
          <a:prstGeom prst="rect">
            <a:avLst/>
          </a:prstGeom>
          <a:noFill/>
        </p:spPr>
        <p:txBody>
          <a:bodyPr wrap="square" rtlCol="0">
            <a:spAutoFit/>
          </a:bodyPr>
          <a:lstStyle/>
          <a:p>
            <a:r>
              <a:rPr lang="en-GB" sz="2800" b="1" dirty="0">
                <a:solidFill>
                  <a:srgbClr val="FF0000"/>
                </a:solidFill>
              </a:rPr>
              <a:t>]</a:t>
            </a:r>
          </a:p>
        </p:txBody>
      </p:sp>
      <p:sp>
        <p:nvSpPr>
          <p:cNvPr id="14" name="TextBox 13">
            <a:extLst>
              <a:ext uri="{FF2B5EF4-FFF2-40B4-BE49-F238E27FC236}">
                <a16:creationId xmlns:a16="http://schemas.microsoft.com/office/drawing/2014/main" id="{38420C48-44C4-4A1B-ADF1-FFA0CC459235}"/>
              </a:ext>
            </a:extLst>
          </p:cNvPr>
          <p:cNvSpPr txBox="1"/>
          <p:nvPr/>
        </p:nvSpPr>
        <p:spPr>
          <a:xfrm>
            <a:off x="6172214" y="4311936"/>
            <a:ext cx="548688" cy="523220"/>
          </a:xfrm>
          <a:prstGeom prst="rect">
            <a:avLst/>
          </a:prstGeom>
          <a:noFill/>
        </p:spPr>
        <p:txBody>
          <a:bodyPr wrap="square" rtlCol="0">
            <a:spAutoFit/>
          </a:bodyPr>
          <a:lstStyle/>
          <a:p>
            <a:r>
              <a:rPr lang="en-GB" sz="2800" b="1" dirty="0"/>
              <a:t>]</a:t>
            </a:r>
          </a:p>
        </p:txBody>
      </p:sp>
      <p:sp>
        <p:nvSpPr>
          <p:cNvPr id="20" name="TextBox 19">
            <a:extLst>
              <a:ext uri="{FF2B5EF4-FFF2-40B4-BE49-F238E27FC236}">
                <a16:creationId xmlns:a16="http://schemas.microsoft.com/office/drawing/2014/main" id="{89764C13-327F-4B46-97B7-3E45CD4B6D84}"/>
              </a:ext>
            </a:extLst>
          </p:cNvPr>
          <p:cNvSpPr txBox="1"/>
          <p:nvPr/>
        </p:nvSpPr>
        <p:spPr>
          <a:xfrm>
            <a:off x="5048693" y="3964164"/>
            <a:ext cx="990600" cy="369332"/>
          </a:xfrm>
          <a:prstGeom prst="rect">
            <a:avLst/>
          </a:prstGeom>
          <a:noFill/>
        </p:spPr>
        <p:txBody>
          <a:bodyPr wrap="square" rtlCol="0">
            <a:spAutoFit/>
          </a:bodyPr>
          <a:lstStyle/>
          <a:p>
            <a:r>
              <a:rPr lang="en-GB" dirty="0"/>
              <a:t>CS=10</a:t>
            </a:r>
          </a:p>
        </p:txBody>
      </p:sp>
      <p:sp>
        <p:nvSpPr>
          <p:cNvPr id="21" name="TextBox 20">
            <a:extLst>
              <a:ext uri="{FF2B5EF4-FFF2-40B4-BE49-F238E27FC236}">
                <a16:creationId xmlns:a16="http://schemas.microsoft.com/office/drawing/2014/main" id="{CA0AC043-67FC-4158-B01A-72BD12915899}"/>
              </a:ext>
            </a:extLst>
          </p:cNvPr>
          <p:cNvSpPr txBox="1"/>
          <p:nvPr/>
        </p:nvSpPr>
        <p:spPr>
          <a:xfrm>
            <a:off x="2646395" y="3964164"/>
            <a:ext cx="990600" cy="369332"/>
          </a:xfrm>
          <a:prstGeom prst="rect">
            <a:avLst/>
          </a:prstGeom>
          <a:noFill/>
        </p:spPr>
        <p:txBody>
          <a:bodyPr wrap="square" rtlCol="0">
            <a:spAutoFit/>
          </a:bodyPr>
          <a:lstStyle/>
          <a:p>
            <a:r>
              <a:rPr lang="en-GB" dirty="0">
                <a:solidFill>
                  <a:srgbClr val="FF0000"/>
                </a:solidFill>
              </a:rPr>
              <a:t>RS = 7</a:t>
            </a:r>
          </a:p>
        </p:txBody>
      </p:sp>
    </p:spTree>
    <p:extLst>
      <p:ext uri="{BB962C8B-B14F-4D97-AF65-F5344CB8AC3E}">
        <p14:creationId xmlns:p14="http://schemas.microsoft.com/office/powerpoint/2010/main" val="251494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29251" y="366712"/>
            <a:ext cx="8382000" cy="638173"/>
          </a:xfrm>
          <a:noFill/>
          <a:extLst>
            <a:ext uri="{909E8E84-426E-40DD-AFC4-6F175D3DCCD1}">
              <a14:hiddenFill xmlns:a14="http://schemas.microsoft.com/office/drawing/2010/main">
                <a:solidFill>
                  <a:schemeClr val="bg1"/>
                </a:solidFill>
              </a14:hiddenFill>
            </a:ext>
          </a:extLst>
        </p:spPr>
        <p:txBody>
          <a:bodyPr/>
          <a:lstStyle/>
          <a:p>
            <a:r>
              <a:rPr lang="en-GB" altLang="en-US" sz="3600" dirty="0"/>
              <a:t>Measurement errors </a:t>
            </a:r>
            <a:endParaRPr lang="en-GB" altLang="en-US" sz="3600" dirty="0">
              <a:solidFill>
                <a:schemeClr val="tx1"/>
              </a:solidFill>
            </a:endParaRPr>
          </a:p>
        </p:txBody>
      </p:sp>
      <p:sp>
        <p:nvSpPr>
          <p:cNvPr id="17411" name="Rectangle 3"/>
          <p:cNvSpPr>
            <a:spLocks noGrp="1" noChangeArrowheads="1"/>
          </p:cNvSpPr>
          <p:nvPr>
            <p:ph type="body" idx="1"/>
          </p:nvPr>
        </p:nvSpPr>
        <p:spPr>
          <a:xfrm>
            <a:off x="418618" y="1066800"/>
            <a:ext cx="8535364" cy="5105401"/>
          </a:xfrm>
        </p:spPr>
        <p:txBody>
          <a:bodyPr/>
          <a:lstStyle/>
          <a:p>
            <a:r>
              <a:rPr lang="en-GB" sz="2000" dirty="0"/>
              <a:t>The perspective taken by the Commission in this regard was clearly denied. </a:t>
            </a:r>
          </a:p>
          <a:p>
            <a:r>
              <a:rPr lang="en-GB" sz="2000" dirty="0"/>
              <a:t>(238) The Commission states, in that regard, in its written pleadings, that a contestable share ranging between 5.6% and 10.4% in an unbiased analysis of the D1 email of 10 November 2005 was consistent with the figure in the 2004 spreadsheet, namely 7.1%.</a:t>
            </a:r>
          </a:p>
          <a:p>
            <a:r>
              <a:rPr lang="en-GB" sz="2000" dirty="0"/>
              <a:t>(239) Such a conclusion cannot be accepted, as the result of the AEC test could vary depending on whether the contestable share used was 7.1% or 10.4%. </a:t>
            </a:r>
          </a:p>
          <a:p>
            <a:pPr marL="0" indent="0">
              <a:lnSpc>
                <a:spcPct val="90000"/>
              </a:lnSpc>
              <a:buNone/>
            </a:pPr>
            <a:endParaRPr lang="en-US" altLang="en-US" sz="1800" dirty="0"/>
          </a:p>
          <a:p>
            <a:pPr marL="457200" lvl="1" indent="0">
              <a:lnSpc>
                <a:spcPct val="90000"/>
              </a:lnSpc>
              <a:buNone/>
            </a:pPr>
            <a:endParaRPr lang="en-US" altLang="en-US" dirty="0"/>
          </a:p>
          <a:p>
            <a:pPr>
              <a:lnSpc>
                <a:spcPct val="90000"/>
              </a:lnSpc>
            </a:pPr>
            <a:endParaRPr lang="fr-FR" altLang="en-US" sz="2000" dirty="0"/>
          </a:p>
          <a:p>
            <a:pPr>
              <a:lnSpc>
                <a:spcPct val="90000"/>
              </a:lnSpc>
            </a:pPr>
            <a:endParaRPr lang="en-US" altLang="en-US" sz="2000" dirty="0"/>
          </a:p>
        </p:txBody>
      </p:sp>
    </p:spTree>
    <p:extLst>
      <p:ext uri="{BB962C8B-B14F-4D97-AF65-F5344CB8AC3E}">
        <p14:creationId xmlns:p14="http://schemas.microsoft.com/office/powerpoint/2010/main" val="3303273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18618" y="304800"/>
            <a:ext cx="8382000" cy="638173"/>
          </a:xfrm>
          <a:noFill/>
          <a:extLst>
            <a:ext uri="{909E8E84-426E-40DD-AFC4-6F175D3DCCD1}">
              <a14:hiddenFill xmlns:a14="http://schemas.microsoft.com/office/drawing/2010/main">
                <a:solidFill>
                  <a:schemeClr val="bg1"/>
                </a:solidFill>
              </a14:hiddenFill>
            </a:ext>
          </a:extLst>
        </p:spPr>
        <p:txBody>
          <a:bodyPr/>
          <a:lstStyle/>
          <a:p>
            <a:r>
              <a:rPr lang="en-GB" altLang="en-US" sz="3600" dirty="0"/>
              <a:t>The tree and the forest  </a:t>
            </a:r>
            <a:endParaRPr lang="en-GB" altLang="en-US" sz="3600" dirty="0">
              <a:solidFill>
                <a:schemeClr val="tx1"/>
              </a:solidFill>
            </a:endParaRPr>
          </a:p>
        </p:txBody>
      </p:sp>
      <p:sp>
        <p:nvSpPr>
          <p:cNvPr id="17411" name="Rectangle 3"/>
          <p:cNvSpPr>
            <a:spLocks noGrp="1" noChangeArrowheads="1"/>
          </p:cNvSpPr>
          <p:nvPr>
            <p:ph type="body" idx="1"/>
          </p:nvPr>
        </p:nvSpPr>
        <p:spPr>
          <a:xfrm>
            <a:off x="418618" y="1219200"/>
            <a:ext cx="8535364" cy="5105401"/>
          </a:xfrm>
        </p:spPr>
        <p:txBody>
          <a:bodyPr/>
          <a:lstStyle/>
          <a:p>
            <a:r>
              <a:rPr lang="en-GB" sz="2000" dirty="0"/>
              <a:t>The Court focuses on whether the AECT is met for different quarters taken in isolation. </a:t>
            </a:r>
          </a:p>
          <a:p>
            <a:r>
              <a:rPr lang="en-GB" sz="2000" dirty="0"/>
              <a:t>For instance, with respect the DELL, the court focuses on whether the test is passed for four quarters (Dec 2002 to 2003).</a:t>
            </a:r>
          </a:p>
          <a:p>
            <a:r>
              <a:rPr lang="en-GB" sz="2000" dirty="0"/>
              <a:t>With respect to HP, the Court focuses on whether data for Nov/Dec 2002 are taken into account. </a:t>
            </a:r>
          </a:p>
          <a:p>
            <a:r>
              <a:rPr lang="en-GB" sz="2000" dirty="0"/>
              <a:t>The Court seems to consider that each quarter should be considered in isolation – so that the outcome of the </a:t>
            </a:r>
            <a:r>
              <a:rPr lang="en-GB" sz="2000" b="1" dirty="0"/>
              <a:t>test is the collection of individual assessments for each quarter.</a:t>
            </a:r>
            <a:r>
              <a:rPr lang="en-GB" sz="2000" dirty="0"/>
              <a:t> </a:t>
            </a:r>
          </a:p>
          <a:p>
            <a:r>
              <a:rPr lang="en-GB" sz="2000" dirty="0"/>
              <a:t>However,  given measurement errors, it is more appropriate from a methodological perspective to consider the results in the aggregate. </a:t>
            </a:r>
          </a:p>
          <a:p>
            <a:r>
              <a:rPr lang="en-GB" altLang="en-US" sz="2000" dirty="0"/>
              <a:t>Assess whether on the whole during the period, there is evidence of foreclosure.</a:t>
            </a:r>
            <a:endParaRPr lang="en-US" altLang="en-US" sz="1800" dirty="0"/>
          </a:p>
          <a:p>
            <a:pPr marL="457200" lvl="1" indent="0">
              <a:lnSpc>
                <a:spcPct val="90000"/>
              </a:lnSpc>
              <a:buNone/>
            </a:pPr>
            <a:endParaRPr lang="en-US" altLang="en-US" dirty="0"/>
          </a:p>
          <a:p>
            <a:pPr>
              <a:lnSpc>
                <a:spcPct val="90000"/>
              </a:lnSpc>
            </a:pPr>
            <a:endParaRPr lang="fr-FR" altLang="en-US" sz="2000" dirty="0"/>
          </a:p>
          <a:p>
            <a:pPr>
              <a:lnSpc>
                <a:spcPct val="90000"/>
              </a:lnSpc>
            </a:pPr>
            <a:endParaRPr lang="en-US" altLang="en-US" sz="2000" dirty="0"/>
          </a:p>
        </p:txBody>
      </p:sp>
    </p:spTree>
    <p:extLst>
      <p:ext uri="{BB962C8B-B14F-4D97-AF65-F5344CB8AC3E}">
        <p14:creationId xmlns:p14="http://schemas.microsoft.com/office/powerpoint/2010/main" val="3363666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1614</Words>
  <Application>Microsoft Office PowerPoint</Application>
  <PresentationFormat>On-screen Show (4:3)</PresentationFormat>
  <Paragraphs>107</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Frutiger 55 Roman</vt:lpstr>
      <vt:lpstr>Office Theme</vt:lpstr>
      <vt:lpstr>PowerPoint Presentation</vt:lpstr>
      <vt:lpstr>Introduction </vt:lpstr>
      <vt:lpstr>Measurement without theory </vt:lpstr>
      <vt:lpstr> </vt:lpstr>
      <vt:lpstr> </vt:lpstr>
      <vt:lpstr>Measurement errors </vt:lpstr>
      <vt:lpstr> A knife-edge test</vt:lpstr>
      <vt:lpstr>Measurement errors </vt:lpstr>
      <vt:lpstr>The tree and the forest  </vt:lpstr>
      <vt:lpstr>Aggregation of evidence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2014-02-17T12:09:27Z</cp:lastPrinted>
  <dcterms:created xsi:type="dcterms:W3CDTF">2014-05-07T06:48:26Z</dcterms:created>
  <dcterms:modified xsi:type="dcterms:W3CDTF">2022-03-25T06:07:31Z</dcterms:modified>
</cp:coreProperties>
</file>