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5" r:id="rId3"/>
    <p:sldId id="286" r:id="rId4"/>
    <p:sldId id="295" r:id="rId5"/>
    <p:sldId id="287" r:id="rId6"/>
    <p:sldId id="288" r:id="rId7"/>
    <p:sldId id="289" r:id="rId8"/>
    <p:sldId id="290" r:id="rId9"/>
    <p:sldId id="296" r:id="rId10"/>
    <p:sldId id="297" r:id="rId11"/>
    <p:sldId id="292" r:id="rId12"/>
    <p:sldId id="294" r:id="rId13"/>
    <p:sldId id="293" r:id="rId14"/>
    <p:sldId id="298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6" y="8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181748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586423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155875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575228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45719"/>
      </p:ext>
    </p:extLst>
  </p:cSld>
  <p:clrMapOvr>
    <a:masterClrMapping/>
  </p:clrMapOvr>
</p:notes>
</file>

<file path=ppt/notesSlides/notesSlide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5054"/>
      </p:ext>
    </p:extLst>
  </p:cSld>
  <p:clrMapOvr>
    <a:masterClrMapping/>
  </p:clrMapOvr>
</p:notes>
</file>

<file path=ppt/notesSlides/notesSlide7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descr="" title="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Draft Foreign Subsidies Implementing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Regulation</a:t>
            </a:r>
            <a:r>
              <a:rPr lang="en-US" sz="3600" dirty="0"/>
              <a:t>: the path for enforcement</a:t>
            </a:r>
            <a:endParaRPr lang="en-GB" sz="3600" dirty="0"/>
          </a:p>
        </p:txBody>
      </p:sp>
      <p:sp>
        <p:nvSpPr>
          <p:cNvPr id="7" name="Subtitle 6" descr="" title=""/>
          <p:cNvSpPr>
            <a:spLocks noGrp="1"/>
          </p:cNvSpPr>
          <p:nvPr>
            <p:ph type="subTitle" idx="1"/>
          </p:nvPr>
        </p:nvSpPr>
        <p:spPr>
          <a:xfrm>
            <a:off x="1071351" y="3997425"/>
            <a:ext cx="10065224" cy="89775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/>
              <a:t>GCLC 130</a:t>
            </a:r>
            <a:r>
              <a:rPr lang="en-US" b="1" baseline="30000" dirty="0" smtClean="0"/>
              <a:t>th</a:t>
            </a:r>
            <a:r>
              <a:rPr lang="en-US" b="1" dirty="0" smtClean="0"/>
              <a:t> Lunch talk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3 March 2023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8" name="Text Placeholder 7" descr="" title="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2000" dirty="0" smtClean="0"/>
              <a:t>Martin Farley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European Commission, Legal service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[speaking in a personal capacity]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Provisions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procurement</a:t>
            </a:r>
            <a:r>
              <a:rPr lang="hr-HR" dirty="0"/>
              <a:t>:</a:t>
            </a:r>
          </a:p>
          <a:p>
            <a:pPr lvl="1"/>
            <a:r>
              <a:rPr lang="en-IE" dirty="0"/>
              <a:t>Submission of notification or declaration (of no notifiable foreign </a:t>
            </a:r>
            <a:r>
              <a:rPr lang="en-IE" dirty="0" smtClean="0"/>
              <a:t>financial contributions </a:t>
            </a:r>
            <a:r>
              <a:rPr lang="en-IE" dirty="0"/>
              <a:t>– same form)</a:t>
            </a:r>
          </a:p>
          <a:p>
            <a:pPr lvl="1"/>
            <a:r>
              <a:rPr lang="en-IE" dirty="0"/>
              <a:t>Notification in the language of the public procurement procedure </a:t>
            </a:r>
            <a:endParaRPr lang="hr-HR" dirty="0"/>
          </a:p>
          <a:p>
            <a:pPr lvl="1"/>
            <a:r>
              <a:rPr lang="hr-HR" dirty="0" err="1"/>
              <a:t>Right</a:t>
            </a:r>
            <a:r>
              <a:rPr lang="hr-HR" dirty="0"/>
              <a:t> of </a:t>
            </a:r>
            <a:r>
              <a:rPr lang="hr-HR" dirty="0" smtClean="0"/>
              <a:t>C</a:t>
            </a:r>
            <a:r>
              <a:rPr lang="fr-BE" dirty="0" err="1" smtClean="0"/>
              <a:t>ontracting</a:t>
            </a:r>
            <a:r>
              <a:rPr lang="fr-BE" dirty="0" smtClean="0"/>
              <a:t> </a:t>
            </a:r>
            <a:r>
              <a:rPr lang="fr-BE" dirty="0" err="1" smtClean="0"/>
              <a:t>Authorities</a:t>
            </a:r>
            <a:r>
              <a:rPr lang="fr-BE" dirty="0" smtClean="0"/>
              <a:t> </a:t>
            </a:r>
            <a:r>
              <a:rPr lang="hr-HR" dirty="0" smtClean="0"/>
              <a:t>/</a:t>
            </a:r>
            <a:r>
              <a:rPr lang="fr-BE" dirty="0" smtClean="0"/>
              <a:t> </a:t>
            </a:r>
            <a:r>
              <a:rPr lang="hr-HR" dirty="0" smtClean="0"/>
              <a:t>C</a:t>
            </a:r>
            <a:r>
              <a:rPr lang="fr-BE" dirty="0" err="1" smtClean="0"/>
              <a:t>ontracting</a:t>
            </a:r>
            <a:r>
              <a:rPr lang="fr-BE" dirty="0" smtClean="0"/>
              <a:t> </a:t>
            </a:r>
            <a:r>
              <a:rPr lang="hr-HR" dirty="0" smtClean="0"/>
              <a:t>E</a:t>
            </a:r>
            <a:r>
              <a:rPr lang="fr-BE" dirty="0" err="1" smtClean="0"/>
              <a:t>ntitie</a:t>
            </a:r>
            <a:r>
              <a:rPr lang="hr-HR" dirty="0" smtClean="0"/>
              <a:t>s </a:t>
            </a:r>
            <a:r>
              <a:rPr lang="hr-HR" dirty="0"/>
              <a:t>to </a:t>
            </a:r>
            <a:r>
              <a:rPr lang="hr-HR" dirty="0" err="1"/>
              <a:t>clarify</a:t>
            </a:r>
            <a:r>
              <a:rPr lang="hr-HR" dirty="0"/>
              <a:t> </a:t>
            </a:r>
            <a:r>
              <a:rPr lang="hr-HR" dirty="0" err="1"/>
              <a:t>notification</a:t>
            </a:r>
            <a:r>
              <a:rPr lang="hr-HR" dirty="0"/>
              <a:t>/</a:t>
            </a:r>
            <a:r>
              <a:rPr lang="hr-HR" dirty="0" err="1"/>
              <a:t>declaratio</a:t>
            </a:r>
            <a:r>
              <a:rPr lang="de-DE" dirty="0"/>
              <a:t>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reject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clarified</a:t>
            </a:r>
            <a:r>
              <a:rPr lang="hr-HR" dirty="0"/>
              <a:t> as </a:t>
            </a:r>
            <a:r>
              <a:rPr lang="hr-HR" dirty="0" err="1"/>
              <a:t>prelim</a:t>
            </a:r>
            <a:r>
              <a:rPr lang="hr-HR" dirty="0"/>
              <a:t>. </a:t>
            </a:r>
            <a:r>
              <a:rPr lang="hr-HR" dirty="0" err="1"/>
              <a:t>step</a:t>
            </a:r>
            <a:endParaRPr lang="hr-HR" dirty="0"/>
          </a:p>
          <a:p>
            <a:pPr lvl="1"/>
            <a:r>
              <a:rPr lang="hr-HR" dirty="0" err="1"/>
              <a:t>Obligation</a:t>
            </a:r>
            <a:r>
              <a:rPr lang="hr-HR" dirty="0"/>
              <a:t> for CA/</a:t>
            </a:r>
            <a:r>
              <a:rPr lang="hr-HR" dirty="0" err="1"/>
              <a:t>CEs</a:t>
            </a:r>
            <a:r>
              <a:rPr lang="hr-HR" dirty="0"/>
              <a:t> to </a:t>
            </a:r>
            <a:r>
              <a:rPr lang="hr-HR" dirty="0" err="1"/>
              <a:t>send</a:t>
            </a:r>
            <a:r>
              <a:rPr lang="hr-HR" dirty="0"/>
              <a:t> </a:t>
            </a:r>
            <a:r>
              <a:rPr lang="en-US" dirty="0"/>
              <a:t>documents it considers crucial for the investigation</a:t>
            </a:r>
            <a:endParaRPr lang="hr-HR" dirty="0"/>
          </a:p>
          <a:p>
            <a:pPr lvl="1"/>
            <a:r>
              <a:rPr lang="hr-HR" dirty="0" err="1"/>
              <a:t>Suspension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time </a:t>
            </a:r>
            <a:r>
              <a:rPr lang="hr-HR" dirty="0" err="1"/>
              <a:t>limits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multi-stage</a:t>
            </a:r>
            <a:r>
              <a:rPr lang="hr-HR" dirty="0"/>
              <a:t> </a:t>
            </a:r>
            <a:r>
              <a:rPr lang="hr-HR" dirty="0" err="1"/>
              <a:t>procedures</a:t>
            </a:r>
            <a:r>
              <a:rPr lang="hr-HR" dirty="0"/>
              <a:t>, </a:t>
            </a:r>
            <a:r>
              <a:rPr lang="en-IE" dirty="0"/>
              <a:t>until submission of the (final) tender </a:t>
            </a:r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10</a:t>
            </a:fld>
            <a:endParaRPr lang="en-GB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en-GB" dirty="0"/>
              <a:t>draft </a:t>
            </a:r>
            <a:r>
              <a:rPr lang="de-DE" dirty="0" err="1"/>
              <a:t>Implementing</a:t>
            </a:r>
            <a:r>
              <a:rPr lang="de-DE" dirty="0"/>
              <a:t> Regulation </a:t>
            </a:r>
            <a:r>
              <a:rPr lang="de-DE" dirty="0" smtClean="0"/>
              <a:t>(7)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366425"/>
      </p:ext>
    </p:extLst>
  </p:cSld>
  <p:clrMapOvr>
    <a:masterClrMapping/>
  </p:clrMapOvr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Draft notification form</a:t>
            </a:r>
            <a:r>
              <a:rPr lang="en-GB" sz="3600" dirty="0"/>
              <a:t> </a:t>
            </a:r>
            <a:r>
              <a:rPr lang="en-GB" sz="3600" dirty="0" smtClean="0"/>
              <a:t>for large concentrations (1)</a:t>
            </a:r>
            <a:endParaRPr lang="en-GB" sz="3600" dirty="0"/>
          </a:p>
        </p:txBody>
      </p:sp>
      <p:sp>
        <p:nvSpPr>
          <p:cNvPr id="35" name="TextBox 34" descr="" title=""/>
          <p:cNvSpPr txBox="1"/>
          <p:nvPr/>
        </p:nvSpPr>
        <p:spPr>
          <a:xfrm>
            <a:off x="736793" y="1392995"/>
            <a:ext cx="10749529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E" b="1" dirty="0" smtClean="0"/>
              <a:t>‘Administrative sections’ are similar to Form CO as used in EU merger control </a:t>
            </a:r>
          </a:p>
          <a:p>
            <a:endParaRPr lang="en-IE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dirty="0" smtClean="0"/>
              <a:t>Sections 1-3 and 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dirty="0" smtClean="0"/>
              <a:t>Description of concentration, info about parties to the concentration, supporting documentation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dirty="0"/>
          </a:p>
          <a:p>
            <a:pPr lvl="1"/>
            <a:endParaRPr lang="en-IE" dirty="0" smtClean="0"/>
          </a:p>
          <a:p>
            <a:pPr lvl="1"/>
            <a:endParaRPr lang="en-IE" dirty="0" smtClean="0"/>
          </a:p>
          <a:p>
            <a:r>
              <a:rPr lang="en-IE" b="1" dirty="0" smtClean="0"/>
              <a:t>2. </a:t>
            </a:r>
            <a:r>
              <a:rPr lang="en-IE" b="1" dirty="0"/>
              <a:t>Notification</a:t>
            </a:r>
            <a:r>
              <a:rPr lang="en-IE" b="1" dirty="0" smtClean="0"/>
              <a:t> thresholds (Section 4)</a:t>
            </a:r>
            <a:endParaRPr lang="en-IE" dirty="0" smtClean="0"/>
          </a:p>
          <a:p>
            <a:pPr marL="342900" indent="-342900">
              <a:buAutoNum type="arabicPeriod"/>
            </a:pPr>
            <a:endParaRPr lang="en-IE" sz="2000" dirty="0"/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Target (or JV / merging party)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is established in the Union; </a:t>
            </a:r>
            <a:r>
              <a:rPr lang="en-IE" sz="1600" b="1" i="1" u="sng" dirty="0" smtClean="0"/>
              <a:t>AND</a:t>
            </a:r>
            <a:r>
              <a:rPr lang="en-IE" sz="1600" dirty="0" smtClean="0"/>
              <a:t> 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generates an aggregate turnover in the Union of at least </a:t>
            </a:r>
            <a:r>
              <a:rPr lang="en-IE" sz="1600" b="1" dirty="0" smtClean="0"/>
              <a:t>EUR 500 million</a:t>
            </a:r>
            <a:r>
              <a:rPr lang="en-IE" sz="1600" dirty="0" smtClean="0"/>
              <a:t>; AND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IE" sz="1600" dirty="0" smtClean="0"/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The acquirer and the target were granted combined aggregate </a:t>
            </a:r>
            <a:r>
              <a:rPr lang="en-IE" sz="1600" b="1" dirty="0" smtClean="0"/>
              <a:t>financial contributions </a:t>
            </a:r>
            <a:r>
              <a:rPr lang="en-IE" sz="1600" dirty="0" smtClean="0"/>
              <a:t>of more than </a:t>
            </a:r>
            <a:r>
              <a:rPr lang="en-IE" sz="1600" b="1" dirty="0" smtClean="0"/>
              <a:t>EUR 50 million </a:t>
            </a:r>
            <a:r>
              <a:rPr lang="en-IE" sz="1600" dirty="0" smtClean="0"/>
              <a:t>in the </a:t>
            </a:r>
            <a:r>
              <a:rPr lang="en-IE" sz="1600" b="1" dirty="0" smtClean="0"/>
              <a:t>preceding</a:t>
            </a:r>
            <a:r>
              <a:rPr lang="en-IE" sz="1600" dirty="0" smtClean="0"/>
              <a:t> </a:t>
            </a:r>
            <a:r>
              <a:rPr lang="en-IE" sz="1600" b="1" dirty="0" smtClean="0"/>
              <a:t>three years</a:t>
            </a:r>
          </a:p>
          <a:p>
            <a:pPr lvl="1"/>
            <a:endParaRPr lang="en-IE" sz="1400" dirty="0"/>
          </a:p>
          <a:p>
            <a:pPr lvl="1"/>
            <a:endParaRPr lang="en-IE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sz="1400" dirty="0" smtClean="0"/>
          </a:p>
        </p:txBody>
      </p:sp>
    </p:spTree>
    <p:extLst>
      <p:ext uri="{BB962C8B-B14F-4D97-AF65-F5344CB8AC3E}">
        <p14:creationId xmlns:p14="http://schemas.microsoft.com/office/powerpoint/2010/main" val="3851753715"/>
      </p:ext>
    </p:extLst>
  </p:cSld>
  <p:clrMapOvr>
    <a:masterClrMapping/>
  </p:clrMapOvr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Draft notification form</a:t>
            </a:r>
            <a:r>
              <a:rPr lang="en-GB" sz="3600" dirty="0"/>
              <a:t> </a:t>
            </a:r>
            <a:r>
              <a:rPr lang="en-GB" sz="3600" dirty="0" smtClean="0"/>
              <a:t>for large concentrations (2)</a:t>
            </a:r>
            <a:endParaRPr lang="en-GB" sz="3600" dirty="0"/>
          </a:p>
        </p:txBody>
      </p:sp>
      <p:sp>
        <p:nvSpPr>
          <p:cNvPr id="35" name="TextBox 34" descr="" title=""/>
          <p:cNvSpPr txBox="1"/>
          <p:nvPr/>
        </p:nvSpPr>
        <p:spPr>
          <a:xfrm>
            <a:off x="736793" y="1392995"/>
            <a:ext cx="10749529" cy="342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3. Foreign financial contributions (Section 5):</a:t>
            </a:r>
          </a:p>
          <a:p>
            <a:pPr marL="342900" indent="-342900">
              <a:buAutoNum type="arabicPeriod"/>
            </a:pPr>
            <a:endParaRPr lang="en-IE" sz="1600" b="1" dirty="0"/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List of financial contributions granted over the past three years meeting two cumulative conditions: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(</a:t>
            </a:r>
            <a:r>
              <a:rPr lang="en-IE" sz="1600" dirty="0" err="1" smtClean="0"/>
              <a:t>i</a:t>
            </a:r>
            <a:r>
              <a:rPr lang="en-IE" sz="1600" dirty="0" smtClean="0"/>
              <a:t>) an individual amount ≥ 200,000 EUR; </a:t>
            </a:r>
            <a:r>
              <a:rPr lang="en-IE" sz="1600" b="1" dirty="0" smtClean="0"/>
              <a:t>and</a:t>
            </a:r>
            <a:r>
              <a:rPr lang="en-IE" sz="1600" dirty="0" smtClean="0"/>
              <a:t> 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(ii) an aggregate amount per 3</a:t>
            </a:r>
            <a:r>
              <a:rPr lang="en-IE" sz="1600" baseline="30000" dirty="0" smtClean="0"/>
              <a:t>rd</a:t>
            </a:r>
            <a:r>
              <a:rPr lang="en-IE" sz="1600" dirty="0" smtClean="0"/>
              <a:t> country per year </a:t>
            </a:r>
            <a:r>
              <a:rPr lang="en-IE" sz="1600" dirty="0"/>
              <a:t>≥ </a:t>
            </a:r>
            <a:r>
              <a:rPr lang="en-IE" sz="1600" dirty="0" smtClean="0"/>
              <a:t>EUR 4 million</a:t>
            </a:r>
            <a:r>
              <a:rPr lang="en-IE" sz="1600" dirty="0"/>
              <a:t>;</a:t>
            </a:r>
            <a:endParaRPr lang="en-IE" sz="1600" dirty="0" smtClean="0"/>
          </a:p>
          <a:p>
            <a:pPr lvl="1">
              <a:lnSpc>
                <a:spcPct val="110000"/>
              </a:lnSpc>
            </a:pPr>
            <a:endParaRPr lang="en-IE" sz="1600" dirty="0" smtClean="0"/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More detailed information in notification form </a:t>
            </a:r>
            <a:r>
              <a:rPr lang="en-IE" sz="1600" i="1" u="sng" dirty="0" smtClean="0"/>
              <a:t>only for subset of financial contributions</a:t>
            </a:r>
            <a:r>
              <a:rPr lang="en-IE" sz="1600" dirty="0" smtClean="0"/>
              <a:t>, namely financial </a:t>
            </a:r>
            <a:r>
              <a:rPr lang="en-IE" sz="1600" dirty="0"/>
              <a:t>contributions likely to fall in one of the </a:t>
            </a:r>
            <a:r>
              <a:rPr lang="en-IE" sz="1600" b="1" dirty="0"/>
              <a:t>categories</a:t>
            </a:r>
            <a:r>
              <a:rPr lang="en-IE" sz="1600" dirty="0"/>
              <a:t> </a:t>
            </a:r>
            <a:r>
              <a:rPr lang="en-IE" sz="1600" dirty="0" smtClean="0"/>
              <a:t>(</a:t>
            </a:r>
            <a:r>
              <a:rPr lang="en-IE" sz="1600" dirty="0"/>
              <a:t>i.e. most likely to be distortive</a:t>
            </a:r>
            <a:r>
              <a:rPr lang="en-IE" sz="1600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IE" sz="1600" dirty="0" smtClean="0"/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E" sz="1600" dirty="0" smtClean="0"/>
              <a:t>If needed, Commission services can gather additional information through information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sz="1400" dirty="0"/>
          </a:p>
          <a:p>
            <a:pPr lvl="1"/>
            <a:endParaRPr lang="en-IE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sz="1400" dirty="0" smtClean="0"/>
          </a:p>
        </p:txBody>
      </p:sp>
    </p:spTree>
    <p:extLst>
      <p:ext uri="{BB962C8B-B14F-4D97-AF65-F5344CB8AC3E}">
        <p14:creationId xmlns:p14="http://schemas.microsoft.com/office/powerpoint/2010/main" val="3720112155"/>
      </p:ext>
    </p:extLst>
  </p:cSld>
  <p:clrMapOvr>
    <a:masterClrMapping/>
  </p:clrMapOvr>
</p:sld>
</file>

<file path=ppt/slides/slide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Draft notification form</a:t>
            </a:r>
            <a:r>
              <a:rPr lang="en-GB" sz="3600" dirty="0"/>
              <a:t> for large concentrations </a:t>
            </a:r>
            <a:r>
              <a:rPr lang="en-GB" sz="3600" dirty="0" smtClean="0"/>
              <a:t>(3) </a:t>
            </a:r>
            <a:endParaRPr lang="en-GB" sz="3600" dirty="0"/>
          </a:p>
        </p:txBody>
      </p:sp>
      <p:sp>
        <p:nvSpPr>
          <p:cNvPr id="19" name="TextBox 18" descr="" title=""/>
          <p:cNvSpPr txBox="1"/>
          <p:nvPr/>
        </p:nvSpPr>
        <p:spPr>
          <a:xfrm>
            <a:off x="735849" y="1404238"/>
            <a:ext cx="10985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/>
              <a:t>4. Impacts (section 6)</a:t>
            </a:r>
          </a:p>
          <a:p>
            <a:endParaRPr lang="en-I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1600" dirty="0" smtClean="0"/>
              <a:t>Concentration </a:t>
            </a:r>
            <a:r>
              <a:rPr lang="en-IE" sz="1600" dirty="0"/>
              <a:t>in the context of a structured bidding process?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1600" dirty="0"/>
              <a:t>Economic and business rationale of the concentration</a:t>
            </a:r>
            <a:r>
              <a:rPr lang="en-IE" sz="16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1600" dirty="0" smtClean="0"/>
              <a:t>Improved economic activity of notifying parties after concentration?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1600" dirty="0" smtClean="0"/>
              <a:t>Merger control or other filings in the EU?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1600" dirty="0" smtClean="0"/>
              <a:t>Benefits to operation of new entity on the IM?</a:t>
            </a:r>
            <a:endParaRPr lang="en-IE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sz="1600" dirty="0"/>
          </a:p>
          <a:p>
            <a:pPr marL="0" lvl="2"/>
            <a:r>
              <a:rPr lang="en-IE" sz="1600" b="1" dirty="0"/>
              <a:t>5. Balancing test (Section 7) </a:t>
            </a:r>
          </a:p>
          <a:p>
            <a:pPr marL="0" lvl="2"/>
            <a:endParaRPr lang="en-IE" sz="16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1600" dirty="0"/>
              <a:t>Identify possible positive effects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806016190"/>
      </p:ext>
    </p:extLst>
  </p:cSld>
  <p:clrMapOvr>
    <a:masterClrMapping/>
  </p:clrMapOvr>
</p:sld>
</file>

<file path=ppt/slides/slide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>
          <a:xfrm>
            <a:off x="775672" y="1450721"/>
            <a:ext cx="10905699" cy="388190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hr-HR" sz="1600" b="1" dirty="0" err="1"/>
              <a:t>Similar</a:t>
            </a:r>
            <a:r>
              <a:rPr lang="hr-HR" sz="1600" b="1" dirty="0"/>
              <a:t> </a:t>
            </a:r>
            <a:r>
              <a:rPr lang="hr-HR" sz="1600" b="1" dirty="0" err="1"/>
              <a:t>when</a:t>
            </a:r>
            <a:r>
              <a:rPr lang="hr-HR" sz="1600" b="1" dirty="0"/>
              <a:t> </a:t>
            </a:r>
            <a:r>
              <a:rPr lang="hr-HR" sz="1600" b="1" dirty="0" err="1"/>
              <a:t>possible</a:t>
            </a:r>
            <a:r>
              <a:rPr lang="hr-HR" sz="1600" b="1" dirty="0"/>
              <a:t> to </a:t>
            </a:r>
            <a:r>
              <a:rPr lang="hr-HR" sz="1600" b="1" dirty="0" err="1"/>
              <a:t>the</a:t>
            </a:r>
            <a:r>
              <a:rPr lang="hr-HR" sz="1600" b="1" dirty="0"/>
              <a:t> </a:t>
            </a:r>
            <a:r>
              <a:rPr lang="hr-HR" sz="1600" b="1" dirty="0" err="1"/>
              <a:t>Concentrations</a:t>
            </a:r>
            <a:r>
              <a:rPr lang="hr-HR" sz="1600" b="1" dirty="0"/>
              <a:t> </a:t>
            </a:r>
            <a:r>
              <a:rPr lang="hr-HR" sz="1600" b="1" dirty="0" err="1" smtClean="0"/>
              <a:t>form</a:t>
            </a:r>
            <a:r>
              <a:rPr lang="hr-HR" sz="1600" b="1" dirty="0" smtClean="0"/>
              <a:t>, </a:t>
            </a:r>
            <a:r>
              <a:rPr lang="hr-HR" sz="1600" b="1" dirty="0" err="1"/>
              <a:t>with</a:t>
            </a:r>
            <a:r>
              <a:rPr lang="hr-HR" sz="1600" b="1" dirty="0"/>
              <a:t> </a:t>
            </a:r>
            <a:r>
              <a:rPr lang="hr-HR" sz="1600" b="1" dirty="0" err="1"/>
              <a:t>notable</a:t>
            </a:r>
            <a:r>
              <a:rPr lang="hr-HR" sz="1600" b="1" dirty="0"/>
              <a:t> </a:t>
            </a:r>
            <a:r>
              <a:rPr lang="hr-HR" sz="1600" b="1" dirty="0" err="1"/>
              <a:t>differences</a:t>
            </a:r>
            <a:r>
              <a:rPr lang="hr-HR" sz="1600" b="1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endParaRPr lang="en-IE" sz="1600" b="1" dirty="0"/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en-IE" sz="1600" dirty="0"/>
              <a:t>Sections 1</a:t>
            </a:r>
            <a:r>
              <a:rPr lang="hr-HR" sz="1600" dirty="0"/>
              <a:t> and 2 </a:t>
            </a:r>
            <a:r>
              <a:rPr lang="fr-BE" sz="1600" dirty="0" smtClean="0"/>
              <a:t>–</a:t>
            </a:r>
            <a:r>
              <a:rPr lang="hr-HR" sz="1600" dirty="0" smtClean="0"/>
              <a:t>d</a:t>
            </a:r>
            <a:r>
              <a:rPr lang="en-IE" sz="1600" dirty="0" err="1"/>
              <a:t>escription</a:t>
            </a:r>
            <a:r>
              <a:rPr lang="en-IE" sz="1600" dirty="0"/>
              <a:t> of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public</a:t>
            </a:r>
            <a:r>
              <a:rPr lang="hr-HR" sz="1600" dirty="0"/>
              <a:t> </a:t>
            </a:r>
            <a:r>
              <a:rPr lang="hr-HR" sz="1600" dirty="0" err="1"/>
              <a:t>procurement</a:t>
            </a:r>
            <a:r>
              <a:rPr lang="en-IE" sz="1600" dirty="0"/>
              <a:t>, info about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notifying</a:t>
            </a:r>
            <a:r>
              <a:rPr lang="hr-HR" sz="1600" dirty="0"/>
              <a:t> </a:t>
            </a:r>
            <a:r>
              <a:rPr lang="hr-HR" sz="1600" dirty="0" err="1" smtClean="0"/>
              <a:t>parties</a:t>
            </a:r>
            <a:r>
              <a:rPr lang="fr-BE" sz="1600" dirty="0" smtClean="0"/>
              <a:t/>
            </a:r>
            <a:br>
              <a:rPr lang="fr-BE" sz="1600" dirty="0" smtClean="0"/>
            </a:br>
            <a:endParaRPr lang="fr-BE" sz="1600" dirty="0" smtClean="0"/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hr-HR" sz="1600" dirty="0" err="1" smtClean="0"/>
              <a:t>Section</a:t>
            </a:r>
            <a:r>
              <a:rPr lang="hr-HR" sz="1600" dirty="0" smtClean="0"/>
              <a:t> </a:t>
            </a:r>
            <a:r>
              <a:rPr lang="hr-HR" sz="1600" dirty="0"/>
              <a:t>3 </a:t>
            </a:r>
            <a:r>
              <a:rPr lang="fr-BE" sz="1600" dirty="0" smtClean="0"/>
              <a:t>– information </a:t>
            </a:r>
            <a:r>
              <a:rPr lang="fr-BE" sz="1600" dirty="0" err="1" smtClean="0"/>
              <a:t>requirements</a:t>
            </a:r>
            <a:r>
              <a:rPr lang="fr-BE" sz="1600" dirty="0" smtClean="0"/>
              <a:t> for </a:t>
            </a:r>
            <a:r>
              <a:rPr lang="hr-HR" sz="1600" dirty="0" err="1" smtClean="0"/>
              <a:t>financial</a:t>
            </a:r>
            <a:r>
              <a:rPr lang="hr-HR" sz="1600" dirty="0" smtClean="0"/>
              <a:t> </a:t>
            </a:r>
            <a:r>
              <a:rPr lang="hr-HR" sz="1600" dirty="0" err="1" smtClean="0"/>
              <a:t>contributions</a:t>
            </a:r>
            <a:r>
              <a:rPr lang="fr-BE" sz="1600" dirty="0" smtClean="0"/>
              <a:t>. More</a:t>
            </a:r>
            <a:r>
              <a:rPr lang="hr-HR" sz="1600" dirty="0" smtClean="0"/>
              <a:t> </a:t>
            </a:r>
            <a:r>
              <a:rPr lang="hr-HR" sz="1600" dirty="0" err="1"/>
              <a:t>detailed</a:t>
            </a:r>
            <a:r>
              <a:rPr lang="hr-HR" sz="1600" dirty="0"/>
              <a:t> </a:t>
            </a:r>
            <a:r>
              <a:rPr lang="fr-BE" sz="1600" dirty="0" smtClean="0"/>
              <a:t>information </a:t>
            </a:r>
            <a:r>
              <a:rPr lang="fr-BE" sz="1600" dirty="0" err="1" smtClean="0"/>
              <a:t>required</a:t>
            </a:r>
            <a:r>
              <a:rPr lang="fr-BE" sz="1600" dirty="0" smtClean="0"/>
              <a:t> </a:t>
            </a:r>
            <a:r>
              <a:rPr lang="fr-BE" sz="1600" dirty="0" err="1" smtClean="0"/>
              <a:t>upfront</a:t>
            </a:r>
            <a:r>
              <a:rPr lang="fr-BE" sz="1600" dirty="0" smtClean="0"/>
              <a:t> </a:t>
            </a:r>
            <a:r>
              <a:rPr lang="fr-BE" sz="1600" dirty="0" err="1" smtClean="0"/>
              <a:t>than</a:t>
            </a:r>
            <a:r>
              <a:rPr lang="fr-BE" sz="1600" dirty="0" smtClean="0"/>
              <a:t> in concentrations </a:t>
            </a:r>
            <a:r>
              <a:rPr lang="fr-BE" sz="1600" dirty="0" err="1" smtClean="0"/>
              <a:t>form</a:t>
            </a:r>
            <a:r>
              <a:rPr lang="hr-HR" sz="1600" dirty="0" smtClean="0"/>
              <a:t> </a:t>
            </a:r>
            <a:r>
              <a:rPr lang="hr-HR" sz="1600" dirty="0"/>
              <a:t>(no </a:t>
            </a:r>
            <a:r>
              <a:rPr lang="hr-HR" sz="1600" dirty="0" smtClean="0"/>
              <a:t>stop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clock</a:t>
            </a:r>
            <a:r>
              <a:rPr lang="hr-HR" sz="1600" dirty="0" smtClean="0"/>
              <a:t>)</a:t>
            </a:r>
            <a:r>
              <a:rPr lang="fr-BE" sz="1600" dirty="0" smtClean="0"/>
              <a:t/>
            </a:r>
            <a:br>
              <a:rPr lang="fr-BE" sz="1600" dirty="0" smtClean="0"/>
            </a:br>
            <a:endParaRPr lang="hr-HR" sz="1600" dirty="0"/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hr-HR" sz="1600" dirty="0" err="1"/>
              <a:t>Section</a:t>
            </a:r>
            <a:r>
              <a:rPr lang="hr-HR" sz="1600" dirty="0"/>
              <a:t> 4 </a:t>
            </a:r>
            <a:r>
              <a:rPr lang="fr-BE" sz="1600" dirty="0" smtClean="0"/>
              <a:t>– </a:t>
            </a:r>
            <a:r>
              <a:rPr lang="hr-HR" sz="1600" dirty="0" err="1" smtClean="0"/>
              <a:t>possibility</a:t>
            </a:r>
            <a:r>
              <a:rPr lang="hr-HR" sz="1600" dirty="0" smtClean="0"/>
              <a:t> </a:t>
            </a:r>
            <a:r>
              <a:rPr lang="hr-HR" sz="1600" dirty="0"/>
              <a:t>(</a:t>
            </a:r>
            <a:r>
              <a:rPr lang="hr-HR" sz="1600" dirty="0" smtClean="0"/>
              <a:t>no </a:t>
            </a:r>
            <a:r>
              <a:rPr lang="hr-HR" sz="1600" dirty="0" err="1"/>
              <a:t>obligation</a:t>
            </a:r>
            <a:r>
              <a:rPr lang="hr-HR" sz="1600" dirty="0"/>
              <a:t>) to </a:t>
            </a:r>
            <a:r>
              <a:rPr lang="en-US" sz="1600" dirty="0" err="1"/>
              <a:t>justif</a:t>
            </a:r>
            <a:r>
              <a:rPr lang="hr-HR" sz="1600" dirty="0"/>
              <a:t>y</a:t>
            </a:r>
            <a:r>
              <a:rPr lang="en-US" sz="1600" dirty="0"/>
              <a:t> </a:t>
            </a:r>
            <a:r>
              <a:rPr lang="hr-HR" sz="1600" dirty="0" err="1"/>
              <a:t>the</a:t>
            </a:r>
            <a:r>
              <a:rPr lang="en-US" sz="1600" dirty="0"/>
              <a:t> absence of undue advantage</a:t>
            </a:r>
            <a:r>
              <a:rPr lang="hr-HR" sz="1600" dirty="0"/>
              <a:t> of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smtClean="0"/>
              <a:t>tender</a:t>
            </a:r>
            <a:r>
              <a:rPr lang="fr-BE" sz="1600" dirty="0" smtClean="0"/>
              <a:t/>
            </a:r>
            <a:br>
              <a:rPr lang="fr-BE" sz="1600" dirty="0" smtClean="0"/>
            </a:br>
            <a:endParaRPr lang="hr-HR" sz="1600" dirty="0"/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hr-HR" sz="1600" dirty="0" err="1"/>
              <a:t>Section</a:t>
            </a:r>
            <a:r>
              <a:rPr lang="hr-HR" sz="1600" dirty="0"/>
              <a:t> 5 </a:t>
            </a:r>
            <a:r>
              <a:rPr lang="fr-BE" sz="1600" dirty="0" smtClean="0"/>
              <a:t>– positive </a:t>
            </a:r>
            <a:r>
              <a:rPr lang="fr-BE" sz="1600" dirty="0" err="1" smtClean="0"/>
              <a:t>effects</a:t>
            </a:r>
            <a:r>
              <a:rPr lang="fr-BE" sz="1600" dirty="0" smtClean="0"/>
              <a:t> (corresponds t</a:t>
            </a:r>
            <a:r>
              <a:rPr lang="hr-HR" sz="1600" dirty="0" smtClean="0"/>
              <a:t>o </a:t>
            </a:r>
            <a:r>
              <a:rPr lang="hr-HR" sz="1600" dirty="0" err="1"/>
              <a:t>Section</a:t>
            </a:r>
            <a:r>
              <a:rPr lang="hr-HR" sz="1600" dirty="0"/>
              <a:t> 7 </a:t>
            </a:r>
            <a:r>
              <a:rPr lang="fr-BE" sz="1600" dirty="0" smtClean="0"/>
              <a:t>of</a:t>
            </a:r>
            <a:r>
              <a:rPr lang="hr-HR" sz="1600" dirty="0" smtClean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fr-BE" sz="1600" dirty="0" smtClean="0"/>
              <a:t>C</a:t>
            </a:r>
            <a:r>
              <a:rPr lang="hr-HR" sz="1600" dirty="0" err="1" smtClean="0"/>
              <a:t>oncentrations</a:t>
            </a:r>
            <a:r>
              <a:rPr lang="hr-HR" sz="1600" dirty="0" smtClean="0"/>
              <a:t> </a:t>
            </a:r>
            <a:r>
              <a:rPr lang="hr-HR" sz="1600" dirty="0" err="1" smtClean="0"/>
              <a:t>form</a:t>
            </a:r>
            <a:r>
              <a:rPr lang="fr-BE" sz="1600" dirty="0" smtClean="0"/>
              <a:t>)</a:t>
            </a:r>
            <a:br>
              <a:rPr lang="fr-BE" sz="1600" dirty="0" smtClean="0"/>
            </a:br>
            <a:endParaRPr lang="hr-HR" sz="1600" dirty="0"/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hr-HR" sz="1600" dirty="0" err="1"/>
              <a:t>Section</a:t>
            </a:r>
            <a:r>
              <a:rPr lang="hr-HR" sz="1600" dirty="0"/>
              <a:t> 6 </a:t>
            </a:r>
            <a:r>
              <a:rPr lang="fr-BE" sz="1600" dirty="0" smtClean="0"/>
              <a:t>– </a:t>
            </a:r>
            <a:r>
              <a:rPr lang="fr-BE" sz="1600" dirty="0" err="1" smtClean="0"/>
              <a:t>requirement</a:t>
            </a:r>
            <a:r>
              <a:rPr lang="fr-BE" sz="1600" dirty="0" smtClean="0"/>
              <a:t> for</a:t>
            </a:r>
            <a:r>
              <a:rPr lang="hr-HR" sz="1600" dirty="0" smtClean="0"/>
              <a:t> </a:t>
            </a:r>
            <a:r>
              <a:rPr lang="hr-HR" sz="1600" dirty="0" err="1"/>
              <a:t>supporting</a:t>
            </a:r>
            <a:r>
              <a:rPr lang="hr-HR" sz="1600" dirty="0"/>
              <a:t> </a:t>
            </a:r>
            <a:r>
              <a:rPr lang="hr-HR" sz="1600" dirty="0" err="1" smtClean="0"/>
              <a:t>documents</a:t>
            </a:r>
            <a:r>
              <a:rPr lang="fr-BE" sz="1600" dirty="0" smtClean="0"/>
              <a:t> (</a:t>
            </a:r>
            <a:r>
              <a:rPr lang="fr-BE" sz="1600" dirty="0" err="1" smtClean="0"/>
              <a:t>can</a:t>
            </a:r>
            <a:r>
              <a:rPr lang="fr-BE" sz="1600" dirty="0" smtClean="0"/>
              <a:t> </a:t>
            </a:r>
            <a:r>
              <a:rPr lang="fr-BE" sz="1600" dirty="0" err="1" smtClean="0"/>
              <a:t>be</a:t>
            </a:r>
            <a:r>
              <a:rPr lang="fr-BE" sz="1600" dirty="0" smtClean="0"/>
              <a:t> </a:t>
            </a:r>
            <a:r>
              <a:rPr lang="fr-BE" sz="1600" dirty="0" err="1" smtClean="0"/>
              <a:t>detailed</a:t>
            </a:r>
            <a:r>
              <a:rPr lang="fr-BE" sz="1600" dirty="0" smtClean="0"/>
              <a:t> – parts </a:t>
            </a:r>
            <a:r>
              <a:rPr lang="fr-BE" sz="1600" dirty="0" err="1" smtClean="0"/>
              <a:t>optional</a:t>
            </a:r>
            <a:r>
              <a:rPr lang="fr-BE" sz="1600" dirty="0" smtClean="0"/>
              <a:t>)</a:t>
            </a:r>
            <a:br>
              <a:rPr lang="fr-BE" sz="1600" dirty="0" smtClean="0"/>
            </a:br>
            <a:endParaRPr lang="hr-HR" sz="1600" dirty="0"/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</a:pPr>
            <a:r>
              <a:rPr lang="hr-HR" sz="1600" dirty="0" err="1"/>
              <a:t>Section</a:t>
            </a:r>
            <a:r>
              <a:rPr lang="hr-HR" sz="1600" dirty="0"/>
              <a:t> 7 </a:t>
            </a:r>
            <a:r>
              <a:rPr lang="fr-BE" sz="1600" dirty="0" smtClean="0"/>
              <a:t>– </a:t>
            </a:r>
            <a:r>
              <a:rPr lang="hr-HR" sz="1600" dirty="0" err="1" smtClean="0"/>
              <a:t>declaration</a:t>
            </a:r>
            <a:r>
              <a:rPr lang="hr-HR" sz="1600" dirty="0" smtClean="0"/>
              <a:t> </a:t>
            </a:r>
            <a:r>
              <a:rPr lang="hr-HR" sz="1600" dirty="0" err="1"/>
              <a:t>that</a:t>
            </a:r>
            <a:r>
              <a:rPr lang="hr-HR" sz="1600" dirty="0"/>
              <a:t> </a:t>
            </a:r>
            <a:r>
              <a:rPr lang="hr-HR" sz="1600" dirty="0" err="1"/>
              <a:t>there</a:t>
            </a:r>
            <a:r>
              <a:rPr lang="hr-HR" sz="1600" dirty="0"/>
              <a:t> are no </a:t>
            </a:r>
            <a:r>
              <a:rPr lang="hr-HR" sz="1600" dirty="0" err="1"/>
              <a:t>notifiable</a:t>
            </a:r>
            <a:r>
              <a:rPr lang="hr-HR" sz="1600" dirty="0"/>
              <a:t> </a:t>
            </a:r>
            <a:r>
              <a:rPr lang="hr-HR" sz="1600" dirty="0" err="1"/>
              <a:t>foreign</a:t>
            </a:r>
            <a:r>
              <a:rPr lang="hr-HR" sz="1600" dirty="0"/>
              <a:t> </a:t>
            </a:r>
            <a:r>
              <a:rPr lang="hr-HR" sz="1600" dirty="0" err="1"/>
              <a:t>financial</a:t>
            </a:r>
            <a:r>
              <a:rPr lang="hr-HR" sz="1600" dirty="0"/>
              <a:t> </a:t>
            </a:r>
            <a:r>
              <a:rPr lang="hr-HR" sz="1600" dirty="0" err="1"/>
              <a:t>contributions</a:t>
            </a:r>
            <a:r>
              <a:rPr lang="hr-HR" sz="1600" dirty="0"/>
              <a:t>; </a:t>
            </a:r>
            <a:r>
              <a:rPr lang="hr-HR" sz="1600" dirty="0" err="1"/>
              <a:t>in</a:t>
            </a:r>
            <a:r>
              <a:rPr lang="hr-HR" sz="1600" dirty="0"/>
              <a:t> </a:t>
            </a:r>
            <a:r>
              <a:rPr lang="hr-HR" sz="1600" dirty="0" err="1"/>
              <a:t>that</a:t>
            </a:r>
            <a:r>
              <a:rPr lang="hr-HR" sz="1600" dirty="0"/>
              <a:t> </a:t>
            </a:r>
            <a:r>
              <a:rPr lang="hr-HR" sz="1600" dirty="0" err="1"/>
              <a:t>case</a:t>
            </a:r>
            <a:r>
              <a:rPr lang="hr-HR" sz="1600" dirty="0"/>
              <a:t> </a:t>
            </a:r>
            <a:r>
              <a:rPr lang="hr-HR" sz="1600" dirty="0" err="1"/>
              <a:t>sections</a:t>
            </a:r>
            <a:r>
              <a:rPr lang="hr-HR" sz="1600" dirty="0"/>
              <a:t> 3-6 are </a:t>
            </a:r>
            <a:r>
              <a:rPr lang="hr-HR" sz="1600" dirty="0" err="1"/>
              <a:t>left</a:t>
            </a:r>
            <a:r>
              <a:rPr lang="hr-HR" sz="1600" dirty="0"/>
              <a:t> </a:t>
            </a:r>
            <a:r>
              <a:rPr lang="hr-HR" sz="1600" dirty="0" err="1"/>
              <a:t>empty</a:t>
            </a:r>
            <a:r>
              <a:rPr lang="hr-HR" sz="1600" dirty="0"/>
              <a:t>. A list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received</a:t>
            </a:r>
            <a:r>
              <a:rPr lang="hr-HR" sz="1600" dirty="0"/>
              <a:t> </a:t>
            </a:r>
            <a:r>
              <a:rPr lang="hr-HR" sz="1600" dirty="0" err="1"/>
              <a:t>non-notifiable</a:t>
            </a:r>
            <a:r>
              <a:rPr lang="hr-HR" sz="1600" dirty="0"/>
              <a:t> </a:t>
            </a:r>
            <a:r>
              <a:rPr lang="hr-HR" sz="1600" dirty="0" err="1"/>
              <a:t>contributions</a:t>
            </a:r>
            <a:r>
              <a:rPr lang="hr-HR" sz="1600" dirty="0"/>
              <a:t> </a:t>
            </a:r>
            <a:r>
              <a:rPr lang="hr-HR" sz="1600" dirty="0" err="1"/>
              <a:t>needs</a:t>
            </a:r>
            <a:r>
              <a:rPr lang="hr-HR" sz="1600" dirty="0"/>
              <a:t> to </a:t>
            </a:r>
            <a:r>
              <a:rPr lang="hr-HR" sz="1600" dirty="0" err="1"/>
              <a:t>be</a:t>
            </a:r>
            <a:r>
              <a:rPr lang="hr-HR" sz="1600" dirty="0"/>
              <a:t> </a:t>
            </a:r>
            <a:r>
              <a:rPr lang="hr-HR" sz="1600" dirty="0" err="1"/>
              <a:t>provided</a:t>
            </a:r>
            <a:r>
              <a:rPr lang="hr-HR" sz="1600" dirty="0"/>
              <a:t>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IE" sz="1400" dirty="0"/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14</a:t>
            </a:fld>
            <a:endParaRPr lang="en-GB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Draft notification form </a:t>
            </a:r>
            <a:r>
              <a:rPr lang="en-GB" sz="3600" dirty="0" smtClean="0"/>
              <a:t>for public procurement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5608402"/>
      </p:ext>
    </p:extLst>
  </p:cSld>
  <p:clrMapOvr>
    <a:masterClrMapping/>
  </p:clrMapOvr>
</p:sld>
</file>

<file path=ppt/slides/slide15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 descr="" title="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</a:t>
            </a:r>
            <a:r>
              <a:rPr lang="en-US" sz="1050" b="1" dirty="0" smtClean="0"/>
              <a:t>2020</a:t>
            </a:r>
            <a:br>
              <a:rPr lang="en-US" sz="1050" b="1" dirty="0" smtClean="0"/>
            </a:br>
            <a:r>
              <a:rPr lang="en-US" sz="1050" dirty="0" smtClean="0"/>
              <a:t>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 smtClean="0"/>
              <a:t>license.</a:t>
            </a:r>
          </a:p>
        </p:txBody>
      </p:sp>
      <p:pic>
        <p:nvPicPr>
          <p:cNvPr id="5" name="Picture 4" descr="" title="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5608054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Title 2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agreed Regulation at a glance</a:t>
            </a:r>
            <a:endParaRPr lang="en-IE" dirty="0"/>
          </a:p>
        </p:txBody>
      </p:sp>
      <p:pic>
        <p:nvPicPr>
          <p:cNvPr id="9" name="Picture 8" descr="" title="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6574">
            <a:off x="3560323" y="2548438"/>
            <a:ext cx="788505" cy="1070790"/>
          </a:xfrm>
          <a:prstGeom prst="rect">
            <a:avLst/>
          </a:prstGeom>
        </p:spPr>
      </p:pic>
      <p:pic>
        <p:nvPicPr>
          <p:cNvPr id="10" name="Picture 9" descr="" title="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37833">
            <a:off x="2619686" y="2465026"/>
            <a:ext cx="788505" cy="1070790"/>
          </a:xfrm>
          <a:prstGeom prst="rect">
            <a:avLst/>
          </a:prstGeom>
        </p:spPr>
      </p:pic>
      <p:pic>
        <p:nvPicPr>
          <p:cNvPr id="11" name="Picture 10" descr="" title="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3280">
            <a:off x="7110902" y="2504071"/>
            <a:ext cx="983604" cy="1335734"/>
          </a:xfrm>
          <a:prstGeom prst="rect">
            <a:avLst/>
          </a:prstGeom>
        </p:spPr>
      </p:pic>
      <p:pic>
        <p:nvPicPr>
          <p:cNvPr id="12" name="Picture 11" descr="" title="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2769">
            <a:off x="8434683" y="2721030"/>
            <a:ext cx="788505" cy="1070790"/>
          </a:xfrm>
          <a:prstGeom prst="rect">
            <a:avLst/>
          </a:prstGeom>
        </p:spPr>
      </p:pic>
      <p:pic>
        <p:nvPicPr>
          <p:cNvPr id="13" name="Picture 12" descr="" title="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086" y="1602097"/>
            <a:ext cx="2599115" cy="2796648"/>
          </a:xfrm>
          <a:prstGeom prst="rect">
            <a:avLst/>
          </a:prstGeom>
        </p:spPr>
      </p:pic>
      <p:pic>
        <p:nvPicPr>
          <p:cNvPr id="15" name="Picture 14" descr="" title="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3521085"/>
            <a:ext cx="2308808" cy="3130743"/>
          </a:xfrm>
          <a:prstGeom prst="rect">
            <a:avLst/>
          </a:prstGeom>
        </p:spPr>
      </p:pic>
      <p:pic>
        <p:nvPicPr>
          <p:cNvPr id="16" name="Picture 15" descr="" title="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048" y="1359473"/>
            <a:ext cx="2302134" cy="3135507"/>
          </a:xfrm>
          <a:prstGeom prst="rect">
            <a:avLst/>
          </a:prstGeom>
        </p:spPr>
      </p:pic>
      <p:pic>
        <p:nvPicPr>
          <p:cNvPr id="17" name="Picture 16" descr="" title="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364" y="3583641"/>
            <a:ext cx="2329156" cy="3144361"/>
          </a:xfrm>
          <a:prstGeom prst="rect">
            <a:avLst/>
          </a:prstGeom>
        </p:spPr>
      </p:pic>
      <p:pic>
        <p:nvPicPr>
          <p:cNvPr id="6" name="Picture 5" descr="" title="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89" y="1296195"/>
            <a:ext cx="2215371" cy="295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94537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>
          <a:xfrm>
            <a:off x="970722" y="1588794"/>
            <a:ext cx="10384043" cy="477044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Procedural rules for three procedures set out in FSR</a:t>
            </a:r>
          </a:p>
          <a:p>
            <a:pPr lvl="1">
              <a:spcAft>
                <a:spcPts val="1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 officio</a:t>
            </a:r>
          </a:p>
          <a:p>
            <a:pPr lvl="1">
              <a:spcAft>
                <a:spcPts val="1200"/>
              </a:spcAft>
            </a:pP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procurement bids</a:t>
            </a:r>
          </a:p>
          <a:p>
            <a:pPr lvl="1">
              <a:spcAft>
                <a:spcPts val="1200"/>
              </a:spcAft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Inspired by procedural rules for mergers, antitrust and State aid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C79FD-C571-418B-AB0F-5EE936C852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D4D4D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4D4D4D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draft Implementing Regulation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389181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>
          <a:xfrm>
            <a:off x="970722" y="1588794"/>
            <a:ext cx="10384043" cy="4770442"/>
          </a:xfrm>
        </p:spPr>
        <p:txBody>
          <a:bodyPr/>
          <a:lstStyle/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e-DE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chapters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Scope </a:t>
            </a:r>
            <a:r>
              <a:rPr lang="en-IE" dirty="0"/>
              <a:t>and definitions (chapter I), </a:t>
            </a:r>
            <a:endParaRPr lang="en-IE" dirty="0" smtClean="0"/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Notifications </a:t>
            </a:r>
            <a:r>
              <a:rPr lang="en-IE" dirty="0"/>
              <a:t>and transmission of documents (chapters II and </a:t>
            </a:r>
            <a:r>
              <a:rPr lang="en-IE" dirty="0" smtClean="0"/>
              <a:t>IX)</a:t>
            </a:r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Investigation </a:t>
            </a:r>
            <a:r>
              <a:rPr lang="en-IE" dirty="0"/>
              <a:t>by the Commission (chapter </a:t>
            </a:r>
            <a:r>
              <a:rPr lang="en-IE" dirty="0" smtClean="0"/>
              <a:t>III)</a:t>
            </a:r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Commitments </a:t>
            </a:r>
            <a:r>
              <a:rPr lang="en-IE" dirty="0"/>
              <a:t>and </a:t>
            </a:r>
            <a:r>
              <a:rPr lang="en-IE" dirty="0" err="1"/>
              <a:t>redressive</a:t>
            </a:r>
            <a:r>
              <a:rPr lang="en-IE" dirty="0"/>
              <a:t> measures (chapter </a:t>
            </a:r>
            <a:r>
              <a:rPr lang="en-IE" dirty="0" smtClean="0"/>
              <a:t>IV)</a:t>
            </a:r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Submission </a:t>
            </a:r>
            <a:r>
              <a:rPr lang="en-IE" dirty="0"/>
              <a:t>of observations (chapter </a:t>
            </a:r>
            <a:r>
              <a:rPr lang="en-IE" dirty="0" smtClean="0"/>
              <a:t>V)</a:t>
            </a:r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Use </a:t>
            </a:r>
            <a:r>
              <a:rPr lang="en-IE" dirty="0"/>
              <a:t>of information, </a:t>
            </a:r>
            <a:r>
              <a:rPr lang="en-IE" dirty="0" smtClean="0"/>
              <a:t>confidential </a:t>
            </a:r>
            <a:r>
              <a:rPr lang="en-IE" dirty="0"/>
              <a:t>information and access to file (chapter VI and </a:t>
            </a:r>
            <a:r>
              <a:rPr lang="en-IE" dirty="0" smtClean="0"/>
              <a:t>VII)</a:t>
            </a:r>
          </a:p>
          <a:p>
            <a:pPr marL="685800" lvl="2">
              <a:spcBef>
                <a:spcPts val="0"/>
              </a:spcBef>
              <a:spcAft>
                <a:spcPts val="1200"/>
              </a:spcAft>
            </a:pPr>
            <a:r>
              <a:rPr lang="en-IE" dirty="0" smtClean="0"/>
              <a:t>Time </a:t>
            </a:r>
            <a:r>
              <a:rPr lang="en-IE" dirty="0"/>
              <a:t>limits (chapter VIII)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C79FD-C571-418B-AB0F-5EE936C852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D4D4D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4D4D4D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draft </a:t>
            </a:r>
            <a:r>
              <a:rPr lang="en-GB" dirty="0"/>
              <a:t>Implementing </a:t>
            </a:r>
            <a:r>
              <a:rPr lang="en-GB" dirty="0" smtClean="0"/>
              <a:t>Regulation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38467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Notification</a:t>
            </a:r>
            <a:r>
              <a:rPr lang="de-DE" dirty="0" smtClean="0"/>
              <a:t> and </a:t>
            </a:r>
            <a:r>
              <a:rPr lang="de-DE" dirty="0" err="1" smtClean="0"/>
              <a:t>transmission</a:t>
            </a:r>
            <a:r>
              <a:rPr lang="de-DE" dirty="0" smtClean="0"/>
              <a:t> of </a:t>
            </a:r>
            <a:r>
              <a:rPr lang="de-DE" dirty="0" err="1" smtClean="0"/>
              <a:t>documents</a:t>
            </a:r>
            <a:r>
              <a:rPr lang="de-DE" dirty="0" smtClean="0"/>
              <a:t> (</a:t>
            </a:r>
            <a:r>
              <a:rPr lang="de-DE" dirty="0" err="1" smtClean="0"/>
              <a:t>Chapters</a:t>
            </a:r>
            <a:r>
              <a:rPr lang="de-DE" dirty="0" smtClean="0"/>
              <a:t> II and IX)</a:t>
            </a:r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whom</a:t>
            </a:r>
            <a:endParaRPr lang="de-DE" dirty="0" smtClean="0"/>
          </a:p>
          <a:p>
            <a:pPr lvl="1"/>
            <a:r>
              <a:rPr lang="de-DE" dirty="0" smtClean="0"/>
              <a:t>Digital </a:t>
            </a:r>
            <a:r>
              <a:rPr lang="de-DE" dirty="0" err="1" smtClean="0"/>
              <a:t>transmission</a:t>
            </a:r>
            <a:r>
              <a:rPr lang="de-DE" dirty="0" smtClean="0"/>
              <a:t> of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r>
              <a:rPr lang="de-DE" dirty="0"/>
              <a:t>Investigation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Commission</a:t>
            </a:r>
            <a:r>
              <a:rPr lang="de-DE" dirty="0" smtClean="0"/>
              <a:t> (Chapter III)</a:t>
            </a:r>
            <a:endParaRPr lang="de-DE" dirty="0"/>
          </a:p>
          <a:p>
            <a:pPr lvl="1"/>
            <a:r>
              <a:rPr lang="de-DE" dirty="0"/>
              <a:t>Submission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views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 smtClean="0"/>
              <a:t>opening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in-</a:t>
            </a:r>
            <a:r>
              <a:rPr lang="de-DE" dirty="0" err="1" smtClean="0"/>
              <a:t>depth</a:t>
            </a:r>
            <a:r>
              <a:rPr lang="de-DE" dirty="0" smtClean="0"/>
              <a:t> </a:t>
            </a:r>
            <a:r>
              <a:rPr lang="de-DE" dirty="0" err="1" smtClean="0"/>
              <a:t>investigation</a:t>
            </a:r>
            <a:endParaRPr lang="de-DE" dirty="0"/>
          </a:p>
          <a:p>
            <a:pPr lvl="1"/>
            <a:r>
              <a:rPr lang="de-DE" dirty="0" smtClean="0"/>
              <a:t>Interviews</a:t>
            </a:r>
            <a:endParaRPr lang="de-DE" dirty="0"/>
          </a:p>
          <a:p>
            <a:pPr lvl="1"/>
            <a:r>
              <a:rPr lang="de-DE" dirty="0"/>
              <a:t>Oral </a:t>
            </a:r>
            <a:r>
              <a:rPr lang="de-DE" dirty="0" err="1"/>
              <a:t>statements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inspections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en-GB" dirty="0"/>
              <a:t>draft </a:t>
            </a:r>
            <a:r>
              <a:rPr lang="de-DE" dirty="0" err="1" smtClean="0"/>
              <a:t>Implementing</a:t>
            </a:r>
            <a:r>
              <a:rPr lang="de-DE" dirty="0" smtClean="0"/>
              <a:t> Regulation (3)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8549721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Commitments</a:t>
            </a:r>
            <a:r>
              <a:rPr lang="de-DE" dirty="0" smtClean="0"/>
              <a:t> and </a:t>
            </a:r>
            <a:r>
              <a:rPr lang="de-DE" dirty="0" err="1" smtClean="0"/>
              <a:t>redressive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(Chapter IV)</a:t>
            </a:r>
          </a:p>
          <a:p>
            <a:pPr lvl="1"/>
            <a:r>
              <a:rPr lang="de-DE" dirty="0" smtClean="0"/>
              <a:t>Time </a:t>
            </a:r>
            <a:r>
              <a:rPr lang="de-DE" dirty="0" err="1" smtClean="0"/>
              <a:t>limits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submission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commitments</a:t>
            </a:r>
            <a:endParaRPr lang="de-DE" dirty="0"/>
          </a:p>
          <a:p>
            <a:pPr lvl="1"/>
            <a:r>
              <a:rPr lang="de-DE" dirty="0" err="1" smtClean="0"/>
              <a:t>Procedure</a:t>
            </a:r>
            <a:endParaRPr lang="de-DE" dirty="0" smtClean="0"/>
          </a:p>
          <a:p>
            <a:pPr lvl="1"/>
            <a:r>
              <a:rPr lang="de-DE" dirty="0" smtClean="0"/>
              <a:t>Monitoring </a:t>
            </a:r>
            <a:r>
              <a:rPr lang="de-DE" dirty="0" err="1" smtClean="0"/>
              <a:t>trustee</a:t>
            </a:r>
            <a:endParaRPr lang="de-DE" dirty="0" smtClean="0"/>
          </a:p>
          <a:p>
            <a:pPr lvl="1"/>
            <a:r>
              <a:rPr lang="de-DE" dirty="0" err="1" smtClean="0"/>
              <a:t>Transparency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obligations</a:t>
            </a:r>
            <a:endParaRPr lang="de-DE" dirty="0"/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en-GB" dirty="0"/>
              <a:t>draft </a:t>
            </a:r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/>
              <a:t>Regulation </a:t>
            </a:r>
            <a:r>
              <a:rPr lang="de-DE" dirty="0" smtClean="0"/>
              <a:t>(4)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5013065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00"/>
              </a:spcAft>
            </a:pPr>
            <a:r>
              <a:rPr lang="de-DE" dirty="0"/>
              <a:t>Submission of </a:t>
            </a:r>
            <a:r>
              <a:rPr lang="de-DE" dirty="0" err="1"/>
              <a:t>observations</a:t>
            </a:r>
            <a:r>
              <a:rPr lang="de-DE" dirty="0"/>
              <a:t> </a:t>
            </a:r>
            <a:r>
              <a:rPr lang="de-DE" dirty="0" smtClean="0"/>
              <a:t>on </a:t>
            </a:r>
            <a:r>
              <a:rPr lang="de-DE" dirty="0" err="1"/>
              <a:t>grounds</a:t>
            </a:r>
            <a:r>
              <a:rPr lang="de-DE" dirty="0"/>
              <a:t> </a:t>
            </a:r>
            <a:r>
              <a:rPr lang="en-US" dirty="0"/>
              <a:t>on which the Commission intends to adopt its </a:t>
            </a:r>
            <a:r>
              <a:rPr lang="en-US" dirty="0" smtClean="0"/>
              <a:t>decision (Chapter V)</a:t>
            </a:r>
            <a:endParaRPr lang="de-DE" dirty="0"/>
          </a:p>
          <a:p>
            <a:pPr lvl="1">
              <a:spcAft>
                <a:spcPts val="1400"/>
              </a:spcAft>
            </a:pPr>
            <a:r>
              <a:rPr lang="de-DE" dirty="0"/>
              <a:t>Submission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observations</a:t>
            </a:r>
            <a:r>
              <a:rPr lang="de-DE" dirty="0"/>
              <a:t> in </a:t>
            </a:r>
            <a:r>
              <a:rPr lang="de-DE" dirty="0" err="1"/>
              <a:t>writing</a:t>
            </a:r>
            <a:endParaRPr lang="de-DE" dirty="0"/>
          </a:p>
          <a:p>
            <a:pPr lvl="1">
              <a:spcAft>
                <a:spcPts val="1400"/>
              </a:spcAft>
            </a:pPr>
            <a:r>
              <a:rPr lang="de-DE" dirty="0" err="1"/>
              <a:t>No</a:t>
            </a:r>
            <a:r>
              <a:rPr lang="de-DE" dirty="0"/>
              <a:t> oral </a:t>
            </a:r>
            <a:r>
              <a:rPr lang="de-DE" dirty="0" err="1"/>
              <a:t>hearings</a:t>
            </a:r>
            <a:endParaRPr lang="de-DE" dirty="0"/>
          </a:p>
          <a:p>
            <a:pPr>
              <a:spcAft>
                <a:spcPts val="1400"/>
              </a:spcAft>
            </a:pPr>
            <a:r>
              <a:rPr lang="de-DE" dirty="0" err="1" smtClean="0"/>
              <a:t>Safeguards</a:t>
            </a:r>
            <a:r>
              <a:rPr lang="de-DE" dirty="0" smtClean="0"/>
              <a:t> </a:t>
            </a:r>
            <a:r>
              <a:rPr lang="de-DE" dirty="0"/>
              <a:t>to </a:t>
            </a:r>
            <a:r>
              <a:rPr lang="de-DE" dirty="0" err="1"/>
              <a:t>guarantee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of </a:t>
            </a:r>
            <a:r>
              <a:rPr lang="de-DE" dirty="0" err="1" smtClean="0"/>
              <a:t>defence</a:t>
            </a:r>
            <a:endParaRPr lang="de-DE" dirty="0"/>
          </a:p>
          <a:p>
            <a:pPr lvl="1">
              <a:spcAft>
                <a:spcPts val="1200"/>
              </a:spcAft>
            </a:pPr>
            <a:r>
              <a:rPr lang="de-DE" dirty="0" err="1" smtClean="0"/>
              <a:t>Observations</a:t>
            </a:r>
            <a:r>
              <a:rPr lang="de-DE" dirty="0" smtClean="0"/>
              <a:t> on </a:t>
            </a:r>
            <a:r>
              <a:rPr lang="de-DE" dirty="0" err="1" smtClean="0"/>
              <a:t>grounds</a:t>
            </a:r>
            <a:endParaRPr lang="de-DE" dirty="0" smtClean="0"/>
          </a:p>
          <a:p>
            <a:pPr lvl="1">
              <a:spcAft>
                <a:spcPts val="1200"/>
              </a:spcAft>
            </a:pPr>
            <a:r>
              <a:rPr lang="de-DE" dirty="0" smtClean="0"/>
              <a:t>Access to </a:t>
            </a:r>
            <a:r>
              <a:rPr lang="de-DE" dirty="0" err="1" smtClean="0"/>
              <a:t>file</a:t>
            </a:r>
            <a:endParaRPr lang="de-DE" dirty="0" smtClean="0"/>
          </a:p>
          <a:p>
            <a:pPr lvl="1">
              <a:spcAft>
                <a:spcPts val="1200"/>
              </a:spcAft>
            </a:pPr>
            <a:r>
              <a:rPr lang="de-DE" dirty="0" err="1"/>
              <a:t>P</a:t>
            </a:r>
            <a:r>
              <a:rPr lang="de-DE" dirty="0" err="1" smtClean="0"/>
              <a:t>ossibility</a:t>
            </a:r>
            <a:r>
              <a:rPr lang="de-DE" dirty="0" smtClean="0"/>
              <a:t> </a:t>
            </a:r>
            <a:r>
              <a:rPr lang="de-DE" dirty="0"/>
              <a:t>to </a:t>
            </a:r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written</a:t>
            </a:r>
            <a:r>
              <a:rPr lang="de-DE" dirty="0"/>
              <a:t> </a:t>
            </a:r>
            <a:r>
              <a:rPr lang="de-DE" dirty="0" err="1" smtClean="0"/>
              <a:t>observations</a:t>
            </a:r>
            <a:r>
              <a:rPr lang="de-DE" dirty="0" smtClean="0"/>
              <a:t>: (i) after </a:t>
            </a:r>
            <a:r>
              <a:rPr lang="de-DE" dirty="0" err="1"/>
              <a:t>opening</a:t>
            </a:r>
            <a:r>
              <a:rPr lang="de-DE" dirty="0"/>
              <a:t> </a:t>
            </a:r>
            <a:r>
              <a:rPr lang="de-DE" dirty="0" smtClean="0"/>
              <a:t>of </a:t>
            </a:r>
            <a:r>
              <a:rPr lang="de-DE" dirty="0"/>
              <a:t>in-</a:t>
            </a:r>
            <a:r>
              <a:rPr lang="de-DE" dirty="0" err="1"/>
              <a:t>depth</a:t>
            </a:r>
            <a:r>
              <a:rPr lang="de-DE" dirty="0"/>
              <a:t> </a:t>
            </a:r>
            <a:r>
              <a:rPr lang="de-DE" dirty="0" err="1" smtClean="0"/>
              <a:t>investigation</a:t>
            </a:r>
            <a:r>
              <a:rPr lang="de-DE" dirty="0" smtClean="0"/>
              <a:t>; </a:t>
            </a:r>
            <a:r>
              <a:rPr lang="de-DE" dirty="0"/>
              <a:t>and </a:t>
            </a:r>
            <a:r>
              <a:rPr lang="de-DE" dirty="0" smtClean="0"/>
              <a:t>(ii) after </a:t>
            </a:r>
            <a:r>
              <a:rPr lang="de-DE" dirty="0" err="1" smtClean="0"/>
              <a:t>receipt</a:t>
            </a:r>
            <a:r>
              <a:rPr lang="de-DE" dirty="0" smtClean="0"/>
              <a:t> of </a:t>
            </a:r>
            <a:r>
              <a:rPr lang="en-IE" dirty="0" smtClean="0"/>
              <a:t>“</a:t>
            </a:r>
            <a:r>
              <a:rPr lang="de-DE" dirty="0" err="1" smtClean="0"/>
              <a:t>grounds</a:t>
            </a:r>
            <a:r>
              <a:rPr lang="en-IE" smtClean="0"/>
              <a:t>”</a:t>
            </a:r>
            <a:endParaRPr lang="de-DE" dirty="0"/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en-GB" dirty="0"/>
              <a:t>draft </a:t>
            </a:r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/>
              <a:t>Regulation </a:t>
            </a:r>
            <a:r>
              <a:rPr lang="de-DE" dirty="0" smtClean="0"/>
              <a:t>(5)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485481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>
          <a:xfrm>
            <a:off x="838200" y="1545421"/>
            <a:ext cx="10905699" cy="430566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dirty="0" err="1" smtClean="0"/>
              <a:t>Use</a:t>
            </a:r>
            <a:r>
              <a:rPr lang="de-DE" dirty="0" smtClean="0"/>
              <a:t> of </a:t>
            </a:r>
            <a:r>
              <a:rPr lang="de-DE" dirty="0" err="1" smtClean="0"/>
              <a:t>information</a:t>
            </a:r>
            <a:r>
              <a:rPr lang="de-DE" dirty="0" smtClean="0"/>
              <a:t> (Chapter VI)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possibility for </a:t>
            </a:r>
            <a:r>
              <a:rPr lang="en-US" dirty="0" smtClean="0"/>
              <a:t>information to </a:t>
            </a:r>
            <a:r>
              <a:rPr lang="en-US" dirty="0"/>
              <a:t>be used </a:t>
            </a:r>
            <a:r>
              <a:rPr lang="en-US" dirty="0" smtClean="0"/>
              <a:t>for </a:t>
            </a:r>
            <a:r>
              <a:rPr lang="en-US" dirty="0"/>
              <a:t>other purposes, subject to </a:t>
            </a:r>
            <a:r>
              <a:rPr lang="en-US" dirty="0" err="1"/>
              <a:t>authorisation</a:t>
            </a:r>
            <a:r>
              <a:rPr lang="en-US" dirty="0"/>
              <a:t> </a:t>
            </a:r>
            <a:br>
              <a:rPr lang="en-US" dirty="0"/>
            </a:br>
            <a:endParaRPr lang="de-DE" dirty="0" smtClean="0"/>
          </a:p>
          <a:p>
            <a:pPr>
              <a:spcAft>
                <a:spcPts val="1200"/>
              </a:spcAft>
            </a:pPr>
            <a:r>
              <a:rPr lang="de-DE" dirty="0" smtClean="0"/>
              <a:t>Treatment of </a:t>
            </a:r>
            <a:r>
              <a:rPr lang="de-DE" dirty="0" err="1" smtClean="0"/>
              <a:t>confidential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(Chapter VI)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power to take decisions </a:t>
            </a:r>
            <a:r>
              <a:rPr lang="en-US" dirty="0" smtClean="0"/>
              <a:t>where </a:t>
            </a:r>
            <a:r>
              <a:rPr lang="en-US" dirty="0"/>
              <a:t>it is not possible to reach an agreement on </a:t>
            </a:r>
            <a:r>
              <a:rPr lang="en-US" dirty="0" smtClean="0"/>
              <a:t>confidentiality</a:t>
            </a:r>
            <a:br>
              <a:rPr lang="en-US" dirty="0" smtClean="0"/>
            </a:br>
            <a:r>
              <a:rPr lang="en-US" dirty="0" smtClean="0"/>
              <a:t> </a:t>
            </a:r>
            <a:endParaRPr lang="de-DE" dirty="0" smtClean="0"/>
          </a:p>
          <a:p>
            <a:pPr>
              <a:spcAft>
                <a:spcPts val="1200"/>
              </a:spcAft>
            </a:pPr>
            <a:r>
              <a:rPr lang="de-DE" dirty="0" smtClean="0"/>
              <a:t>Access to </a:t>
            </a:r>
            <a:r>
              <a:rPr lang="de-DE" dirty="0" err="1" smtClean="0"/>
              <a:t>file</a:t>
            </a:r>
            <a:r>
              <a:rPr lang="de-DE" dirty="0" smtClean="0"/>
              <a:t> (Chapter VII)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non-confidential </a:t>
            </a:r>
            <a:r>
              <a:rPr lang="en-US" dirty="0"/>
              <a:t>versions of the documents included in the </a:t>
            </a:r>
            <a:r>
              <a:rPr lang="en-US" dirty="0" smtClean="0"/>
              <a:t>grounds</a:t>
            </a:r>
          </a:p>
          <a:p>
            <a:pPr lvl="1">
              <a:spcAft>
                <a:spcPts val="1200"/>
              </a:spcAft>
            </a:pPr>
            <a:r>
              <a:rPr lang="de-DE" dirty="0" err="1"/>
              <a:t>f</a:t>
            </a:r>
            <a:r>
              <a:rPr lang="de-DE" dirty="0" err="1" smtClean="0"/>
              <a:t>lexibility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 A2F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/>
              <a:t> </a:t>
            </a:r>
            <a:r>
              <a:rPr lang="de-DE" dirty="0" smtClean="0"/>
              <a:t>(e.g. </a:t>
            </a:r>
            <a:r>
              <a:rPr lang="de-DE" dirty="0" err="1" smtClean="0"/>
              <a:t>confidentiality</a:t>
            </a:r>
            <a:r>
              <a:rPr lang="de-DE" dirty="0" smtClean="0"/>
              <a:t> rings,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rooms</a:t>
            </a:r>
            <a:r>
              <a:rPr lang="de-DE" dirty="0" smtClean="0"/>
              <a:t>, </a:t>
            </a:r>
            <a:r>
              <a:rPr lang="de-DE" dirty="0" err="1" smtClean="0"/>
              <a:t>classical</a:t>
            </a:r>
            <a:r>
              <a:rPr lang="de-DE" dirty="0" smtClean="0"/>
              <a:t> A2F etc.)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de-DE" dirty="0" smtClean="0"/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3" name="Slide Number Placeholder 2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Title 3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en-GB" dirty="0"/>
              <a:t>draft </a:t>
            </a:r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/>
              <a:t>Regulation </a:t>
            </a:r>
            <a:r>
              <a:rPr lang="de-DE" dirty="0" smtClean="0"/>
              <a:t>(6)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587901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Calculation of time limits (Chapter VIII)</a:t>
            </a:r>
          </a:p>
          <a:p>
            <a:r>
              <a:rPr lang="en-GB" dirty="0" smtClean="0"/>
              <a:t>Possibility to suspend time limits</a:t>
            </a:r>
          </a:p>
          <a:p>
            <a:pPr lvl="1"/>
            <a:r>
              <a:rPr lang="en-GB" dirty="0" smtClean="0"/>
              <a:t>Notifying parties fail to provide (complete) information </a:t>
            </a:r>
          </a:p>
          <a:p>
            <a:pPr lvl="1"/>
            <a:r>
              <a:rPr lang="en-GB" dirty="0" smtClean="0"/>
              <a:t>Third parties fail to provide (complete) information owing to circumstances for which the parties are responsible</a:t>
            </a:r>
          </a:p>
          <a:p>
            <a:pPr lvl="1"/>
            <a:r>
              <a:rPr lang="en-GB" dirty="0" smtClean="0"/>
              <a:t>Refused to submit to an inspection</a:t>
            </a:r>
          </a:p>
          <a:p>
            <a:pPr lvl="1"/>
            <a:r>
              <a:rPr lang="en-GB" dirty="0" smtClean="0"/>
              <a:t>Failed to inform Commission of relevant information – including change of facts</a:t>
            </a:r>
            <a:endParaRPr lang="en-GB" dirty="0"/>
          </a:p>
        </p:txBody>
      </p:sp>
      <p:sp>
        <p:nvSpPr>
          <p:cNvPr id="3" name="Title 2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en-GB" dirty="0"/>
              <a:t>draft </a:t>
            </a:r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/>
              <a:t>Regulation (6)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6056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1900-01-01T07:00:00.0000000Z</dcterms:created>
  <dcterms:modified xsi:type="dcterms:W3CDTF">1900-01-01T07:00:00.0000000Z</dcterms:modified>
</coreProperties>
</file>