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91" r:id="rId2"/>
    <p:sldId id="285" r:id="rId3"/>
    <p:sldId id="286" r:id="rId4"/>
    <p:sldId id="287" r:id="rId5"/>
    <p:sldId id="288" r:id="rId6"/>
    <p:sldId id="289" r:id="rId7"/>
    <p:sldId id="290" r:id="rId8"/>
    <p:sldId id="28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56B1"/>
    <a:srgbClr val="024EA2"/>
    <a:srgbClr val="024B9C"/>
    <a:srgbClr val="035DC1"/>
    <a:srgbClr val="004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9" autoAdjust="0"/>
    <p:restoredTop sz="94660"/>
  </p:normalViewPr>
  <p:slideViewPr>
    <p:cSldViewPr snapToGrid="0">
      <p:cViewPr varScale="1">
        <p:scale>
          <a:sx n="64" d="100"/>
          <a:sy n="64" d="100"/>
        </p:scale>
        <p:origin x="748" y="48"/>
      </p:cViewPr>
      <p:guideLst>
        <p:guide orient="horz" pos="2092"/>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24/03/2022</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24/03/2022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myintracomm.ec.europa.eu/corp/intellectual-property/Documents/2019_Reuse-guidelines%28CC-BY%29.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Update/add/delete parts of the</a:t>
            </a:r>
            <a:r>
              <a:rPr lang="en-IE" baseline="0" dirty="0" smtClean="0"/>
              <a:t> copy right notice where appropriate.</a:t>
            </a:r>
          </a:p>
          <a:p>
            <a:r>
              <a:rPr lang="en-IE" baseline="0" dirty="0" smtClean="0"/>
              <a:t>More information: </a:t>
            </a:r>
            <a:r>
              <a:rPr lang="en-GB" dirty="0" smtClean="0">
                <a:hlinkClick r:id="rId3"/>
              </a:rPr>
              <a:t>https://myintracomm.ec.europa.eu/corp/intellectual-property/Documents/2019_Reuse-guidelines%28CC-BY%29.pdf</a:t>
            </a:r>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8</a:t>
            </a:fld>
            <a:endParaRPr lang="en-GB"/>
          </a:p>
        </p:txBody>
      </p:sp>
    </p:spTree>
    <p:extLst>
      <p:ext uri="{BB962C8B-B14F-4D97-AF65-F5344CB8AC3E}">
        <p14:creationId xmlns:p14="http://schemas.microsoft.com/office/powerpoint/2010/main" val="20075199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39921833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r>
              <a:rPr lang="en-US" smtClean="0"/>
              <a:t>Click icon to add picture</a:t>
            </a:r>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smtClean="0"/>
              <a:t>Edit Master text styles</a:t>
            </a:r>
          </a:p>
        </p:txBody>
      </p:sp>
    </p:spTree>
    <p:extLst>
      <p:ext uri="{BB962C8B-B14F-4D97-AF65-F5344CB8AC3E}">
        <p14:creationId xmlns:p14="http://schemas.microsoft.com/office/powerpoint/2010/main" val="1784062935"/>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r>
              <a:rPr lang="en-US" smtClean="0"/>
              <a:t>Click icon to add picture</a:t>
            </a:r>
            <a:endParaRPr lang="en-GB" dirty="0"/>
          </a:p>
        </p:txBody>
      </p:sp>
    </p:spTree>
    <p:extLst>
      <p:ext uri="{BB962C8B-B14F-4D97-AF65-F5344CB8AC3E}">
        <p14:creationId xmlns:p14="http://schemas.microsoft.com/office/powerpoint/2010/main" val="369203447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r>
              <a:rPr lang="en-US" smtClean="0"/>
              <a:t>Click icon to add picture</a:t>
            </a:r>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r>
              <a:rPr lang="en-US" smtClean="0"/>
              <a:t>Click icon to add picture</a:t>
            </a:r>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r>
              <a:rPr lang="en-US" smtClean="0"/>
              <a:t>Click icon to add picture</a:t>
            </a:r>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smtClean="0"/>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smtClean="0"/>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smtClean="0"/>
              <a:t>Edit Master text styles</a:t>
            </a:r>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r>
              <a:rPr lang="en-US" smtClean="0"/>
              <a:t>Click icon to add picture</a:t>
            </a:r>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r>
              <a:rPr lang="en-US" smtClean="0"/>
              <a:t>Click icon to add picture</a:t>
            </a:r>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r>
              <a:rPr lang="en-US" smtClean="0"/>
              <a:t>Click icon to add picture</a:t>
            </a:r>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smtClean="0"/>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smtClean="0"/>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r>
              <a:rPr lang="en-US" smtClean="0"/>
              <a:t>Click icon to add picture</a:t>
            </a:r>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smtClean="0"/>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smtClean="0"/>
              <a:t>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r>
              <a:rPr lang="en-US" smtClean="0"/>
              <a:t>Click icon to add picture</a:t>
            </a:r>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4136774602"/>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1069985829"/>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182442872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smtClean="0"/>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smtClean="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smtClean="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r>
              <a:rPr lang="en-US" smtClean="0"/>
              <a:t>Edit Master text styles</a:t>
            </a:r>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Lst>
  <p:hf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800" dirty="0" smtClean="0"/>
              <a:t>Is the effects-based approach too cumbersome and fails to provide enough legal certainty?</a:t>
            </a:r>
            <a:endParaRPr lang="en-GB" sz="4800" dirty="0"/>
          </a:p>
        </p:txBody>
      </p:sp>
      <p:sp>
        <p:nvSpPr>
          <p:cNvPr id="3" name="Subtitle 2"/>
          <p:cNvSpPr>
            <a:spLocks noGrp="1"/>
          </p:cNvSpPr>
          <p:nvPr>
            <p:ph type="subTitle" idx="1"/>
          </p:nvPr>
        </p:nvSpPr>
        <p:spPr/>
        <p:txBody>
          <a:bodyPr/>
          <a:lstStyle/>
          <a:p>
            <a:r>
              <a:rPr lang="en-GB" dirty="0" smtClean="0"/>
              <a:t>Fernando Castillo de la Torre</a:t>
            </a:r>
          </a:p>
          <a:p>
            <a:r>
              <a:rPr lang="en-GB" sz="1800" i="1" dirty="0" smtClean="0"/>
              <a:t>Principal Legal Adviser – Director</a:t>
            </a:r>
          </a:p>
          <a:p>
            <a:r>
              <a:rPr lang="en-GB" sz="1800" i="1" dirty="0" smtClean="0"/>
              <a:t>Competition and mergers team</a:t>
            </a:r>
          </a:p>
          <a:p>
            <a:r>
              <a:rPr lang="en-GB" sz="1800" i="1" dirty="0" smtClean="0"/>
              <a:t>Legal Service – European Commission</a:t>
            </a:r>
          </a:p>
          <a:p>
            <a:r>
              <a:rPr lang="en-GB" sz="1800" i="1" dirty="0" smtClean="0"/>
              <a:t>All views are personal</a:t>
            </a:r>
            <a:endParaRPr lang="en-GB" sz="1800" i="1" dirty="0"/>
          </a:p>
        </p:txBody>
      </p:sp>
      <p:sp>
        <p:nvSpPr>
          <p:cNvPr id="4" name="Slide Number Placeholder 3"/>
          <p:cNvSpPr>
            <a:spLocks noGrp="1"/>
          </p:cNvSpPr>
          <p:nvPr>
            <p:ph type="sldNum" sz="quarter" idx="12"/>
          </p:nvPr>
        </p:nvSpPr>
        <p:spPr/>
        <p:txBody>
          <a:bodyPr/>
          <a:lstStyle/>
          <a:p>
            <a:fld id="{F46C79FD-C571-418B-AB0F-5EE936C85276}" type="slidenum">
              <a:rPr lang="en-GB" smtClean="0"/>
              <a:pPr/>
              <a:t>1</a:t>
            </a:fld>
            <a:endParaRPr lang="en-GB" dirty="0"/>
          </a:p>
        </p:txBody>
      </p:sp>
    </p:spTree>
    <p:extLst>
      <p:ext uri="{BB962C8B-B14F-4D97-AF65-F5344CB8AC3E}">
        <p14:creationId xmlns:p14="http://schemas.microsoft.com/office/powerpoint/2010/main" val="1187613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825625"/>
            <a:ext cx="10905699" cy="4207427"/>
          </a:xfrm>
        </p:spPr>
        <p:txBody>
          <a:bodyPr>
            <a:normAutofit lnSpcReduction="10000"/>
          </a:bodyPr>
          <a:lstStyle/>
          <a:p>
            <a:pPr>
              <a:spcAft>
                <a:spcPts val="600"/>
              </a:spcAft>
            </a:pPr>
            <a:r>
              <a:rPr lang="en-IE" sz="1800" dirty="0" smtClean="0"/>
              <a:t>The easy answer could be that EBA is “more” cumbersome, if it is “too” cumbersome is another matter. </a:t>
            </a:r>
          </a:p>
          <a:p>
            <a:pPr>
              <a:spcAft>
                <a:spcPts val="600"/>
              </a:spcAft>
            </a:pPr>
            <a:r>
              <a:rPr lang="en-IE" sz="1800" dirty="0" smtClean="0"/>
              <a:t>Answer must be nuanced: general rules (EBA may “shift” certain rules, </a:t>
            </a:r>
            <a:r>
              <a:rPr lang="en-IE" sz="1800" dirty="0" err="1" smtClean="0"/>
              <a:t>eg</a:t>
            </a:r>
            <a:r>
              <a:rPr lang="en-IE" sz="1800" dirty="0" smtClean="0"/>
              <a:t> BEs, to reflect economic thinking) v individual decisions; the shifting of a substantive rule may not always make more cumbersome its application.</a:t>
            </a:r>
          </a:p>
          <a:p>
            <a:pPr>
              <a:spcAft>
                <a:spcPts val="600"/>
              </a:spcAft>
            </a:pPr>
            <a:r>
              <a:rPr lang="en-IE" sz="1800" dirty="0" smtClean="0"/>
              <a:t>Is EBA </a:t>
            </a:r>
            <a:r>
              <a:rPr lang="en-IE" sz="1800" dirty="0"/>
              <a:t>about the </a:t>
            </a:r>
            <a:r>
              <a:rPr lang="en-IE" sz="1800" dirty="0" smtClean="0"/>
              <a:t>purpose </a:t>
            </a:r>
            <a:r>
              <a:rPr lang="en-IE" sz="1800" dirty="0"/>
              <a:t>of the law? About using better economic “tools”? How the objective translates into operational </a:t>
            </a:r>
            <a:r>
              <a:rPr lang="en-IE" sz="1800" dirty="0" smtClean="0"/>
              <a:t>legal criteria? About being “accurate” in the assessment of the outcome of each individual case? Depending on the variation of EBA followed, application will be more burdensome.</a:t>
            </a:r>
            <a:endParaRPr lang="en-IE" sz="1800" dirty="0"/>
          </a:p>
          <a:p>
            <a:pPr>
              <a:spcAft>
                <a:spcPts val="600"/>
              </a:spcAft>
            </a:pPr>
            <a:r>
              <a:rPr lang="en-IE" sz="1800" dirty="0" smtClean="0"/>
              <a:t>The possible trade-off: being cumbersome v being more accurate; but is there always one “right” answer under a “case-specific” assessment? Are we sure EBA is less prone to errors when perfect information is typically lacking? Should we care about the specific outcome of a case, or of the overall application of rule/standard over time?</a:t>
            </a:r>
          </a:p>
          <a:p>
            <a:pPr>
              <a:spcAft>
                <a:spcPts val="600"/>
              </a:spcAft>
            </a:pPr>
            <a:r>
              <a:rPr lang="en-GB" sz="1800" dirty="0" smtClean="0"/>
              <a:t>Should </a:t>
            </a:r>
            <a:r>
              <a:rPr lang="en-GB" sz="1800" dirty="0"/>
              <a:t>how burdensome it is to prove an infringement </a:t>
            </a:r>
            <a:r>
              <a:rPr lang="en-GB" sz="1800" dirty="0" smtClean="0"/>
              <a:t>(one aspect of “</a:t>
            </a:r>
            <a:r>
              <a:rPr lang="en-GB" sz="1800" dirty="0" err="1" smtClean="0"/>
              <a:t>administrabilty</a:t>
            </a:r>
            <a:r>
              <a:rPr lang="en-GB" sz="1800" dirty="0" smtClean="0"/>
              <a:t>”) something </a:t>
            </a:r>
            <a:r>
              <a:rPr lang="en-GB" sz="1800" dirty="0"/>
              <a:t>that should matter, or generally shape the law, both substantive or evidential</a:t>
            </a:r>
            <a:r>
              <a:rPr lang="en-GB" sz="1800" dirty="0" smtClean="0"/>
              <a:t>?</a:t>
            </a:r>
            <a:r>
              <a:rPr lang="en-IE" sz="1800" dirty="0"/>
              <a:t> </a:t>
            </a:r>
            <a:endParaRPr lang="en-IE" sz="1800" dirty="0" smtClean="0"/>
          </a:p>
          <a:p>
            <a:pPr>
              <a:spcAft>
                <a:spcPts val="600"/>
              </a:spcAft>
            </a:pPr>
            <a:r>
              <a:rPr lang="en-IE" sz="1800" dirty="0" smtClean="0"/>
              <a:t>Double-edged </a:t>
            </a:r>
            <a:r>
              <a:rPr lang="en-IE" sz="1800" dirty="0"/>
              <a:t>sword: impact on “defences”?</a:t>
            </a:r>
          </a:p>
          <a:p>
            <a:endParaRPr lang="en-GB" sz="1800" dirty="0"/>
          </a:p>
          <a:p>
            <a:endParaRPr lang="en-IE" dirty="0"/>
          </a:p>
        </p:txBody>
      </p:sp>
      <p:sp>
        <p:nvSpPr>
          <p:cNvPr id="3" name="Title 2"/>
          <p:cNvSpPr>
            <a:spLocks noGrp="1"/>
          </p:cNvSpPr>
          <p:nvPr>
            <p:ph type="title"/>
          </p:nvPr>
        </p:nvSpPr>
        <p:spPr/>
        <p:txBody>
          <a:bodyPr/>
          <a:lstStyle/>
          <a:p>
            <a:r>
              <a:rPr lang="es-ES_tradnl" sz="3600" dirty="0" err="1" smtClean="0"/>
              <a:t>Too</a:t>
            </a:r>
            <a:r>
              <a:rPr lang="es-ES_tradnl" sz="3600" dirty="0" smtClean="0"/>
              <a:t> </a:t>
            </a:r>
            <a:r>
              <a:rPr lang="es-ES_tradnl" sz="3600" dirty="0" err="1" smtClean="0"/>
              <a:t>cumbersome</a:t>
            </a:r>
            <a:r>
              <a:rPr lang="es-ES_tradnl" sz="3600" dirty="0" smtClean="0"/>
              <a:t>? </a:t>
            </a:r>
            <a:r>
              <a:rPr lang="es-ES_tradnl" sz="3600" dirty="0" err="1" smtClean="0"/>
              <a:t>Initial</a:t>
            </a:r>
            <a:r>
              <a:rPr lang="es-ES_tradnl" sz="3600" dirty="0" smtClean="0"/>
              <a:t> </a:t>
            </a:r>
            <a:r>
              <a:rPr lang="es-ES_tradnl" sz="3600" dirty="0" err="1" smtClean="0"/>
              <a:t>thoughts</a:t>
            </a:r>
            <a:endParaRPr lang="es-ES_tradnl" sz="3600" dirty="0"/>
          </a:p>
        </p:txBody>
      </p:sp>
      <p:sp>
        <p:nvSpPr>
          <p:cNvPr id="4" name="Slide Number Placeholder 3"/>
          <p:cNvSpPr>
            <a:spLocks noGrp="1"/>
          </p:cNvSpPr>
          <p:nvPr>
            <p:ph type="sldNum" sz="quarter" idx="12"/>
          </p:nvPr>
        </p:nvSpPr>
        <p:spPr/>
        <p:txBody>
          <a:bodyPr/>
          <a:lstStyle/>
          <a:p>
            <a:fld id="{F46C79FD-C571-418B-AB0F-5EE936C85276}" type="slidenum">
              <a:rPr lang="en-GB" smtClean="0"/>
              <a:t>2</a:t>
            </a:fld>
            <a:endParaRPr lang="en-GB"/>
          </a:p>
        </p:txBody>
      </p:sp>
    </p:spTree>
    <p:extLst>
      <p:ext uri="{BB962C8B-B14F-4D97-AF65-F5344CB8AC3E}">
        <p14:creationId xmlns:p14="http://schemas.microsoft.com/office/powerpoint/2010/main" val="2432794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825625"/>
            <a:ext cx="10905699" cy="4098097"/>
          </a:xfrm>
        </p:spPr>
        <p:txBody>
          <a:bodyPr>
            <a:normAutofit fontScale="92500" lnSpcReduction="10000"/>
          </a:bodyPr>
          <a:lstStyle/>
          <a:p>
            <a:pPr>
              <a:lnSpc>
                <a:spcPct val="107000"/>
              </a:lnSpc>
              <a:spcAft>
                <a:spcPts val="600"/>
              </a:spcAft>
            </a:pPr>
            <a:r>
              <a:rPr lang="en-GB" sz="2000" dirty="0" smtClean="0">
                <a:ea typeface="Calibri" panose="020F0502020204030204" pitchFamily="34" charset="0"/>
                <a:cs typeface="Times New Roman" panose="02020603050405020304" pitchFamily="18" charset="0"/>
              </a:rPr>
              <a:t>“All relevant circumstances”: in many cases EBA is associated to a more contextual assessment: </a:t>
            </a:r>
            <a:r>
              <a:rPr lang="en-GB" sz="2000" dirty="0">
                <a:ea typeface="Calibri" panose="020F0502020204030204" pitchFamily="34" charset="0"/>
                <a:cs typeface="Times New Roman" panose="02020603050405020304" pitchFamily="18" charset="0"/>
              </a:rPr>
              <a:t>the more elements you must </a:t>
            </a:r>
            <a:r>
              <a:rPr lang="en-GB" sz="2000" dirty="0" smtClean="0">
                <a:ea typeface="Calibri" panose="020F0502020204030204" pitchFamily="34" charset="0"/>
                <a:cs typeface="Times New Roman" panose="02020603050405020304" pitchFamily="18" charset="0"/>
              </a:rPr>
              <a:t>assess/demonstrate</a:t>
            </a:r>
            <a:r>
              <a:rPr lang="en-GB" sz="2000" dirty="0">
                <a:ea typeface="Calibri" panose="020F0502020204030204" pitchFamily="34" charset="0"/>
                <a:cs typeface="Times New Roman" panose="02020603050405020304" pitchFamily="18" charset="0"/>
              </a:rPr>
              <a:t>, the more burdensome the task of the enforcer </a:t>
            </a:r>
            <a:r>
              <a:rPr lang="en-GB" sz="2000" dirty="0" smtClean="0">
                <a:ea typeface="Calibri" panose="020F0502020204030204" pitchFamily="34" charset="0"/>
                <a:cs typeface="Times New Roman" panose="02020603050405020304" pitchFamily="18" charset="0"/>
              </a:rPr>
              <a:t>becomes; nothing is presumed and it is all contextual? Every “relevant” element to be examined, but none is “dispositive”? If substantive rules do not prescribe categorically that certain “forms” are forbidden, other procedural elements will constraint decision-making: towards a new type of “ticking boxes” formalism?</a:t>
            </a:r>
          </a:p>
          <a:p>
            <a:pPr>
              <a:lnSpc>
                <a:spcPct val="107000"/>
              </a:lnSpc>
              <a:spcAft>
                <a:spcPts val="600"/>
              </a:spcAft>
            </a:pPr>
            <a:r>
              <a:rPr lang="en-GB" sz="2000" dirty="0" smtClean="0">
                <a:ea typeface="Calibri" panose="020F0502020204030204" pitchFamily="34" charset="0"/>
                <a:cs typeface="Times New Roman" panose="02020603050405020304" pitchFamily="18" charset="0"/>
              </a:rPr>
              <a:t>EBA is often associated with certain views on effects; what sort of “effects”? Also quality, choice and innovation? How do you objectively “measure” that?</a:t>
            </a:r>
            <a:r>
              <a:rPr lang="en-GB" sz="2000" dirty="0">
                <a:ea typeface="Calibri" panose="020F0502020204030204" pitchFamily="34" charset="0"/>
                <a:cs typeface="Times New Roman" panose="02020603050405020304" pitchFamily="18" charset="0"/>
              </a:rPr>
              <a:t> Potential v actual effects</a:t>
            </a:r>
            <a:r>
              <a:rPr lang="en-GB" sz="2000" dirty="0" smtClean="0">
                <a:ea typeface="Calibri" panose="020F0502020204030204" pitchFamily="34" charset="0"/>
                <a:cs typeface="Times New Roman" panose="02020603050405020304" pitchFamily="18" charset="0"/>
              </a:rPr>
              <a:t>: </a:t>
            </a:r>
            <a:r>
              <a:rPr lang="en-GB" sz="2000" dirty="0">
                <a:ea typeface="Calibri" panose="020F0502020204030204" pitchFamily="34" charset="0"/>
                <a:cs typeface="Times New Roman" panose="02020603050405020304" pitchFamily="18" charset="0"/>
              </a:rPr>
              <a:t>EBA as actual effects by the back door? Different if conduct has already been implemented</a:t>
            </a:r>
            <a:r>
              <a:rPr lang="en-GB" sz="2000" dirty="0" smtClean="0">
                <a:ea typeface="Calibri" panose="020F0502020204030204" pitchFamily="34" charset="0"/>
                <a:cs typeface="Times New Roman" panose="02020603050405020304" pitchFamily="18" charset="0"/>
              </a:rPr>
              <a:t>?</a:t>
            </a:r>
          </a:p>
          <a:p>
            <a:pPr>
              <a:lnSpc>
                <a:spcPct val="107000"/>
              </a:lnSpc>
              <a:spcAft>
                <a:spcPts val="600"/>
              </a:spcAft>
            </a:pPr>
            <a:r>
              <a:rPr lang="en-GB" sz="2000" dirty="0" smtClean="0">
                <a:ea typeface="Calibri" panose="020F0502020204030204" pitchFamily="34" charset="0"/>
                <a:cs typeface="Times New Roman" panose="02020603050405020304" pitchFamily="18" charset="0"/>
              </a:rPr>
              <a:t>“Threshold”: </a:t>
            </a:r>
            <a:r>
              <a:rPr lang="en-GB" sz="2000" dirty="0" err="1" smtClean="0">
                <a:ea typeface="Calibri" panose="020F0502020204030204" pitchFamily="34" charset="0"/>
                <a:cs typeface="Times New Roman" panose="02020603050405020304" pitchFamily="18" charset="0"/>
              </a:rPr>
              <a:t>appreciability</a:t>
            </a:r>
            <a:r>
              <a:rPr lang="en-GB" sz="2000" dirty="0" smtClean="0">
                <a:ea typeface="Calibri" panose="020F0502020204030204" pitchFamily="34" charset="0"/>
                <a:cs typeface="Times New Roman" panose="02020603050405020304" pitchFamily="18" charset="0"/>
              </a:rPr>
              <a:t> not under 102? </a:t>
            </a:r>
            <a:r>
              <a:rPr lang="en-GB" sz="2000" dirty="0">
                <a:ea typeface="Calibri" panose="020F0502020204030204" pitchFamily="34" charset="0"/>
                <a:cs typeface="Times New Roman" panose="02020603050405020304" pitchFamily="18" charset="0"/>
              </a:rPr>
              <a:t>effects limited to a segment may be enough (which makes the task of the enforcer less burdensome</a:t>
            </a:r>
            <a:r>
              <a:rPr lang="en-GB" sz="2000" dirty="0" smtClean="0">
                <a:ea typeface="Calibri" panose="020F0502020204030204" pitchFamily="34" charset="0"/>
                <a:cs typeface="Times New Roman" panose="02020603050405020304" pitchFamily="18" charset="0"/>
              </a:rPr>
              <a:t>)? need </a:t>
            </a:r>
            <a:r>
              <a:rPr lang="en-GB" sz="2000" dirty="0">
                <a:ea typeface="Calibri" panose="020F0502020204030204" pitchFamily="34" charset="0"/>
                <a:cs typeface="Times New Roman" panose="02020603050405020304" pitchFamily="18" charset="0"/>
              </a:rPr>
              <a:t>to always show foreclosure? of all competitors or enough if some of </a:t>
            </a:r>
            <a:r>
              <a:rPr lang="en-GB" sz="2000" dirty="0" smtClean="0">
                <a:ea typeface="Calibri" panose="020F0502020204030204" pitchFamily="34" charset="0"/>
                <a:cs typeface="Times New Roman" panose="02020603050405020304" pitchFamily="18" charset="0"/>
              </a:rPr>
              <a:t>them?</a:t>
            </a:r>
          </a:p>
          <a:p>
            <a:pPr>
              <a:lnSpc>
                <a:spcPct val="107000"/>
              </a:lnSpc>
              <a:spcAft>
                <a:spcPts val="600"/>
              </a:spcAft>
            </a:pPr>
            <a:r>
              <a:rPr lang="en-GB" sz="2000" dirty="0">
                <a:ea typeface="Calibri" panose="020F0502020204030204" pitchFamily="34" charset="0"/>
                <a:cs typeface="Times New Roman" panose="02020603050405020304" pitchFamily="18" charset="0"/>
              </a:rPr>
              <a:t>E</a:t>
            </a:r>
            <a:r>
              <a:rPr lang="en-GB" sz="2000" dirty="0" smtClean="0">
                <a:ea typeface="Calibri" panose="020F0502020204030204" pitchFamily="34" charset="0"/>
                <a:cs typeface="Times New Roman" panose="02020603050405020304" pitchFamily="18" charset="0"/>
              </a:rPr>
              <a:t>fficiency </a:t>
            </a:r>
            <a:r>
              <a:rPr lang="en-GB" sz="2000" dirty="0">
                <a:ea typeface="Calibri" panose="020F0502020204030204" pitchFamily="34" charset="0"/>
                <a:cs typeface="Times New Roman" panose="02020603050405020304" pitchFamily="18" charset="0"/>
              </a:rPr>
              <a:t>of </a:t>
            </a:r>
            <a:r>
              <a:rPr lang="en-GB" sz="2000" dirty="0" smtClean="0">
                <a:ea typeface="Calibri" panose="020F0502020204030204" pitchFamily="34" charset="0"/>
                <a:cs typeface="Times New Roman" panose="02020603050405020304" pitchFamily="18" charset="0"/>
              </a:rPr>
              <a:t>(actual or potential) competitors </a:t>
            </a:r>
            <a:r>
              <a:rPr lang="en-GB" sz="2000" dirty="0">
                <a:ea typeface="Calibri" panose="020F0502020204030204" pitchFamily="34" charset="0"/>
                <a:cs typeface="Times New Roman" panose="02020603050405020304" pitchFamily="18" charset="0"/>
              </a:rPr>
              <a:t>into consideration? </a:t>
            </a:r>
            <a:r>
              <a:rPr lang="en-GB" sz="2000" dirty="0" smtClean="0">
                <a:ea typeface="Calibri" panose="020F0502020204030204" pitchFamily="34" charset="0"/>
                <a:cs typeface="Times New Roman" panose="02020603050405020304" pitchFamily="18" charset="0"/>
              </a:rPr>
              <a:t>Also for non-price abuses? </a:t>
            </a:r>
            <a:endParaRPr lang="en-GB" sz="2000" dirty="0">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p:txBody>
          <a:bodyPr/>
          <a:lstStyle/>
          <a:p>
            <a:r>
              <a:rPr lang="es-ES_tradnl" sz="3600" dirty="0" err="1" smtClean="0"/>
              <a:t>Too</a:t>
            </a:r>
            <a:r>
              <a:rPr lang="es-ES_tradnl" sz="3600" dirty="0" smtClean="0"/>
              <a:t> </a:t>
            </a:r>
            <a:r>
              <a:rPr lang="es-ES_tradnl" sz="3600" dirty="0" err="1" smtClean="0"/>
              <a:t>cumbersome</a:t>
            </a:r>
            <a:r>
              <a:rPr lang="es-ES_tradnl" sz="3600" dirty="0" smtClean="0"/>
              <a:t>? </a:t>
            </a:r>
            <a:r>
              <a:rPr lang="es-ES_tradnl" sz="3600" dirty="0" err="1" smtClean="0"/>
              <a:t>It</a:t>
            </a:r>
            <a:r>
              <a:rPr lang="es-ES_tradnl" sz="3600" dirty="0" smtClean="0"/>
              <a:t> </a:t>
            </a:r>
            <a:r>
              <a:rPr lang="es-ES_tradnl" sz="3600" dirty="0" err="1" smtClean="0"/>
              <a:t>depends</a:t>
            </a:r>
            <a:r>
              <a:rPr lang="es-ES_tradnl" sz="3600" dirty="0" smtClean="0"/>
              <a:t> </a:t>
            </a:r>
            <a:r>
              <a:rPr lang="es-ES_tradnl" sz="3600" dirty="0" err="1" smtClean="0"/>
              <a:t>on</a:t>
            </a:r>
            <a:r>
              <a:rPr lang="es-ES_tradnl" sz="3600" dirty="0" smtClean="0"/>
              <a:t> legal test</a:t>
            </a:r>
            <a:endParaRPr lang="es-ES_tradnl" sz="3600" dirty="0"/>
          </a:p>
        </p:txBody>
      </p:sp>
      <p:sp>
        <p:nvSpPr>
          <p:cNvPr id="4" name="Slide Number Placeholder 3"/>
          <p:cNvSpPr>
            <a:spLocks noGrp="1"/>
          </p:cNvSpPr>
          <p:nvPr>
            <p:ph type="sldNum" sz="quarter" idx="12"/>
          </p:nvPr>
        </p:nvSpPr>
        <p:spPr/>
        <p:txBody>
          <a:bodyPr/>
          <a:lstStyle/>
          <a:p>
            <a:fld id="{F46C79FD-C571-418B-AB0F-5EE936C85276}" type="slidenum">
              <a:rPr lang="en-GB" smtClean="0"/>
              <a:t>3</a:t>
            </a:fld>
            <a:endParaRPr lang="en-GB"/>
          </a:p>
        </p:txBody>
      </p:sp>
    </p:spTree>
    <p:extLst>
      <p:ext uri="{BB962C8B-B14F-4D97-AF65-F5344CB8AC3E}">
        <p14:creationId xmlns:p14="http://schemas.microsoft.com/office/powerpoint/2010/main" val="264823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spcAft>
                <a:spcPts val="600"/>
              </a:spcAft>
            </a:pPr>
            <a:r>
              <a:rPr lang="en-GB" sz="2000" dirty="0"/>
              <a:t>H</a:t>
            </a:r>
            <a:r>
              <a:rPr lang="en-GB" sz="2000" dirty="0" smtClean="0"/>
              <a:t>ow </a:t>
            </a:r>
            <a:r>
              <a:rPr lang="en-GB" sz="2000" dirty="0"/>
              <a:t>do you </a:t>
            </a:r>
            <a:r>
              <a:rPr lang="en-GB" sz="2000" dirty="0" smtClean="0"/>
              <a:t>demonstrate effects and causal link? </a:t>
            </a:r>
            <a:r>
              <a:rPr lang="en-GB" sz="2000" dirty="0"/>
              <a:t>bundle of indicia enough</a:t>
            </a:r>
            <a:r>
              <a:rPr lang="en-GB" sz="2000" dirty="0" smtClean="0"/>
              <a:t>? counterfactual? Can effects be found even if there are no such indicia but a realistic narrative?</a:t>
            </a:r>
          </a:p>
          <a:p>
            <a:pPr>
              <a:spcAft>
                <a:spcPts val="600"/>
              </a:spcAft>
            </a:pPr>
            <a:r>
              <a:rPr lang="en-GB" sz="2000" dirty="0"/>
              <a:t>Looking at what happened in the market is close to demonstrating actual effects; is it enough a plausible/realistic theory of how such effects would be felt? </a:t>
            </a:r>
            <a:r>
              <a:rPr lang="en-GB" sz="2000" i="1" dirty="0"/>
              <a:t>Generics</a:t>
            </a:r>
            <a:r>
              <a:rPr lang="en-GB" sz="2000" dirty="0"/>
              <a:t>: “realistic” counterfactual, not whether “the parties to that agreement would probably have concluded a less restrictive settlement agreement”; realistic ≠ probable. </a:t>
            </a:r>
          </a:p>
          <a:p>
            <a:pPr lvl="0">
              <a:spcAft>
                <a:spcPts val="600"/>
              </a:spcAft>
            </a:pPr>
            <a:r>
              <a:rPr lang="en-GB" sz="2000" dirty="0" smtClean="0"/>
              <a:t>Can the dynamics of the evidential burden of proof in EBA still allow for some “presumptions”? How proportionate should the reaction to such shifts be? </a:t>
            </a:r>
            <a:endParaRPr lang="en-GB" sz="2000" dirty="0"/>
          </a:p>
          <a:p>
            <a:pPr>
              <a:spcAft>
                <a:spcPts val="600"/>
              </a:spcAft>
            </a:pPr>
            <a:r>
              <a:rPr lang="en-GB" sz="2000" dirty="0" smtClean="0"/>
              <a:t>Is </a:t>
            </a:r>
            <a:r>
              <a:rPr lang="en-GB" sz="2000" dirty="0"/>
              <a:t>“beyond reasonable doubt” a meaningful standard for non-observable facts? In particular, for elements unrelated to whether the </a:t>
            </a:r>
            <a:r>
              <a:rPr lang="en-GB" sz="2000" dirty="0" smtClean="0"/>
              <a:t>conduct by the undertaking </a:t>
            </a:r>
            <a:r>
              <a:rPr lang="en-GB" sz="2000" dirty="0"/>
              <a:t>actually “happened</a:t>
            </a:r>
            <a:r>
              <a:rPr lang="en-GB" sz="2000" dirty="0" smtClean="0"/>
              <a:t>”?</a:t>
            </a:r>
          </a:p>
          <a:p>
            <a:pPr lvl="0">
              <a:spcAft>
                <a:spcPts val="600"/>
              </a:spcAft>
            </a:pPr>
            <a:r>
              <a:rPr lang="en-GB" sz="2000" dirty="0" smtClean="0"/>
              <a:t>The possible role of </a:t>
            </a:r>
            <a:r>
              <a:rPr lang="en-GB" sz="2000" i="1" dirty="0" smtClean="0"/>
              <a:t>ex </a:t>
            </a:r>
            <a:r>
              <a:rPr lang="en-GB" sz="2000" i="1" dirty="0"/>
              <a:t>post</a:t>
            </a:r>
            <a:r>
              <a:rPr lang="en-GB" sz="2000" dirty="0"/>
              <a:t> </a:t>
            </a:r>
            <a:r>
              <a:rPr lang="en-GB" sz="2000" dirty="0" smtClean="0"/>
              <a:t>evidence</a:t>
            </a:r>
            <a:endParaRPr lang="en-GB" sz="2000" dirty="0"/>
          </a:p>
          <a:p>
            <a:endParaRPr lang="es-ES_tradnl" dirty="0"/>
          </a:p>
        </p:txBody>
      </p:sp>
      <p:sp>
        <p:nvSpPr>
          <p:cNvPr id="3" name="Title 2"/>
          <p:cNvSpPr>
            <a:spLocks noGrp="1"/>
          </p:cNvSpPr>
          <p:nvPr>
            <p:ph type="title"/>
          </p:nvPr>
        </p:nvSpPr>
        <p:spPr/>
        <p:txBody>
          <a:bodyPr/>
          <a:lstStyle/>
          <a:p>
            <a:r>
              <a:rPr lang="es-ES_tradnl" sz="3600" dirty="0" err="1" smtClean="0"/>
              <a:t>Too</a:t>
            </a:r>
            <a:r>
              <a:rPr lang="es-ES_tradnl" sz="3600" dirty="0" smtClean="0"/>
              <a:t> </a:t>
            </a:r>
            <a:r>
              <a:rPr lang="es-ES_tradnl" sz="3600" dirty="0" err="1" smtClean="0"/>
              <a:t>cumbersome</a:t>
            </a:r>
            <a:r>
              <a:rPr lang="es-ES_tradnl" sz="3600" dirty="0" smtClean="0"/>
              <a:t>? </a:t>
            </a:r>
            <a:r>
              <a:rPr lang="es-ES_tradnl" sz="3600" dirty="0" err="1" smtClean="0"/>
              <a:t>It</a:t>
            </a:r>
            <a:r>
              <a:rPr lang="es-ES_tradnl" sz="3600" dirty="0" smtClean="0"/>
              <a:t> </a:t>
            </a:r>
            <a:r>
              <a:rPr lang="es-ES_tradnl" sz="3600" dirty="0" err="1" smtClean="0"/>
              <a:t>depends</a:t>
            </a:r>
            <a:r>
              <a:rPr lang="es-ES_tradnl" sz="3600" dirty="0" smtClean="0"/>
              <a:t> </a:t>
            </a:r>
            <a:r>
              <a:rPr lang="es-ES_tradnl" sz="3600" dirty="0" err="1" smtClean="0"/>
              <a:t>on</a:t>
            </a:r>
            <a:r>
              <a:rPr lang="es-ES_tradnl" sz="3600" dirty="0" smtClean="0"/>
              <a:t> standard of </a:t>
            </a:r>
            <a:r>
              <a:rPr lang="es-ES_tradnl" sz="3600" dirty="0" err="1" smtClean="0"/>
              <a:t>proof</a:t>
            </a:r>
            <a:endParaRPr lang="es-ES_tradnl" sz="3600" dirty="0"/>
          </a:p>
        </p:txBody>
      </p:sp>
      <p:sp>
        <p:nvSpPr>
          <p:cNvPr id="4" name="Slide Number Placeholder 3"/>
          <p:cNvSpPr>
            <a:spLocks noGrp="1"/>
          </p:cNvSpPr>
          <p:nvPr>
            <p:ph type="sldNum" sz="quarter" idx="12"/>
          </p:nvPr>
        </p:nvSpPr>
        <p:spPr/>
        <p:txBody>
          <a:bodyPr/>
          <a:lstStyle/>
          <a:p>
            <a:fld id="{F46C79FD-C571-418B-AB0F-5EE936C85276}" type="slidenum">
              <a:rPr lang="en-GB" smtClean="0"/>
              <a:t>4</a:t>
            </a:fld>
            <a:endParaRPr lang="en-GB"/>
          </a:p>
        </p:txBody>
      </p:sp>
    </p:spTree>
    <p:extLst>
      <p:ext uri="{BB962C8B-B14F-4D97-AF65-F5344CB8AC3E}">
        <p14:creationId xmlns:p14="http://schemas.microsoft.com/office/powerpoint/2010/main" val="1778869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spcAft>
                <a:spcPts val="600"/>
              </a:spcAft>
            </a:pPr>
            <a:r>
              <a:rPr lang="en-GB" sz="1800" dirty="0" smtClean="0"/>
              <a:t>It </a:t>
            </a:r>
            <a:r>
              <a:rPr lang="en-GB" sz="1800" dirty="0"/>
              <a:t>is about an alternative </a:t>
            </a:r>
            <a:r>
              <a:rPr lang="en-GB" sz="1800" dirty="0" smtClean="0"/>
              <a:t>(sometimes very distant) past: compare </a:t>
            </a:r>
            <a:r>
              <a:rPr lang="en-GB" sz="1800" dirty="0"/>
              <a:t>a conduct that </a:t>
            </a:r>
            <a:r>
              <a:rPr lang="en-GB" sz="1800" dirty="0" smtClean="0"/>
              <a:t>actually took </a:t>
            </a:r>
            <a:r>
              <a:rPr lang="en-GB" sz="1800" dirty="0"/>
              <a:t>place </a:t>
            </a:r>
            <a:r>
              <a:rPr lang="en-GB" sz="1800" dirty="0" smtClean="0"/>
              <a:t>(proven </a:t>
            </a:r>
            <a:r>
              <a:rPr lang="en-GB" sz="1800" dirty="0"/>
              <a:t>to the required standard) with a mere </a:t>
            </a:r>
            <a:r>
              <a:rPr lang="en-GB" sz="1800" dirty="0" smtClean="0"/>
              <a:t>hypothesis </a:t>
            </a:r>
            <a:r>
              <a:rPr lang="en-GB" sz="1800" dirty="0"/>
              <a:t>that never </a:t>
            </a:r>
            <a:r>
              <a:rPr lang="en-GB" sz="1800" dirty="0" smtClean="0"/>
              <a:t>actually occurred; very difficult (similar </a:t>
            </a:r>
            <a:r>
              <a:rPr lang="en-GB" sz="1800" dirty="0"/>
              <a:t>sector, period before or after, economic </a:t>
            </a:r>
            <a:r>
              <a:rPr lang="en-GB" sz="1800" dirty="0" smtClean="0"/>
              <a:t>model); is there such a thing as a “standard of proof” for things that did not happen?</a:t>
            </a:r>
          </a:p>
          <a:p>
            <a:pPr>
              <a:spcAft>
                <a:spcPts val="600"/>
              </a:spcAft>
            </a:pPr>
            <a:r>
              <a:rPr lang="en-GB" sz="1800" dirty="0" smtClean="0"/>
              <a:t>Comparison with mergers irrelevant, as it is always about the future so all hypotheses are at same cognitive level.</a:t>
            </a:r>
            <a:endParaRPr lang="en-GB" sz="1800" dirty="0"/>
          </a:p>
          <a:p>
            <a:pPr>
              <a:spcAft>
                <a:spcPts val="600"/>
              </a:spcAft>
            </a:pPr>
            <a:r>
              <a:rPr lang="en-GB" sz="1800" dirty="0" smtClean="0"/>
              <a:t>Difference between providing a “realistic” counterfactual, and to provide evidence that under “any” counterfactual there are (potential?) effects; not </a:t>
            </a:r>
            <a:r>
              <a:rPr lang="en-GB" sz="1800" dirty="0"/>
              <a:t>enough for the undertaking to imagine a theoretical </a:t>
            </a:r>
            <a:r>
              <a:rPr lang="en-GB" sz="1800" dirty="0" smtClean="0"/>
              <a:t>counterfactual, or a plausible explanation, </a:t>
            </a:r>
            <a:r>
              <a:rPr lang="en-GB" sz="1800" dirty="0"/>
              <a:t>where such </a:t>
            </a:r>
            <a:r>
              <a:rPr lang="en-GB" sz="1800" dirty="0" smtClean="0"/>
              <a:t>“effects” </a:t>
            </a:r>
            <a:r>
              <a:rPr lang="en-GB" sz="1800" dirty="0"/>
              <a:t>would equally </a:t>
            </a:r>
            <a:r>
              <a:rPr lang="en-GB" sz="1800" dirty="0" smtClean="0"/>
              <a:t>arise anyway; </a:t>
            </a:r>
            <a:r>
              <a:rPr lang="en-GB" sz="1800" i="1" dirty="0" err="1" smtClean="0"/>
              <a:t>Woodpulp</a:t>
            </a:r>
            <a:r>
              <a:rPr lang="en-GB" sz="1800" dirty="0" smtClean="0"/>
              <a:t> was about inferring “conduct”.</a:t>
            </a:r>
            <a:endParaRPr lang="en-GB" sz="1800" dirty="0"/>
          </a:p>
          <a:p>
            <a:pPr lvl="0">
              <a:spcAft>
                <a:spcPts val="600"/>
              </a:spcAft>
            </a:pPr>
            <a:r>
              <a:rPr lang="en-GB" sz="1800" dirty="0" smtClean="0"/>
              <a:t>Counterfactual cannot be the practice “minus certain elements”; the authority is not obliged to assess/qualify as lawful or unlawful parts of the conduct, or alternative “partial” conduct which is not the subject-matter of the proceedings.</a:t>
            </a:r>
          </a:p>
          <a:p>
            <a:pPr lvl="0">
              <a:spcAft>
                <a:spcPts val="600"/>
              </a:spcAft>
            </a:pPr>
            <a:r>
              <a:rPr lang="en-GB" sz="1800" dirty="0" smtClean="0"/>
              <a:t>Conclusion: the counterfactual is a useful “tool” but not applied in its “extreme” version in practice.</a:t>
            </a:r>
          </a:p>
          <a:p>
            <a:endParaRPr lang="es-ES_tradnl" dirty="0"/>
          </a:p>
        </p:txBody>
      </p:sp>
      <p:sp>
        <p:nvSpPr>
          <p:cNvPr id="3" name="Title 2"/>
          <p:cNvSpPr>
            <a:spLocks noGrp="1"/>
          </p:cNvSpPr>
          <p:nvPr>
            <p:ph type="title"/>
          </p:nvPr>
        </p:nvSpPr>
        <p:spPr/>
        <p:txBody>
          <a:bodyPr/>
          <a:lstStyle/>
          <a:p>
            <a:r>
              <a:rPr lang="es-ES_tradnl" sz="3600" dirty="0" err="1" smtClean="0"/>
              <a:t>Too</a:t>
            </a:r>
            <a:r>
              <a:rPr lang="es-ES_tradnl" sz="3600" dirty="0" smtClean="0"/>
              <a:t> </a:t>
            </a:r>
            <a:r>
              <a:rPr lang="es-ES_tradnl" sz="3600" dirty="0" err="1" smtClean="0"/>
              <a:t>burdensome</a:t>
            </a:r>
            <a:r>
              <a:rPr lang="es-ES_tradnl" sz="3600" dirty="0" smtClean="0"/>
              <a:t>? </a:t>
            </a:r>
            <a:r>
              <a:rPr lang="es-ES_tradnl" sz="3600" dirty="0" err="1" smtClean="0"/>
              <a:t>Counterfactuals</a:t>
            </a:r>
            <a:endParaRPr lang="es-ES_tradnl" sz="3600" dirty="0"/>
          </a:p>
        </p:txBody>
      </p:sp>
      <p:sp>
        <p:nvSpPr>
          <p:cNvPr id="4" name="Slide Number Placeholder 3"/>
          <p:cNvSpPr>
            <a:spLocks noGrp="1"/>
          </p:cNvSpPr>
          <p:nvPr>
            <p:ph type="sldNum" sz="quarter" idx="12"/>
          </p:nvPr>
        </p:nvSpPr>
        <p:spPr/>
        <p:txBody>
          <a:bodyPr/>
          <a:lstStyle/>
          <a:p>
            <a:fld id="{F46C79FD-C571-418B-AB0F-5EE936C85276}" type="slidenum">
              <a:rPr lang="en-GB" smtClean="0"/>
              <a:t>5</a:t>
            </a:fld>
            <a:endParaRPr lang="en-GB"/>
          </a:p>
        </p:txBody>
      </p:sp>
    </p:spTree>
    <p:extLst>
      <p:ext uri="{BB962C8B-B14F-4D97-AF65-F5344CB8AC3E}">
        <p14:creationId xmlns:p14="http://schemas.microsoft.com/office/powerpoint/2010/main" val="2454111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spcAft>
                <a:spcPts val="600"/>
              </a:spcAft>
            </a:pPr>
            <a:r>
              <a:rPr lang="en-IE" dirty="0" smtClean="0"/>
              <a:t>If perceived as too burdensome, less cases will try to prove effects; more reliance on “by object” or similar approaches.</a:t>
            </a:r>
          </a:p>
          <a:p>
            <a:pPr>
              <a:spcAft>
                <a:spcPts val="600"/>
              </a:spcAft>
            </a:pPr>
            <a:r>
              <a:rPr lang="en-IE" dirty="0" smtClean="0"/>
              <a:t>Impact on case selection: giving up on investigating certain types of cases? Is that a good outcome?</a:t>
            </a:r>
          </a:p>
          <a:p>
            <a:pPr>
              <a:spcAft>
                <a:spcPts val="600"/>
              </a:spcAft>
            </a:pPr>
            <a:r>
              <a:rPr lang="en-IE" dirty="0" smtClean="0"/>
              <a:t>More “negotiated” outcomes, which save resources? (EBA also an impact on “defences”)</a:t>
            </a:r>
          </a:p>
          <a:p>
            <a:pPr>
              <a:spcAft>
                <a:spcPts val="600"/>
              </a:spcAft>
            </a:pPr>
            <a:r>
              <a:rPr lang="en-IE" dirty="0" smtClean="0"/>
              <a:t>Realistic that after an authority has invested a lot in an investigation, and discovers that it has difficulties proving its case under an “ideal” EBA standard, it will simply close a case that can be proven under a more realistic and still “case law compliant” standard?</a:t>
            </a:r>
            <a:endParaRPr lang="en-IE" dirty="0"/>
          </a:p>
        </p:txBody>
      </p:sp>
      <p:sp>
        <p:nvSpPr>
          <p:cNvPr id="3" name="Title 2"/>
          <p:cNvSpPr>
            <a:spLocks noGrp="1"/>
          </p:cNvSpPr>
          <p:nvPr>
            <p:ph type="title"/>
          </p:nvPr>
        </p:nvSpPr>
        <p:spPr/>
        <p:txBody>
          <a:bodyPr/>
          <a:lstStyle/>
          <a:p>
            <a:r>
              <a:rPr lang="es-ES_tradnl" sz="3600" dirty="0" err="1" smtClean="0"/>
              <a:t>Too</a:t>
            </a:r>
            <a:r>
              <a:rPr lang="es-ES_tradnl" sz="3600" dirty="0" smtClean="0"/>
              <a:t> </a:t>
            </a:r>
            <a:r>
              <a:rPr lang="es-ES_tradnl" sz="3600" dirty="0" err="1" smtClean="0"/>
              <a:t>cumbersome</a:t>
            </a:r>
            <a:r>
              <a:rPr lang="es-ES_tradnl" sz="3600" dirty="0" smtClean="0"/>
              <a:t>? EBA </a:t>
            </a:r>
            <a:r>
              <a:rPr lang="es-ES_tradnl" sz="3600" dirty="0" err="1" smtClean="0"/>
              <a:t>victim</a:t>
            </a:r>
            <a:r>
              <a:rPr lang="es-ES_tradnl" sz="3600" dirty="0" smtClean="0"/>
              <a:t> of </a:t>
            </a:r>
            <a:r>
              <a:rPr lang="es-ES_tradnl" sz="3600" dirty="0" err="1" smtClean="0"/>
              <a:t>its</a:t>
            </a:r>
            <a:r>
              <a:rPr lang="es-ES_tradnl" sz="3600" dirty="0" smtClean="0"/>
              <a:t> “</a:t>
            </a:r>
            <a:r>
              <a:rPr lang="es-ES_tradnl" sz="3600" dirty="0" err="1" smtClean="0"/>
              <a:t>success</a:t>
            </a:r>
            <a:r>
              <a:rPr lang="es-ES_tradnl" sz="3600" dirty="0" smtClean="0"/>
              <a:t>”?</a:t>
            </a:r>
            <a:endParaRPr lang="es-ES_tradnl" sz="3600" dirty="0"/>
          </a:p>
        </p:txBody>
      </p:sp>
      <p:sp>
        <p:nvSpPr>
          <p:cNvPr id="4" name="Slide Number Placeholder 3"/>
          <p:cNvSpPr>
            <a:spLocks noGrp="1"/>
          </p:cNvSpPr>
          <p:nvPr>
            <p:ph type="sldNum" sz="quarter" idx="12"/>
          </p:nvPr>
        </p:nvSpPr>
        <p:spPr/>
        <p:txBody>
          <a:bodyPr/>
          <a:lstStyle/>
          <a:p>
            <a:fld id="{F46C79FD-C571-418B-AB0F-5EE936C85276}" type="slidenum">
              <a:rPr lang="en-GB" smtClean="0"/>
              <a:t>6</a:t>
            </a:fld>
            <a:endParaRPr lang="en-GB"/>
          </a:p>
        </p:txBody>
      </p:sp>
    </p:spTree>
    <p:extLst>
      <p:ext uri="{BB962C8B-B14F-4D97-AF65-F5344CB8AC3E}">
        <p14:creationId xmlns:p14="http://schemas.microsoft.com/office/powerpoint/2010/main" val="4130939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Aft>
                <a:spcPts val="600"/>
              </a:spcAft>
            </a:pPr>
            <a:r>
              <a:rPr lang="en-GB" dirty="0" smtClean="0"/>
              <a:t>Law is based on categories/classes: if all “contextual” and dependent on </a:t>
            </a:r>
            <a:r>
              <a:rPr lang="en-GB" i="1" dirty="0" smtClean="0"/>
              <a:t>ex post </a:t>
            </a:r>
            <a:r>
              <a:rPr lang="en-GB" dirty="0" smtClean="0"/>
              <a:t>analysis, more difficult to identify an offence </a:t>
            </a:r>
            <a:r>
              <a:rPr lang="en-GB" i="1" dirty="0" smtClean="0"/>
              <a:t>ex ante</a:t>
            </a:r>
            <a:r>
              <a:rPr lang="en-GB" dirty="0" smtClean="0"/>
              <a:t>; can such approach “be” law?</a:t>
            </a:r>
          </a:p>
          <a:p>
            <a:pPr>
              <a:spcAft>
                <a:spcPts val="600"/>
              </a:spcAft>
            </a:pPr>
            <a:r>
              <a:rPr lang="en-GB" dirty="0"/>
              <a:t>E</a:t>
            </a:r>
            <a:r>
              <a:rPr lang="en-GB" dirty="0" smtClean="0"/>
              <a:t>conomic theory/analysis </a:t>
            </a:r>
            <a:r>
              <a:rPr lang="en-GB" dirty="0"/>
              <a:t>cannot </a:t>
            </a:r>
            <a:r>
              <a:rPr lang="en-GB" dirty="0" smtClean="0"/>
              <a:t>replace </a:t>
            </a:r>
            <a:r>
              <a:rPr lang="en-GB" dirty="0"/>
              <a:t>precedents as source of legal certainty; if all depends on </a:t>
            </a:r>
            <a:r>
              <a:rPr lang="en-GB" dirty="0" smtClean="0"/>
              <a:t>context, old and new precedents </a:t>
            </a:r>
            <a:r>
              <a:rPr lang="en-GB" dirty="0"/>
              <a:t>can be </a:t>
            </a:r>
            <a:r>
              <a:rPr lang="en-GB" dirty="0" smtClean="0"/>
              <a:t>ignored.</a:t>
            </a:r>
          </a:p>
          <a:p>
            <a:pPr>
              <a:spcAft>
                <a:spcPts val="600"/>
              </a:spcAft>
            </a:pPr>
            <a:r>
              <a:rPr lang="en-GB" dirty="0" smtClean="0"/>
              <a:t>Art 102: abuse is objective </a:t>
            </a:r>
            <a:r>
              <a:rPr lang="en-GB" dirty="0"/>
              <a:t>concept: it does not depend on awareness of the </a:t>
            </a:r>
            <a:r>
              <a:rPr lang="en-GB" dirty="0" smtClean="0"/>
              <a:t>illegality </a:t>
            </a:r>
            <a:r>
              <a:rPr lang="en-GB" dirty="0"/>
              <a:t>by dominant </a:t>
            </a:r>
            <a:r>
              <a:rPr lang="en-GB" dirty="0" smtClean="0"/>
              <a:t>undertaking;</a:t>
            </a:r>
            <a:r>
              <a:rPr lang="en-GB" dirty="0"/>
              <a:t> </a:t>
            </a:r>
            <a:r>
              <a:rPr lang="en-GB" dirty="0" smtClean="0"/>
              <a:t>in general, no </a:t>
            </a:r>
            <a:r>
              <a:rPr lang="en-GB" dirty="0"/>
              <a:t>need for the abuse </a:t>
            </a:r>
            <a:r>
              <a:rPr lang="en-GB" dirty="0" smtClean="0"/>
              <a:t>(let alone the evidence) to be </a:t>
            </a:r>
            <a:r>
              <a:rPr lang="en-GB" dirty="0"/>
              <a:t>“knowable” by the dominant </a:t>
            </a:r>
            <a:r>
              <a:rPr lang="en-GB" dirty="0" smtClean="0"/>
              <a:t>undertaking.</a:t>
            </a:r>
          </a:p>
          <a:p>
            <a:pPr>
              <a:spcAft>
                <a:spcPts val="600"/>
              </a:spcAft>
            </a:pPr>
            <a:r>
              <a:rPr lang="en-GB" dirty="0" smtClean="0"/>
              <a:t>However</a:t>
            </a:r>
            <a:r>
              <a:rPr lang="en-GB" dirty="0"/>
              <a:t>, this </a:t>
            </a:r>
            <a:r>
              <a:rPr lang="en-GB" dirty="0" smtClean="0"/>
              <a:t>could </a:t>
            </a:r>
            <a:r>
              <a:rPr lang="en-GB" dirty="0"/>
              <a:t>play a role in the fine, not in the finding of infringement</a:t>
            </a:r>
            <a:r>
              <a:rPr lang="en-GB" dirty="0" smtClean="0"/>
              <a:t>.</a:t>
            </a:r>
            <a:endParaRPr lang="en-GB" dirty="0"/>
          </a:p>
          <a:p>
            <a:endParaRPr lang="es-ES_tradnl" dirty="0"/>
          </a:p>
        </p:txBody>
      </p:sp>
      <p:sp>
        <p:nvSpPr>
          <p:cNvPr id="3" name="Title 2"/>
          <p:cNvSpPr>
            <a:spLocks noGrp="1"/>
          </p:cNvSpPr>
          <p:nvPr>
            <p:ph type="title"/>
          </p:nvPr>
        </p:nvSpPr>
        <p:spPr/>
        <p:txBody>
          <a:bodyPr/>
          <a:lstStyle/>
          <a:p>
            <a:r>
              <a:rPr lang="es-ES_tradnl" dirty="0" smtClean="0"/>
              <a:t>Legal </a:t>
            </a:r>
            <a:r>
              <a:rPr lang="es-ES_tradnl" dirty="0" err="1" smtClean="0"/>
              <a:t>certainty</a:t>
            </a:r>
            <a:endParaRPr lang="es-ES_tradnl" dirty="0"/>
          </a:p>
        </p:txBody>
      </p:sp>
      <p:sp>
        <p:nvSpPr>
          <p:cNvPr id="4" name="Slide Number Placeholder 3"/>
          <p:cNvSpPr>
            <a:spLocks noGrp="1"/>
          </p:cNvSpPr>
          <p:nvPr>
            <p:ph type="sldNum" sz="quarter" idx="12"/>
          </p:nvPr>
        </p:nvSpPr>
        <p:spPr/>
        <p:txBody>
          <a:bodyPr/>
          <a:lstStyle/>
          <a:p>
            <a:fld id="{F46C79FD-C571-418B-AB0F-5EE936C85276}" type="slidenum">
              <a:rPr lang="en-GB" smtClean="0"/>
              <a:t>7</a:t>
            </a:fld>
            <a:endParaRPr lang="en-GB"/>
          </a:p>
        </p:txBody>
      </p:sp>
    </p:spTree>
    <p:extLst>
      <p:ext uri="{BB962C8B-B14F-4D97-AF65-F5344CB8AC3E}">
        <p14:creationId xmlns:p14="http://schemas.microsoft.com/office/powerpoint/2010/main" val="3767716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Thank you</a:t>
            </a:r>
            <a:endParaRPr lang="en-GB" dirty="0"/>
          </a:p>
        </p:txBody>
      </p:sp>
      <p:sp>
        <p:nvSpPr>
          <p:cNvPr id="3" name="Subtitle 2"/>
          <p:cNvSpPr>
            <a:spLocks noGrp="1"/>
          </p:cNvSpPr>
          <p:nvPr>
            <p:ph type="subTitle" idx="1"/>
          </p:nvPr>
        </p:nvSpPr>
        <p:spPr>
          <a:xfrm>
            <a:off x="759575" y="4646435"/>
            <a:ext cx="8941016" cy="1853519"/>
          </a:xfrm>
        </p:spPr>
        <p:txBody>
          <a:bodyPr wrap="square" anchor="b" anchorCtr="0"/>
          <a:lstStyle/>
          <a:p>
            <a:r>
              <a:rPr lang="en-US" sz="1050" b="1" dirty="0"/>
              <a:t>© European Union 2020</a:t>
            </a:r>
          </a:p>
          <a:p>
            <a:r>
              <a:rPr lang="en-US" sz="1050" dirty="0" smtClean="0"/>
              <a:t>Unless otherwise noted the reuse of this presentation is </a:t>
            </a:r>
            <a:r>
              <a:rPr lang="en-US" sz="1050" dirty="0" err="1" smtClean="0"/>
              <a:t>authorised</a:t>
            </a:r>
            <a:r>
              <a:rPr lang="en-US" sz="1050" dirty="0" smtClean="0"/>
              <a:t> under the </a:t>
            </a:r>
            <a:r>
              <a:rPr lang="en-US" sz="1050" dirty="0" smtClean="0">
                <a:hlinkClick r:id="rId3"/>
              </a:rPr>
              <a:t>CC BY 4.0 </a:t>
            </a:r>
            <a:r>
              <a:rPr lang="en-US" sz="1050" dirty="0"/>
              <a:t>license. For any use or reproduction of elements that are not owned by the EU, permission may need to be sought directly from the respective </a:t>
            </a:r>
            <a:r>
              <a:rPr lang="en-US" sz="1050" dirty="0" smtClean="0"/>
              <a:t>right holders.</a:t>
            </a:r>
          </a:p>
          <a:p>
            <a:r>
              <a:rPr lang="en-US" sz="1050" dirty="0" smtClean="0"/>
              <a:t>Slide </a:t>
            </a:r>
            <a:r>
              <a:rPr lang="en-US" sz="1050" dirty="0" smtClean="0">
                <a:solidFill>
                  <a:schemeClr val="accent6"/>
                </a:solidFill>
              </a:rPr>
              <a:t>xx</a:t>
            </a:r>
            <a:r>
              <a:rPr lang="en-US" sz="1050" dirty="0" smtClean="0"/>
              <a:t>: </a:t>
            </a:r>
            <a:r>
              <a:rPr lang="en-US" sz="1050" dirty="0">
                <a:solidFill>
                  <a:schemeClr val="accent6"/>
                </a:solidFill>
              </a:rPr>
              <a:t>e</a:t>
            </a:r>
            <a:r>
              <a:rPr lang="en-US" sz="1050" dirty="0" smtClean="0">
                <a:solidFill>
                  <a:schemeClr val="accent6"/>
                </a:solidFill>
              </a:rPr>
              <a:t>lement concerned</a:t>
            </a:r>
            <a:r>
              <a:rPr lang="en-US" sz="1050" dirty="0" smtClean="0"/>
              <a:t>, source</a:t>
            </a:r>
            <a:r>
              <a:rPr lang="en-US" sz="1050" dirty="0" smtClean="0">
                <a:solidFill>
                  <a:schemeClr val="accent6"/>
                </a:solidFill>
              </a:rPr>
              <a:t>: e.g. Fotolia.com</a:t>
            </a:r>
            <a:r>
              <a:rPr lang="en-US" sz="1050" dirty="0" smtClean="0"/>
              <a:t>; Slide </a:t>
            </a:r>
            <a:r>
              <a:rPr lang="en-US" sz="1050" dirty="0" smtClean="0">
                <a:solidFill>
                  <a:schemeClr val="accent6"/>
                </a:solidFill>
              </a:rPr>
              <a:t>xx</a:t>
            </a:r>
            <a:r>
              <a:rPr lang="en-US" sz="1050" dirty="0" smtClean="0"/>
              <a:t>: </a:t>
            </a:r>
            <a:r>
              <a:rPr lang="en-US" sz="1050" dirty="0" smtClean="0">
                <a:solidFill>
                  <a:schemeClr val="accent6"/>
                </a:solidFill>
              </a:rPr>
              <a:t>element concerned</a:t>
            </a:r>
            <a:r>
              <a:rPr lang="en-US" sz="1050" dirty="0" smtClean="0"/>
              <a:t>, source: </a:t>
            </a:r>
            <a:r>
              <a:rPr lang="en-US" sz="1050" dirty="0" smtClean="0">
                <a:solidFill>
                  <a:schemeClr val="accent6"/>
                </a:solidFill>
              </a:rPr>
              <a:t>e.g. iStock.com</a:t>
            </a:r>
            <a:endParaRPr lang="en-GB" sz="1050" dirty="0">
              <a:solidFill>
                <a:schemeClr val="accent6"/>
              </a:solidFill>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524" y="4858246"/>
            <a:ext cx="1023496" cy="358097"/>
          </a:xfrm>
          <a:prstGeom prst="rect">
            <a:avLst/>
          </a:prstGeom>
        </p:spPr>
      </p:pic>
      <p:sp>
        <p:nvSpPr>
          <p:cNvPr id="4" name="Slide Number Placeholder 3"/>
          <p:cNvSpPr>
            <a:spLocks noGrp="1"/>
          </p:cNvSpPr>
          <p:nvPr>
            <p:ph type="sldNum" sz="quarter" idx="12"/>
          </p:nvPr>
        </p:nvSpPr>
        <p:spPr/>
        <p:txBody>
          <a:bodyPr/>
          <a:lstStyle/>
          <a:p>
            <a:fld id="{F46C79FD-C571-418B-AB0F-5EE936C85276}" type="slidenum">
              <a:rPr lang="en-GB" smtClean="0"/>
              <a:t>8</a:t>
            </a:fld>
            <a:endParaRPr lang="en-GB"/>
          </a:p>
        </p:txBody>
      </p:sp>
    </p:spTree>
    <p:extLst>
      <p:ext uri="{BB962C8B-B14F-4D97-AF65-F5344CB8AC3E}">
        <p14:creationId xmlns:p14="http://schemas.microsoft.com/office/powerpoint/2010/main" val="4273619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384</TotalTime>
  <Words>1209</Words>
  <Application>Microsoft Office PowerPoint</Application>
  <PresentationFormat>Widescreen</PresentationFormat>
  <Paragraphs>55</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Is the effects-based approach too cumbersome and fails to provide enough legal certainty?</vt:lpstr>
      <vt:lpstr>Too cumbersome? Initial thoughts</vt:lpstr>
      <vt:lpstr>Too cumbersome? It depends on legal test</vt:lpstr>
      <vt:lpstr>Too cumbersome? It depends on standard of proof</vt:lpstr>
      <vt:lpstr>Too burdensome? Counterfactuals</vt:lpstr>
      <vt:lpstr>Too cumbersome? EBA victim of its “success”?</vt:lpstr>
      <vt:lpstr>Legal certainty</vt:lpstr>
      <vt:lpstr>Thank you</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 effects-based approach too cumbersome and fails to provide enough legal certainty?</dc:title>
  <dc:creator>CASTILLO DE LA TORRE Fernando (SJ)</dc:creator>
  <cp:lastModifiedBy>CASTILLO DE LA TORRE Fernando (SJ)</cp:lastModifiedBy>
  <cp:revision>25</cp:revision>
  <dcterms:created xsi:type="dcterms:W3CDTF">2022-03-24T08:25:56Z</dcterms:created>
  <dcterms:modified xsi:type="dcterms:W3CDTF">2022-03-24T14:56:13Z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