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61" r:id="rId7"/>
    <p:sldId id="260" r:id="rId8"/>
    <p:sldId id="263" r:id="rId9"/>
    <p:sldId id="262" r:id="rId10"/>
    <p:sldId id="264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D09CA-BAE5-4B70-9435-AAA29131995A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B00E9-B533-4DB1-9655-F9B144BA4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23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7896-0557-45BB-9E47-953E0E80B11B}" type="datetime1">
              <a:rPr lang="en-US" smtClean="0"/>
              <a:t>21-Mar-22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31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8EE2-0FF6-4AE4-8DEB-EBDF0859FD33}" type="datetime1">
              <a:rPr lang="en-US" smtClean="0"/>
              <a:t>21-Mar-22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0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6F3C-C459-4442-A8C5-8B96220D7D64}" type="datetime1">
              <a:rPr lang="en-US" smtClean="0"/>
              <a:t>21-Mar-22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5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FD2D-8296-4FDE-9DA9-BF3A6CE4F5F2}" type="datetime1">
              <a:rPr lang="en-US" smtClean="0"/>
              <a:t>21-Mar-22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58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4FAA-97A4-440F-B1B1-ABAC291EE977}" type="datetime1">
              <a:rPr lang="en-US" smtClean="0"/>
              <a:t>21-Mar-22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9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5516-B6B1-4B27-8939-11C698D49132}" type="datetime1">
              <a:rPr lang="en-US" smtClean="0"/>
              <a:t>21-Mar-22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5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C3CD-4235-4DF2-A80F-20759067B661}" type="datetime1">
              <a:rPr lang="en-US" smtClean="0"/>
              <a:t>21-Mar-22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88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2AF5-D4F1-4F7E-B20D-86A1A854B67D}" type="datetime1">
              <a:rPr lang="en-US" smtClean="0"/>
              <a:t>21-Mar-22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97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6BB6-C002-4335-A6BB-E02382BDB53C}" type="datetime1">
              <a:rPr lang="en-US" smtClean="0"/>
              <a:t>21-Mar-22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7581-B005-426D-94B0-5A56A02AB8A8}" type="datetime1">
              <a:rPr lang="en-US" smtClean="0"/>
              <a:t>21-Mar-22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6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A916-7FBA-40F8-B41E-CC76C9471732}" type="datetime1">
              <a:rPr lang="en-US" smtClean="0"/>
              <a:t>21-Mar-22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2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0A15E-EB67-4576-B13D-26940546D2AE}" type="datetime1">
              <a:rPr lang="en-US" smtClean="0"/>
              <a:t>21-Mar-22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B0980-9062-4856-9C5B-A703E0D3B4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8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11/jcms.13304" TargetMode="External"/><Relationship Id="rId2" Type="http://schemas.openxmlformats.org/officeDocument/2006/relationships/hyperlink" Target="http://www.conseil-etat.fr/actualites/actualites/ameliorer-et-developper-les-experimentations-pour-des-politiques-publiques-plus-efficaces-et-innovant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Harmful fragmentation v. healthy experimentation and competition of competition orders?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Giorgio Monti</a:t>
            </a:r>
          </a:p>
          <a:p>
            <a:r>
              <a:rPr lang="en-US" dirty="0" smtClean="0"/>
              <a:t>Tilburg Law and Economics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Experimentalist</a:t>
            </a:r>
            <a:r>
              <a:rPr lang="en-US" dirty="0" smtClean="0"/>
              <a:t> v </a:t>
            </a:r>
            <a:r>
              <a:rPr lang="en-US" dirty="0" smtClean="0">
                <a:solidFill>
                  <a:srgbClr val="C00000"/>
                </a:solidFill>
              </a:rPr>
              <a:t>Hierarchical</a:t>
            </a:r>
            <a:r>
              <a:rPr lang="en-US" dirty="0" smtClean="0"/>
              <a:t> Governance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General rules set by the </a:t>
            </a:r>
            <a:r>
              <a:rPr lang="en-US" dirty="0" err="1" smtClean="0"/>
              <a:t>centre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NCAs (and/or firms) are afforded discretion in implementation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Review of local implementation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Feeds back into EU-level revision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Rules set by the </a:t>
            </a:r>
            <a:r>
              <a:rPr lang="en-US" dirty="0" err="1" smtClean="0"/>
              <a:t>centre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NCAs/firms expected to apply them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Monitoring of deviations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Review dictated by external factors (CJEU judgment, expiry of soft law)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80931" y="2313992"/>
            <a:ext cx="9330" cy="5505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408923" y="3554963"/>
            <a:ext cx="0" cy="5878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390261" y="4711959"/>
            <a:ext cx="0" cy="5971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907902" y="2313992"/>
            <a:ext cx="643812" cy="2995126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913984" y="2183363"/>
            <a:ext cx="18661" cy="58782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913984" y="3554963"/>
            <a:ext cx="0" cy="47586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Experimentalist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00000"/>
                </a:solidFill>
              </a:rPr>
              <a:t>Hierarchical</a:t>
            </a:r>
            <a:r>
              <a:rPr lang="en-US" dirty="0" smtClean="0"/>
              <a:t> Governance in EU Competition Law?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General rules set by the </a:t>
            </a:r>
            <a:r>
              <a:rPr lang="en-US" dirty="0" err="1" smtClean="0"/>
              <a:t>centre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Regulation 1/2003</a:t>
            </a:r>
          </a:p>
          <a:p>
            <a:pPr marL="0" indent="0">
              <a:buNone/>
            </a:pPr>
            <a:r>
              <a:rPr lang="en-US" dirty="0" smtClean="0"/>
              <a:t>NCAs (and/or firms) are afforded discretion in implementation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Review of local implementation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ECN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Feeds back into EU-level revision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Rules set by the </a:t>
            </a:r>
            <a:r>
              <a:rPr lang="en-US" dirty="0" err="1" smtClean="0"/>
              <a:t>centre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NCAs/firms expected to apply them – </a:t>
            </a:r>
            <a:r>
              <a:rPr lang="en-US" dirty="0" smtClean="0">
                <a:solidFill>
                  <a:srgbClr val="C00000"/>
                </a:solidFill>
              </a:rPr>
              <a:t>Arts 3, 11 Regulation 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Monitoring of deviations </a:t>
            </a:r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 smtClean="0">
                <a:solidFill>
                  <a:srgbClr val="C00000"/>
                </a:solidFill>
              </a:rPr>
              <a:t>Art 11, Regulation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Review dictated by external factors (CJEU judgment, expiry of soft law)</a:t>
            </a:r>
          </a:p>
        </p:txBody>
      </p:sp>
      <p:sp>
        <p:nvSpPr>
          <p:cNvPr id="3" name="Oval 2"/>
          <p:cNvSpPr/>
          <p:nvPr/>
        </p:nvSpPr>
        <p:spPr>
          <a:xfrm>
            <a:off x="293913" y="3504101"/>
            <a:ext cx="5646576" cy="26728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2534" y="2192694"/>
            <a:ext cx="5487955" cy="141896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Experimentalism by NCAs in action?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2800" dirty="0" smtClean="0"/>
              <a:t>(</a:t>
            </a:r>
            <a:r>
              <a:rPr lang="en-US" sz="2800" dirty="0" err="1" smtClean="0"/>
              <a:t>Rangoni</a:t>
            </a:r>
            <a:r>
              <a:rPr lang="en-US" sz="2800" dirty="0" smtClean="0"/>
              <a:t> and Monti, 2021)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Leniency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Model (2006) based on Commission policy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Input by NCA – limited</a:t>
            </a:r>
          </a:p>
          <a:p>
            <a:pPr lvl="1"/>
            <a:r>
              <a:rPr lang="en-US" dirty="0" smtClean="0"/>
              <a:t>Report </a:t>
            </a:r>
            <a:r>
              <a:rPr lang="en-US" dirty="0"/>
              <a:t>on the Assessment of the </a:t>
            </a:r>
            <a:r>
              <a:rPr lang="en-US" dirty="0">
                <a:solidFill>
                  <a:srgbClr val="C00000"/>
                </a:solidFill>
              </a:rPr>
              <a:t>State of </a:t>
            </a:r>
            <a:r>
              <a:rPr lang="en-US" dirty="0" smtClean="0">
                <a:solidFill>
                  <a:srgbClr val="C00000"/>
                </a:solidFill>
              </a:rPr>
              <a:t>Convergence </a:t>
            </a:r>
            <a:r>
              <a:rPr lang="en-US" dirty="0" smtClean="0"/>
              <a:t>(ECN, 2009)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Now codified: ECN+ Directive </a:t>
            </a:r>
            <a:r>
              <a:rPr lang="en-US" dirty="0" err="1" smtClean="0">
                <a:solidFill>
                  <a:srgbClr val="C00000"/>
                </a:solidFill>
              </a:rPr>
              <a:t>Ch</a:t>
            </a:r>
            <a:r>
              <a:rPr lang="en-US" dirty="0" smtClean="0">
                <a:solidFill>
                  <a:srgbClr val="C00000"/>
                </a:solidFill>
              </a:rPr>
              <a:t> VI</a:t>
            </a:r>
          </a:p>
          <a:p>
            <a:endParaRPr lang="en-US" dirty="0" smtClean="0"/>
          </a:p>
          <a:p>
            <a:r>
              <a:rPr lang="en-US" dirty="0" smtClean="0"/>
              <a:t>Online Travel Agents Saga</a:t>
            </a:r>
          </a:p>
          <a:p>
            <a:pPr lvl="1"/>
            <a:r>
              <a:rPr lang="en-US" dirty="0" smtClean="0"/>
              <a:t>Divergent interpretations among NCAs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ECN-commissioned study on effects of competition law (2017)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NCAs demand alignment in VBER review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Experimentalism at enforcement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Google Shopping</a:t>
            </a:r>
            <a:r>
              <a:rPr lang="en-US" dirty="0" smtClean="0"/>
              <a:t>, Arts 3 &amp; 4</a:t>
            </a:r>
          </a:p>
          <a:p>
            <a:pPr lvl="1"/>
            <a:r>
              <a:rPr lang="en-US" dirty="0" smtClean="0"/>
              <a:t>Party to specify compliance path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Regular reporting obligations</a:t>
            </a:r>
          </a:p>
          <a:p>
            <a:pPr lvl="1"/>
            <a:r>
              <a:rPr lang="en-US" dirty="0" smtClean="0"/>
              <a:t>Potential for requesting revision of compliance measures</a:t>
            </a:r>
          </a:p>
          <a:p>
            <a:endParaRPr lang="en-US" dirty="0"/>
          </a:p>
          <a:p>
            <a:r>
              <a:rPr lang="en-US" dirty="0" smtClean="0"/>
              <a:t>Merger/antitrust commitments</a:t>
            </a:r>
          </a:p>
          <a:p>
            <a:pPr lvl="1"/>
            <a:r>
              <a:rPr lang="en-US" dirty="0" smtClean="0"/>
              <a:t>Commitments + </a:t>
            </a:r>
            <a:r>
              <a:rPr lang="en-US" dirty="0" smtClean="0">
                <a:solidFill>
                  <a:srgbClr val="0070C0"/>
                </a:solidFill>
              </a:rPr>
              <a:t>review clause</a:t>
            </a:r>
            <a:endParaRPr lang="en-US" dirty="0" smtClean="0"/>
          </a:p>
          <a:p>
            <a:pPr lvl="1"/>
            <a:r>
              <a:rPr lang="en-US" dirty="0" smtClean="0"/>
              <a:t>Waiver, modification, substitution of commitments </a:t>
            </a:r>
            <a:r>
              <a:rPr lang="en-US" i="1" dirty="0" smtClean="0">
                <a:solidFill>
                  <a:srgbClr val="7030A0"/>
                </a:solidFill>
              </a:rPr>
              <a:t>if market conditions change </a:t>
            </a:r>
            <a:r>
              <a:rPr lang="en-US" dirty="0" smtClean="0"/>
              <a:t>(e.g. Case T‑712/16 </a:t>
            </a:r>
            <a:r>
              <a:rPr lang="en-US" i="1" dirty="0" smtClean="0"/>
              <a:t>Lufthansa v Commission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3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Prospects for experimentalist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Gig-economy – national law variations tolerated</a:t>
            </a:r>
          </a:p>
          <a:p>
            <a:pPr marL="457200" lvl="1" indent="0">
              <a:buNone/>
            </a:pPr>
            <a:r>
              <a:rPr lang="en-US" dirty="0" smtClean="0"/>
              <a:t>‘when national measures are adopted in consideration of social objectives, the Commission will not intervene against collective agreements involving categories of solo self-employed persons to which such national legislation applies.’ </a:t>
            </a:r>
            <a:r>
              <a:rPr lang="en-US" i="1" dirty="0" smtClean="0"/>
              <a:t>Draft Guidelines on collective agreements</a:t>
            </a:r>
            <a:r>
              <a:rPr lang="en-US" dirty="0" smtClean="0"/>
              <a:t> (2020)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Sustainability: pooling ideas by HCC, ACM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Trial-and error remedies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Regulatory </a:t>
            </a:r>
            <a:r>
              <a:rPr lang="en-US" b="1" u="sng" dirty="0" smtClean="0">
                <a:solidFill>
                  <a:srgbClr val="0070C0"/>
                </a:solidFill>
              </a:rPr>
              <a:t>experiments</a:t>
            </a:r>
            <a:r>
              <a:rPr lang="en-US" b="1" dirty="0" smtClean="0">
                <a:solidFill>
                  <a:srgbClr val="0070C0"/>
                </a:solidFill>
              </a:rPr>
              <a:t> instead? (Cf. </a:t>
            </a:r>
            <a:r>
              <a:rPr lang="en-US" b="1" dirty="0" err="1" smtClean="0">
                <a:solidFill>
                  <a:srgbClr val="0070C0"/>
                </a:solidFill>
              </a:rPr>
              <a:t>Conseil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d’État</a:t>
            </a:r>
            <a:r>
              <a:rPr lang="en-US" b="1" dirty="0" smtClean="0">
                <a:solidFill>
                  <a:srgbClr val="0070C0"/>
                </a:solidFill>
              </a:rPr>
              <a:t>, 2019)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Regulatory sandbox: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temporary suspension of antitrust rules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for eligible firms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performance review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for the relative absence of </a:t>
            </a:r>
            <a:br>
              <a:rPr lang="en-US" dirty="0" smtClean="0"/>
            </a:br>
            <a:r>
              <a:rPr lang="en-US" dirty="0" smtClean="0"/>
              <a:t>Experimentalist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Policy choices</a:t>
            </a:r>
          </a:p>
          <a:p>
            <a:pPr lvl="1"/>
            <a:r>
              <a:rPr lang="en-US" dirty="0" smtClean="0"/>
              <a:t>NCA position </a:t>
            </a:r>
          </a:p>
          <a:p>
            <a:pPr lvl="2"/>
            <a:r>
              <a:rPr lang="en-US" dirty="0" smtClean="0"/>
              <a:t>‘when applying EU law, we are European, and our duty is to be loyal’</a:t>
            </a:r>
          </a:p>
          <a:p>
            <a:pPr lvl="3"/>
            <a:r>
              <a:rPr lang="en-US" dirty="0" smtClean="0"/>
              <a:t>Even if most NCA enforcement actions are local in character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Do NCAs use enforcement/draft guidelines as a way of shaping EU law?</a:t>
            </a:r>
          </a:p>
          <a:p>
            <a:pPr lvl="1"/>
            <a:r>
              <a:rPr lang="en-US" dirty="0" smtClean="0"/>
              <a:t>Absence of systematic review of enforcement performance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ncertainty (remedy specification) v. Certainty in policy design (leniency)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Structural factors</a:t>
            </a:r>
          </a:p>
          <a:p>
            <a:pPr lvl="1"/>
            <a:r>
              <a:rPr lang="en-US" dirty="0" smtClean="0"/>
              <a:t>Courts as an inconvenient interlocutor limiting NCA experimentation</a:t>
            </a:r>
          </a:p>
          <a:p>
            <a:pPr lvl="2"/>
            <a:r>
              <a:rPr lang="en-US" dirty="0" smtClean="0"/>
              <a:t>EG selective distribution policies impacted by </a:t>
            </a:r>
            <a:r>
              <a:rPr lang="en-US" i="1" dirty="0" smtClean="0"/>
              <a:t>Pierre Fabre, Coty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Conseil d’État, </a:t>
            </a:r>
            <a:r>
              <a:rPr lang="fr-FR" i="1" dirty="0" smtClean="0"/>
              <a:t>Les expérimentations: Comment innover dans la conduite des politiques publiques? </a:t>
            </a:r>
            <a:r>
              <a:rPr lang="fr-FR" dirty="0" smtClean="0"/>
              <a:t>(2019) </a:t>
            </a:r>
            <a:r>
              <a:rPr lang="fr-FR" dirty="0" smtClean="0">
                <a:hlinkClick r:id="rId2"/>
              </a:rPr>
              <a:t>www.conseil-etat.fr/actualites/actualites/ameliorer-et-developper-les-experimentations-pour-des-politiques-publiques-plus-efficaces-et-innovantes</a:t>
            </a:r>
            <a:r>
              <a:rPr lang="fr-FR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Rangoni</a:t>
            </a:r>
            <a:r>
              <a:rPr lang="en-US" dirty="0" smtClean="0"/>
              <a:t> and Monti, ‘Competition Policy in Action: Regulating Tech Markets with Hierarchy and Experimentalism’ (2021) Journal of Common Market Studies </a:t>
            </a:r>
            <a:r>
              <a:rPr lang="en-US" dirty="0" smtClean="0">
                <a:hlinkClick r:id="rId3"/>
              </a:rPr>
              <a:t>https://doi.org/10.1111/jcms.13304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Sabel</a:t>
            </a:r>
            <a:r>
              <a:rPr lang="en-US" dirty="0" smtClean="0"/>
              <a:t> and Zeitlin (</a:t>
            </a:r>
            <a:r>
              <a:rPr lang="en-US" dirty="0" err="1" smtClean="0"/>
              <a:t>eds</a:t>
            </a:r>
            <a:r>
              <a:rPr lang="en-US" dirty="0" smtClean="0"/>
              <a:t>), </a:t>
            </a:r>
            <a:r>
              <a:rPr lang="en-US" i="1" dirty="0" smtClean="0"/>
              <a:t>Experimentalist Governance in the European Union: Towards a New Architecture </a:t>
            </a:r>
            <a:r>
              <a:rPr lang="en-US" dirty="0" smtClean="0"/>
              <a:t>(2010)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Svetiev</a:t>
            </a:r>
            <a:r>
              <a:rPr lang="en-US" dirty="0" smtClean="0"/>
              <a:t>, </a:t>
            </a:r>
            <a:r>
              <a:rPr lang="en-US" i="1" dirty="0" smtClean="0"/>
              <a:t>Experimentalist Competition Law and the Regulation of Markets</a:t>
            </a:r>
            <a:r>
              <a:rPr lang="en-US" dirty="0" smtClean="0"/>
              <a:t> (2020)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0980-9062-4856-9C5B-A703E0D3B4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6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EBAC8A2886EB429F00B6784B04C4FD" ma:contentTypeVersion="12" ma:contentTypeDescription="Een nieuw document maken." ma:contentTypeScope="" ma:versionID="b78bdd95681ecb1bf38e832f55dfea6e">
  <xsd:schema xmlns:xsd="http://www.w3.org/2001/XMLSchema" xmlns:xs="http://www.w3.org/2001/XMLSchema" xmlns:p="http://schemas.microsoft.com/office/2006/metadata/properties" xmlns:ns3="d9a6fd00-b9d4-4867-a189-c821e0188a69" xmlns:ns4="3b58c29c-9d62-4f29-8563-aaefce0e9085" targetNamespace="http://schemas.microsoft.com/office/2006/metadata/properties" ma:root="true" ma:fieldsID="81715b4ea06cc4c3d64bf9d89bd95aa9" ns3:_="" ns4:_="">
    <xsd:import namespace="d9a6fd00-b9d4-4867-a189-c821e0188a69"/>
    <xsd:import namespace="3b58c29c-9d62-4f29-8563-aaefce0e90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a6fd00-b9d4-4867-a189-c821e0188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58c29c-9d62-4f29-8563-aaefce0e9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53B7B6-456E-45D8-BF69-CD5EEDFAB9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a6fd00-b9d4-4867-a189-c821e0188a69"/>
    <ds:schemaRef ds:uri="3b58c29c-9d62-4f29-8563-aaefce0e9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4D8FAF-8E26-4135-AE56-73A751A9AD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33E297-0A82-4B25-99C0-454389FA984B}">
  <ds:schemaRefs>
    <ds:schemaRef ds:uri="http://schemas.microsoft.com/office/infopath/2007/PartnerControls"/>
    <ds:schemaRef ds:uri="3b58c29c-9d62-4f29-8563-aaefce0e908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9a6fd00-b9d4-4867-a189-c821e0188a6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561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Harmful fragmentation v. healthy experimentation and competition of competition orders?</vt:lpstr>
      <vt:lpstr>Experimentalist v Hierarchical Governance</vt:lpstr>
      <vt:lpstr>Experimentalist or Hierarchical Governance in EU Competition Law?</vt:lpstr>
      <vt:lpstr>Experimentalism by NCAs in action? (Rangoni and Monti, 2021)</vt:lpstr>
      <vt:lpstr>Experimentalism at enforcement level?</vt:lpstr>
      <vt:lpstr>Future Prospects for experimentalist governance</vt:lpstr>
      <vt:lpstr>Accounting for the relative absence of  Experimentalist Governance</vt:lpstr>
      <vt:lpstr>References</vt:lpstr>
    </vt:vector>
  </TitlesOfParts>
  <Company>Tilburg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Harmful fragmentation v. healthy experimentation and competition of competition orders?</dc:title>
  <dc:creator>Giorgio Monti</dc:creator>
  <cp:lastModifiedBy>Giorgio Monti</cp:lastModifiedBy>
  <cp:revision>18</cp:revision>
  <dcterms:created xsi:type="dcterms:W3CDTF">2022-03-21T14:42:19Z</dcterms:created>
  <dcterms:modified xsi:type="dcterms:W3CDTF">2022-03-21T20:49:09Z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0x0101008AEBAC8A2886EB429F00B6784B04C4FD</vt:lpwstr>
  </property>
</Properties>
</file>