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3" r:id="rId6"/>
    <p:sldId id="260" r:id="rId7"/>
    <p:sldId id="261" r:id="rId8"/>
    <p:sldId id="262" r:id="rId9"/>
    <p:sldId id="264" r:id="rId10"/>
  </p:sldIdLst>
  <p:sldSz cx="12192000" cy="6858000"/>
  <p:notesSz cx="6858000" cy="9144000"/>
  <p:defaultText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6405"/>
  </p:normalViewPr>
  <p:slideViewPr>
    <p:cSldViewPr snapToGrid="0" snapToObjects="1">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ED3410-1377-C846-91E5-BA5905A479A9}"/>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SE"/>
          </a:p>
        </p:txBody>
      </p:sp>
      <p:sp>
        <p:nvSpPr>
          <p:cNvPr id="3" name="Subtitle 2">
            <a:extLst>
              <a:ext uri="{FF2B5EF4-FFF2-40B4-BE49-F238E27FC236}">
                <a16:creationId xmlns:a16="http://schemas.microsoft.com/office/drawing/2014/main" id="{A0B4FF17-CC41-434E-912F-AC5DF6A7EB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SE"/>
          </a:p>
        </p:txBody>
      </p:sp>
      <p:sp>
        <p:nvSpPr>
          <p:cNvPr id="4" name="Date Placeholder 3">
            <a:extLst>
              <a:ext uri="{FF2B5EF4-FFF2-40B4-BE49-F238E27FC236}">
                <a16:creationId xmlns:a16="http://schemas.microsoft.com/office/drawing/2014/main" id="{7842B27A-0BC6-6847-97AF-452769BE385E}"/>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F86998CE-761F-ED4B-BF10-27BB53C4EAC5}"/>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1CD85F6D-5024-8E49-BA3F-7C31FD3EF137}"/>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2055001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BF79-9B66-FA46-B65A-704F3A1A9B93}"/>
              </a:ext>
            </a:extLst>
          </p:cNvPr>
          <p:cNvSpPr>
            <a:spLocks noGrp="1"/>
          </p:cNvSpPr>
          <p:nvPr>
            <p:ph type="title"/>
          </p:nvPr>
        </p:nvSpPr>
        <p:spPr/>
        <p:txBody>
          <a:bodyPr/>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26388CAD-6DB4-9B4B-BB4A-AA180AC7E14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58830E53-C27B-6A4D-939C-94E3A9E1A689}"/>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34797A7F-933B-D843-AD53-DCA2C5D830B8}"/>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99CB306E-F8AF-B143-B0D9-B7754C55080E}"/>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341544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A05D0C3-B180-F44D-8B41-7015FCA6704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SE"/>
          </a:p>
        </p:txBody>
      </p:sp>
      <p:sp>
        <p:nvSpPr>
          <p:cNvPr id="3" name="Vertical Text Placeholder 2">
            <a:extLst>
              <a:ext uri="{FF2B5EF4-FFF2-40B4-BE49-F238E27FC236}">
                <a16:creationId xmlns:a16="http://schemas.microsoft.com/office/drawing/2014/main" id="{02740E67-A6CE-0B4D-AF3A-BC032F0C2A2F}"/>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F4586AB1-AD59-E841-AD7D-22DB64C156B9}"/>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FE7212CE-30E3-DD4B-B396-EE26553CF6A5}"/>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EAC98EBA-4E6A-2648-B7FF-91873C02724C}"/>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195426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C9990-62B7-9448-B91E-890341E58D0C}"/>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22B059C3-354B-1F49-9B61-5F68E7E81C9D}"/>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BC5C7122-74D3-444B-BAFD-7429057D0E24}"/>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342E38ED-2A94-CF4D-8CC4-4F0DA7EB3383}"/>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5D106955-8D5F-6C43-BEC3-00CD0CFAABF8}"/>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1159950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2FF1B-6891-4F40-952F-A30710A55E7C}"/>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SE"/>
          </a:p>
        </p:txBody>
      </p:sp>
      <p:sp>
        <p:nvSpPr>
          <p:cNvPr id="3" name="Text Placeholder 2">
            <a:extLst>
              <a:ext uri="{FF2B5EF4-FFF2-40B4-BE49-F238E27FC236}">
                <a16:creationId xmlns:a16="http://schemas.microsoft.com/office/drawing/2014/main" id="{E92225F7-4DB8-1342-8B86-8164513287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3C78F1CB-1664-C242-96DA-57AFD2729AB2}"/>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C2250EE9-7398-BC47-B265-81DBB667388B}"/>
              </a:ext>
            </a:extLst>
          </p:cNvPr>
          <p:cNvSpPr>
            <a:spLocks noGrp="1"/>
          </p:cNvSpPr>
          <p:nvPr>
            <p:ph type="ftr" sz="quarter" idx="11"/>
          </p:nvPr>
        </p:nvSpPr>
        <p:spPr/>
        <p:txBody>
          <a:bodyPr/>
          <a:lstStyle/>
          <a:p>
            <a:endParaRPr lang="en-SE"/>
          </a:p>
        </p:txBody>
      </p:sp>
      <p:sp>
        <p:nvSpPr>
          <p:cNvPr id="6" name="Slide Number Placeholder 5">
            <a:extLst>
              <a:ext uri="{FF2B5EF4-FFF2-40B4-BE49-F238E27FC236}">
                <a16:creationId xmlns:a16="http://schemas.microsoft.com/office/drawing/2014/main" id="{B97E90BD-73EA-E346-A7C3-74EEB43B37CE}"/>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2426039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37DCB-AA4C-BA4D-BDBD-6F5D0E86A094}"/>
              </a:ext>
            </a:extLst>
          </p:cNvPr>
          <p:cNvSpPr>
            <a:spLocks noGrp="1"/>
          </p:cNvSpPr>
          <p:nvPr>
            <p:ph type="title"/>
          </p:nvPr>
        </p:nvSpPr>
        <p:spPr/>
        <p:txBody>
          <a:bodyPr/>
          <a:lstStyle/>
          <a:p>
            <a:r>
              <a:rPr lang="en-GB"/>
              <a:t>Click to edit Master title style</a:t>
            </a:r>
            <a:endParaRPr lang="en-SE"/>
          </a:p>
        </p:txBody>
      </p:sp>
      <p:sp>
        <p:nvSpPr>
          <p:cNvPr id="3" name="Content Placeholder 2">
            <a:extLst>
              <a:ext uri="{FF2B5EF4-FFF2-40B4-BE49-F238E27FC236}">
                <a16:creationId xmlns:a16="http://schemas.microsoft.com/office/drawing/2014/main" id="{706729AA-043E-E548-A7C7-CA8596380FF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Content Placeholder 3">
            <a:extLst>
              <a:ext uri="{FF2B5EF4-FFF2-40B4-BE49-F238E27FC236}">
                <a16:creationId xmlns:a16="http://schemas.microsoft.com/office/drawing/2014/main" id="{F8CE0536-6057-2344-BFB6-6640DB5BB62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Date Placeholder 4">
            <a:extLst>
              <a:ext uri="{FF2B5EF4-FFF2-40B4-BE49-F238E27FC236}">
                <a16:creationId xmlns:a16="http://schemas.microsoft.com/office/drawing/2014/main" id="{69681961-5631-B446-8DC9-8907A7A504C7}"/>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6" name="Footer Placeholder 5">
            <a:extLst>
              <a:ext uri="{FF2B5EF4-FFF2-40B4-BE49-F238E27FC236}">
                <a16:creationId xmlns:a16="http://schemas.microsoft.com/office/drawing/2014/main" id="{A590A4D7-AD40-B043-A566-F5CAF98BA54C}"/>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B2F207AB-5D6C-EE46-A2B7-45DE14367485}"/>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3398351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41BB7-87D1-124A-8E23-0CE47D062BC0}"/>
              </a:ext>
            </a:extLst>
          </p:cNvPr>
          <p:cNvSpPr>
            <a:spLocks noGrp="1"/>
          </p:cNvSpPr>
          <p:nvPr>
            <p:ph type="title"/>
          </p:nvPr>
        </p:nvSpPr>
        <p:spPr>
          <a:xfrm>
            <a:off x="839788" y="365125"/>
            <a:ext cx="10515600" cy="1325563"/>
          </a:xfrm>
        </p:spPr>
        <p:txBody>
          <a:bodyPr/>
          <a:lstStyle/>
          <a:p>
            <a:r>
              <a:rPr lang="en-GB"/>
              <a:t>Click to edit Master title style</a:t>
            </a:r>
            <a:endParaRPr lang="en-SE"/>
          </a:p>
        </p:txBody>
      </p:sp>
      <p:sp>
        <p:nvSpPr>
          <p:cNvPr id="3" name="Text Placeholder 2">
            <a:extLst>
              <a:ext uri="{FF2B5EF4-FFF2-40B4-BE49-F238E27FC236}">
                <a16:creationId xmlns:a16="http://schemas.microsoft.com/office/drawing/2014/main" id="{1C4BB6DE-23EA-1A45-9E32-FA040DA2AA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991F7B18-4AB5-454B-B473-B23FBABC9BCE}"/>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5" name="Text Placeholder 4">
            <a:extLst>
              <a:ext uri="{FF2B5EF4-FFF2-40B4-BE49-F238E27FC236}">
                <a16:creationId xmlns:a16="http://schemas.microsoft.com/office/drawing/2014/main" id="{70786C27-714E-FB4D-99C8-269F3A056A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F6FE96C1-8DFF-1F49-B65B-DF3F654CCC7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7" name="Date Placeholder 6">
            <a:extLst>
              <a:ext uri="{FF2B5EF4-FFF2-40B4-BE49-F238E27FC236}">
                <a16:creationId xmlns:a16="http://schemas.microsoft.com/office/drawing/2014/main" id="{03F7F6A4-A3E6-714C-BC8F-9C0AFDD1D50C}"/>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8" name="Footer Placeholder 7">
            <a:extLst>
              <a:ext uri="{FF2B5EF4-FFF2-40B4-BE49-F238E27FC236}">
                <a16:creationId xmlns:a16="http://schemas.microsoft.com/office/drawing/2014/main" id="{A0D7D941-46E0-5D40-86C6-794CF0116033}"/>
              </a:ext>
            </a:extLst>
          </p:cNvPr>
          <p:cNvSpPr>
            <a:spLocks noGrp="1"/>
          </p:cNvSpPr>
          <p:nvPr>
            <p:ph type="ftr" sz="quarter" idx="11"/>
          </p:nvPr>
        </p:nvSpPr>
        <p:spPr/>
        <p:txBody>
          <a:bodyPr/>
          <a:lstStyle/>
          <a:p>
            <a:endParaRPr lang="en-SE"/>
          </a:p>
        </p:txBody>
      </p:sp>
      <p:sp>
        <p:nvSpPr>
          <p:cNvPr id="9" name="Slide Number Placeholder 8">
            <a:extLst>
              <a:ext uri="{FF2B5EF4-FFF2-40B4-BE49-F238E27FC236}">
                <a16:creationId xmlns:a16="http://schemas.microsoft.com/office/drawing/2014/main" id="{4534452E-F1F3-DF48-918C-C2A0119976FB}"/>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513559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009BCB-C5D1-B542-AFE6-E26BE027A7A4}"/>
              </a:ext>
            </a:extLst>
          </p:cNvPr>
          <p:cNvSpPr>
            <a:spLocks noGrp="1"/>
          </p:cNvSpPr>
          <p:nvPr>
            <p:ph type="title"/>
          </p:nvPr>
        </p:nvSpPr>
        <p:spPr/>
        <p:txBody>
          <a:bodyPr/>
          <a:lstStyle/>
          <a:p>
            <a:r>
              <a:rPr lang="en-GB"/>
              <a:t>Click to edit Master title style</a:t>
            </a:r>
            <a:endParaRPr lang="en-SE"/>
          </a:p>
        </p:txBody>
      </p:sp>
      <p:sp>
        <p:nvSpPr>
          <p:cNvPr id="3" name="Date Placeholder 2">
            <a:extLst>
              <a:ext uri="{FF2B5EF4-FFF2-40B4-BE49-F238E27FC236}">
                <a16:creationId xmlns:a16="http://schemas.microsoft.com/office/drawing/2014/main" id="{2F0EFE41-AD0B-7840-9821-E46B2904A50E}"/>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4" name="Footer Placeholder 3">
            <a:extLst>
              <a:ext uri="{FF2B5EF4-FFF2-40B4-BE49-F238E27FC236}">
                <a16:creationId xmlns:a16="http://schemas.microsoft.com/office/drawing/2014/main" id="{8F5B5137-F287-B944-B67B-9D6FA955AE20}"/>
              </a:ext>
            </a:extLst>
          </p:cNvPr>
          <p:cNvSpPr>
            <a:spLocks noGrp="1"/>
          </p:cNvSpPr>
          <p:nvPr>
            <p:ph type="ftr" sz="quarter" idx="11"/>
          </p:nvPr>
        </p:nvSpPr>
        <p:spPr/>
        <p:txBody>
          <a:bodyPr/>
          <a:lstStyle/>
          <a:p>
            <a:endParaRPr lang="en-SE"/>
          </a:p>
        </p:txBody>
      </p:sp>
      <p:sp>
        <p:nvSpPr>
          <p:cNvPr id="5" name="Slide Number Placeholder 4">
            <a:extLst>
              <a:ext uri="{FF2B5EF4-FFF2-40B4-BE49-F238E27FC236}">
                <a16:creationId xmlns:a16="http://schemas.microsoft.com/office/drawing/2014/main" id="{5D8988CA-5853-DC48-BA3F-052D69789FE0}"/>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3717836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031002-9007-A049-B178-4187F82798AF}"/>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3" name="Footer Placeholder 2">
            <a:extLst>
              <a:ext uri="{FF2B5EF4-FFF2-40B4-BE49-F238E27FC236}">
                <a16:creationId xmlns:a16="http://schemas.microsoft.com/office/drawing/2014/main" id="{1EBC964A-B2B0-A44C-B98D-53DF250A70B5}"/>
              </a:ext>
            </a:extLst>
          </p:cNvPr>
          <p:cNvSpPr>
            <a:spLocks noGrp="1"/>
          </p:cNvSpPr>
          <p:nvPr>
            <p:ph type="ftr" sz="quarter" idx="11"/>
          </p:nvPr>
        </p:nvSpPr>
        <p:spPr/>
        <p:txBody>
          <a:bodyPr/>
          <a:lstStyle/>
          <a:p>
            <a:endParaRPr lang="en-SE"/>
          </a:p>
        </p:txBody>
      </p:sp>
      <p:sp>
        <p:nvSpPr>
          <p:cNvPr id="4" name="Slide Number Placeholder 3">
            <a:extLst>
              <a:ext uri="{FF2B5EF4-FFF2-40B4-BE49-F238E27FC236}">
                <a16:creationId xmlns:a16="http://schemas.microsoft.com/office/drawing/2014/main" id="{C5AE5CDC-E8A2-0443-BB58-3C7B4943CFB1}"/>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3674189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72ECD-AC2B-2F43-B777-231657FE9C4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E"/>
          </a:p>
        </p:txBody>
      </p:sp>
      <p:sp>
        <p:nvSpPr>
          <p:cNvPr id="3" name="Content Placeholder 2">
            <a:extLst>
              <a:ext uri="{FF2B5EF4-FFF2-40B4-BE49-F238E27FC236}">
                <a16:creationId xmlns:a16="http://schemas.microsoft.com/office/drawing/2014/main" id="{05A2D281-BD85-4844-96EA-BA14FABD1B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Text Placeholder 3">
            <a:extLst>
              <a:ext uri="{FF2B5EF4-FFF2-40B4-BE49-F238E27FC236}">
                <a16:creationId xmlns:a16="http://schemas.microsoft.com/office/drawing/2014/main" id="{048209A5-5A46-B64D-94FD-FD373FE473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69929F3-01D7-624E-96D0-24298C7A91D0}"/>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6" name="Footer Placeholder 5">
            <a:extLst>
              <a:ext uri="{FF2B5EF4-FFF2-40B4-BE49-F238E27FC236}">
                <a16:creationId xmlns:a16="http://schemas.microsoft.com/office/drawing/2014/main" id="{C8AAA392-CEC5-F14D-9501-CBA83D7C0A2C}"/>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388FDD9B-0C29-304F-ABBA-0E4B36CC4640}"/>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2473759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C41DB-D376-3643-A066-4096F00E867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SE"/>
          </a:p>
        </p:txBody>
      </p:sp>
      <p:sp>
        <p:nvSpPr>
          <p:cNvPr id="3" name="Picture Placeholder 2">
            <a:extLst>
              <a:ext uri="{FF2B5EF4-FFF2-40B4-BE49-F238E27FC236}">
                <a16:creationId xmlns:a16="http://schemas.microsoft.com/office/drawing/2014/main" id="{6CFC5B4F-5330-F54A-87AB-BE0C55A8F7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E"/>
          </a:p>
        </p:txBody>
      </p:sp>
      <p:sp>
        <p:nvSpPr>
          <p:cNvPr id="4" name="Text Placeholder 3">
            <a:extLst>
              <a:ext uri="{FF2B5EF4-FFF2-40B4-BE49-F238E27FC236}">
                <a16:creationId xmlns:a16="http://schemas.microsoft.com/office/drawing/2014/main" id="{4B1EAFA8-77BF-6B44-8412-4DFEDB23B1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AC0C9DC-888D-1A46-8F86-C2BB590CE010}"/>
              </a:ext>
            </a:extLst>
          </p:cNvPr>
          <p:cNvSpPr>
            <a:spLocks noGrp="1"/>
          </p:cNvSpPr>
          <p:nvPr>
            <p:ph type="dt" sz="half" idx="10"/>
          </p:nvPr>
        </p:nvSpPr>
        <p:spPr/>
        <p:txBody>
          <a:bodyPr/>
          <a:lstStyle/>
          <a:p>
            <a:fld id="{89CDE2AF-E04B-7B42-8F9E-2CCDFA392E89}" type="datetimeFigureOut">
              <a:rPr lang="en-SE" smtClean="0"/>
              <a:t>03/21/2022</a:t>
            </a:fld>
            <a:endParaRPr lang="en-SE"/>
          </a:p>
        </p:txBody>
      </p:sp>
      <p:sp>
        <p:nvSpPr>
          <p:cNvPr id="6" name="Footer Placeholder 5">
            <a:extLst>
              <a:ext uri="{FF2B5EF4-FFF2-40B4-BE49-F238E27FC236}">
                <a16:creationId xmlns:a16="http://schemas.microsoft.com/office/drawing/2014/main" id="{7D04DC60-D495-654D-9BE8-3F069B59A829}"/>
              </a:ext>
            </a:extLst>
          </p:cNvPr>
          <p:cNvSpPr>
            <a:spLocks noGrp="1"/>
          </p:cNvSpPr>
          <p:nvPr>
            <p:ph type="ftr" sz="quarter" idx="11"/>
          </p:nvPr>
        </p:nvSpPr>
        <p:spPr/>
        <p:txBody>
          <a:bodyPr/>
          <a:lstStyle/>
          <a:p>
            <a:endParaRPr lang="en-SE"/>
          </a:p>
        </p:txBody>
      </p:sp>
      <p:sp>
        <p:nvSpPr>
          <p:cNvPr id="7" name="Slide Number Placeholder 6">
            <a:extLst>
              <a:ext uri="{FF2B5EF4-FFF2-40B4-BE49-F238E27FC236}">
                <a16:creationId xmlns:a16="http://schemas.microsoft.com/office/drawing/2014/main" id="{69585A7B-FB40-0141-B185-D943A97E27CA}"/>
              </a:ext>
            </a:extLst>
          </p:cNvPr>
          <p:cNvSpPr>
            <a:spLocks noGrp="1"/>
          </p:cNvSpPr>
          <p:nvPr>
            <p:ph type="sldNum" sz="quarter" idx="12"/>
          </p:nvPr>
        </p:nvSpPr>
        <p:spPr/>
        <p:txBody>
          <a:bodyPr/>
          <a:lstStyle/>
          <a:p>
            <a:fld id="{F88E17C1-4722-0D4F-9A9B-3C4B24DFF282}" type="slidenum">
              <a:rPr lang="en-SE" smtClean="0"/>
              <a:t>‹#›</a:t>
            </a:fld>
            <a:endParaRPr lang="en-SE"/>
          </a:p>
        </p:txBody>
      </p:sp>
    </p:spTree>
    <p:extLst>
      <p:ext uri="{BB962C8B-B14F-4D97-AF65-F5344CB8AC3E}">
        <p14:creationId xmlns:p14="http://schemas.microsoft.com/office/powerpoint/2010/main" val="139180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ABF8F6-D942-DA4D-B505-6494CD943E4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SE"/>
          </a:p>
        </p:txBody>
      </p:sp>
      <p:sp>
        <p:nvSpPr>
          <p:cNvPr id="3" name="Text Placeholder 2">
            <a:extLst>
              <a:ext uri="{FF2B5EF4-FFF2-40B4-BE49-F238E27FC236}">
                <a16:creationId xmlns:a16="http://schemas.microsoft.com/office/drawing/2014/main" id="{DEF2B8EF-3577-2441-98DA-1764453710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SE"/>
          </a:p>
        </p:txBody>
      </p:sp>
      <p:sp>
        <p:nvSpPr>
          <p:cNvPr id="4" name="Date Placeholder 3">
            <a:extLst>
              <a:ext uri="{FF2B5EF4-FFF2-40B4-BE49-F238E27FC236}">
                <a16:creationId xmlns:a16="http://schemas.microsoft.com/office/drawing/2014/main" id="{784BA5E3-FAFE-BF4A-8831-40689A33FD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CDE2AF-E04B-7B42-8F9E-2CCDFA392E89}" type="datetimeFigureOut">
              <a:rPr lang="en-SE" smtClean="0"/>
              <a:t>03/21/2022</a:t>
            </a:fld>
            <a:endParaRPr lang="en-SE"/>
          </a:p>
        </p:txBody>
      </p:sp>
      <p:sp>
        <p:nvSpPr>
          <p:cNvPr id="5" name="Footer Placeholder 4">
            <a:extLst>
              <a:ext uri="{FF2B5EF4-FFF2-40B4-BE49-F238E27FC236}">
                <a16:creationId xmlns:a16="http://schemas.microsoft.com/office/drawing/2014/main" id="{AE6BEA95-5A03-374A-AADA-5C97EC5A88B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E"/>
          </a:p>
        </p:txBody>
      </p:sp>
      <p:sp>
        <p:nvSpPr>
          <p:cNvPr id="6" name="Slide Number Placeholder 5">
            <a:extLst>
              <a:ext uri="{FF2B5EF4-FFF2-40B4-BE49-F238E27FC236}">
                <a16:creationId xmlns:a16="http://schemas.microsoft.com/office/drawing/2014/main" id="{91ACC1CD-D4A4-8049-AD4E-D3C0395C1A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8E17C1-4722-0D4F-9A9B-3C4B24DFF282}" type="slidenum">
              <a:rPr lang="en-SE" smtClean="0"/>
              <a:t>‹#›</a:t>
            </a:fld>
            <a:endParaRPr lang="en-SE"/>
          </a:p>
        </p:txBody>
      </p:sp>
    </p:spTree>
    <p:extLst>
      <p:ext uri="{BB962C8B-B14F-4D97-AF65-F5344CB8AC3E}">
        <p14:creationId xmlns:p14="http://schemas.microsoft.com/office/powerpoint/2010/main" val="292818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onkurrensverket.s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ED337-4C59-F84F-B161-9BE4A87CD690}"/>
              </a:ext>
            </a:extLst>
          </p:cNvPr>
          <p:cNvSpPr>
            <a:spLocks noGrp="1"/>
          </p:cNvSpPr>
          <p:nvPr>
            <p:ph type="ctrTitle"/>
          </p:nvPr>
        </p:nvSpPr>
        <p:spPr>
          <a:xfrm>
            <a:off x="1524000" y="836580"/>
            <a:ext cx="9144000" cy="3365770"/>
          </a:xfrm>
        </p:spPr>
        <p:txBody>
          <a:bodyPr>
            <a:normAutofit fontScale="90000"/>
          </a:bodyPr>
          <a:lstStyle/>
          <a:p>
            <a:r>
              <a:rPr lang="en-GB" sz="4400" dirty="0"/>
              <a:t>What role for the courts in the post-modernisation era?</a:t>
            </a:r>
            <a:br>
              <a:rPr lang="en-GB" sz="3600" dirty="0"/>
            </a:br>
            <a:r>
              <a:rPr lang="en-GB" sz="3600" dirty="0"/>
              <a:t>The role of national courts: a view from the Bench </a:t>
            </a:r>
            <a:br>
              <a:rPr lang="en-GB" sz="3600" dirty="0"/>
            </a:br>
            <a:br>
              <a:rPr lang="en-GB" sz="4400" dirty="0"/>
            </a:br>
            <a:r>
              <a:rPr lang="en-GB" sz="3100" dirty="0"/>
              <a:t>Ingeborg </a:t>
            </a:r>
            <a:r>
              <a:rPr lang="en-GB" sz="3100" dirty="0" err="1"/>
              <a:t>Simonsson</a:t>
            </a:r>
            <a:r>
              <a:rPr lang="en-GB" sz="3100" dirty="0"/>
              <a:t>, Judge of Appeal, </a:t>
            </a:r>
            <a:r>
              <a:rPr lang="en-GB" sz="3100" dirty="0" err="1"/>
              <a:t>Svea</a:t>
            </a:r>
            <a:r>
              <a:rPr lang="en-GB" sz="3100" dirty="0"/>
              <a:t> Court of Appeal and the Patent and Market Appeal Court, Sweden, </a:t>
            </a:r>
            <a:r>
              <a:rPr lang="fr-FR" sz="3200" dirty="0" err="1"/>
              <a:t>Associate</a:t>
            </a:r>
            <a:r>
              <a:rPr lang="fr-FR" sz="3200" dirty="0"/>
              <a:t> </a:t>
            </a:r>
            <a:r>
              <a:rPr lang="fr-FR" sz="3200" dirty="0" err="1"/>
              <a:t>professor</a:t>
            </a:r>
            <a:r>
              <a:rPr lang="fr-FR" sz="3200" dirty="0"/>
              <a:t> in </a:t>
            </a:r>
            <a:r>
              <a:rPr lang="fr-FR" sz="3200" dirty="0" err="1"/>
              <a:t>European</a:t>
            </a:r>
            <a:r>
              <a:rPr lang="fr-FR" sz="3200" dirty="0"/>
              <a:t> </a:t>
            </a:r>
            <a:r>
              <a:rPr lang="fr-FR" sz="3200" dirty="0" err="1"/>
              <a:t>law</a:t>
            </a:r>
            <a:r>
              <a:rPr lang="fr-FR" sz="3200" dirty="0"/>
              <a:t>, Stockholm </a:t>
            </a:r>
            <a:r>
              <a:rPr lang="fr-FR" sz="3200" dirty="0" err="1"/>
              <a:t>University</a:t>
            </a:r>
            <a:r>
              <a:rPr lang="en-GB" sz="3100" dirty="0"/>
              <a:t> </a:t>
            </a:r>
            <a:endParaRPr lang="en-SE" sz="3100" dirty="0"/>
          </a:p>
        </p:txBody>
      </p:sp>
      <p:sp>
        <p:nvSpPr>
          <p:cNvPr id="3" name="Subtitle 2">
            <a:extLst>
              <a:ext uri="{FF2B5EF4-FFF2-40B4-BE49-F238E27FC236}">
                <a16:creationId xmlns:a16="http://schemas.microsoft.com/office/drawing/2014/main" id="{15E70BFF-EF2C-1443-954E-1D868175E2DC}"/>
              </a:ext>
            </a:extLst>
          </p:cNvPr>
          <p:cNvSpPr>
            <a:spLocks noGrp="1"/>
          </p:cNvSpPr>
          <p:nvPr>
            <p:ph type="subTitle" idx="1"/>
          </p:nvPr>
        </p:nvSpPr>
        <p:spPr>
          <a:xfrm>
            <a:off x="1524000" y="4357991"/>
            <a:ext cx="9144000" cy="1225685"/>
          </a:xfrm>
        </p:spPr>
        <p:txBody>
          <a:bodyPr>
            <a:normAutofit/>
          </a:bodyPr>
          <a:lstStyle/>
          <a:p>
            <a:r>
              <a:rPr lang="en-SE" dirty="0"/>
              <a:t>Presentation for the </a:t>
            </a:r>
            <a:r>
              <a:rPr lang="en-GB" dirty="0"/>
              <a:t>17th GCLC ANNUAL CONFERENCE </a:t>
            </a:r>
            <a:br>
              <a:rPr lang="en-GB" dirty="0"/>
            </a:br>
            <a:r>
              <a:rPr lang="en-GB" dirty="0"/>
              <a:t>25-26 March 2022 </a:t>
            </a:r>
            <a:br>
              <a:rPr lang="en-GB" dirty="0"/>
            </a:br>
            <a:r>
              <a:rPr lang="en-GB" dirty="0"/>
              <a:t>COLLEGE OF EUROPE, BRUGES</a:t>
            </a:r>
            <a:endParaRPr lang="en-SE" dirty="0"/>
          </a:p>
        </p:txBody>
      </p:sp>
    </p:spTree>
    <p:extLst>
      <p:ext uri="{BB962C8B-B14F-4D97-AF65-F5344CB8AC3E}">
        <p14:creationId xmlns:p14="http://schemas.microsoft.com/office/powerpoint/2010/main" val="3537358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0D651-FB81-7048-82A4-D8C013BA41B0}"/>
              </a:ext>
            </a:extLst>
          </p:cNvPr>
          <p:cNvSpPr>
            <a:spLocks noGrp="1"/>
          </p:cNvSpPr>
          <p:nvPr>
            <p:ph type="title"/>
          </p:nvPr>
        </p:nvSpPr>
        <p:spPr/>
        <p:txBody>
          <a:bodyPr/>
          <a:lstStyle/>
          <a:p>
            <a:r>
              <a:rPr lang="en-SE" dirty="0"/>
              <a:t>Does it have to be so difficult?</a:t>
            </a:r>
          </a:p>
        </p:txBody>
      </p:sp>
      <p:pic>
        <p:nvPicPr>
          <p:cNvPr id="5" name="Content Placeholder 4">
            <a:extLst>
              <a:ext uri="{FF2B5EF4-FFF2-40B4-BE49-F238E27FC236}">
                <a16:creationId xmlns:a16="http://schemas.microsoft.com/office/drawing/2014/main" id="{A111D643-C6A2-3249-9B31-E1E2658E2AE9}"/>
              </a:ext>
            </a:extLst>
          </p:cNvPr>
          <p:cNvPicPr>
            <a:picLocks noGrp="1" noChangeAspect="1"/>
          </p:cNvPicPr>
          <p:nvPr>
            <p:ph idx="1"/>
          </p:nvPr>
        </p:nvPicPr>
        <p:blipFill>
          <a:blip r:embed="rId2"/>
          <a:stretch>
            <a:fillRect/>
          </a:stretch>
        </p:blipFill>
        <p:spPr>
          <a:xfrm>
            <a:off x="2857220" y="1825625"/>
            <a:ext cx="6477559" cy="4351338"/>
          </a:xfrm>
        </p:spPr>
      </p:pic>
    </p:spTree>
    <p:extLst>
      <p:ext uri="{BB962C8B-B14F-4D97-AF65-F5344CB8AC3E}">
        <p14:creationId xmlns:p14="http://schemas.microsoft.com/office/powerpoint/2010/main" val="2961865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512FE-B4B8-F049-A846-1225B4723C63}"/>
              </a:ext>
            </a:extLst>
          </p:cNvPr>
          <p:cNvSpPr>
            <a:spLocks noGrp="1"/>
          </p:cNvSpPr>
          <p:nvPr>
            <p:ph type="title"/>
          </p:nvPr>
        </p:nvSpPr>
        <p:spPr/>
        <p:txBody>
          <a:bodyPr/>
          <a:lstStyle/>
          <a:p>
            <a:r>
              <a:rPr lang="en-SE" dirty="0"/>
              <a:t>Cases are becoming increasingly voluminous and complex</a:t>
            </a:r>
          </a:p>
        </p:txBody>
      </p:sp>
      <p:sp>
        <p:nvSpPr>
          <p:cNvPr id="3" name="Content Placeholder 2">
            <a:extLst>
              <a:ext uri="{FF2B5EF4-FFF2-40B4-BE49-F238E27FC236}">
                <a16:creationId xmlns:a16="http://schemas.microsoft.com/office/drawing/2014/main" id="{24A14400-DB76-E54E-80CC-9F6CFAEF40BE}"/>
              </a:ext>
            </a:extLst>
          </p:cNvPr>
          <p:cNvSpPr>
            <a:spLocks noGrp="1"/>
          </p:cNvSpPr>
          <p:nvPr>
            <p:ph idx="1"/>
          </p:nvPr>
        </p:nvSpPr>
        <p:spPr/>
        <p:txBody>
          <a:bodyPr>
            <a:noAutofit/>
          </a:bodyPr>
          <a:lstStyle/>
          <a:p>
            <a:r>
              <a:rPr lang="en-SE" sz="2700" dirty="0"/>
              <a:t>By way of illustration, let’s take a backward-looking glance at a stand-alone damages case where the judgment was handed down on 20 November 2008 (Stockholm City Court Case no 32799-05, the VPC-case, see the Oxera Study “Quantifying antitrust damages, 2010, at p 23). </a:t>
            </a:r>
          </a:p>
          <a:p>
            <a:r>
              <a:rPr lang="en-SE" sz="2700" dirty="0"/>
              <a:t>A full trial in open court over some three days, a judgment at first instance with finding of dominance and abuse, award of quantified damages</a:t>
            </a:r>
          </a:p>
          <a:p>
            <a:r>
              <a:rPr lang="en-SE" sz="2700" dirty="0"/>
              <a:t>The action of the parties was described in 10 pages and the reasoning of the court was another 10 pages. The judgment was for the most part upheld on appeal two years later, although the damages were reduced. </a:t>
            </a:r>
          </a:p>
        </p:txBody>
      </p:sp>
    </p:spTree>
    <p:extLst>
      <p:ext uri="{BB962C8B-B14F-4D97-AF65-F5344CB8AC3E}">
        <p14:creationId xmlns:p14="http://schemas.microsoft.com/office/powerpoint/2010/main" val="3953985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FE593-0C23-7145-94A4-1C735228B5FC}"/>
              </a:ext>
            </a:extLst>
          </p:cNvPr>
          <p:cNvSpPr>
            <a:spLocks noGrp="1"/>
          </p:cNvSpPr>
          <p:nvPr>
            <p:ph type="title"/>
          </p:nvPr>
        </p:nvSpPr>
        <p:spPr/>
        <p:txBody>
          <a:bodyPr>
            <a:noAutofit/>
          </a:bodyPr>
          <a:lstStyle/>
          <a:p>
            <a:r>
              <a:rPr lang="en-SE" sz="3200" dirty="0"/>
              <a:t>Fast forward to 2017 when two follow-on damages cases were quashed on the merits by Svea Court of Appeal (case no 2673-16 and </a:t>
            </a:r>
            <a:r>
              <a:rPr lang="sv-SE" sz="3200" dirty="0" err="1"/>
              <a:t>case</a:t>
            </a:r>
            <a:r>
              <a:rPr lang="sv-SE" sz="3200" dirty="0"/>
              <a:t> no </a:t>
            </a:r>
            <a:r>
              <a:rPr lang="en-SE" sz="3200" dirty="0"/>
              <a:t>5365-16).</a:t>
            </a:r>
          </a:p>
        </p:txBody>
      </p:sp>
      <p:sp>
        <p:nvSpPr>
          <p:cNvPr id="3" name="Content Placeholder 2">
            <a:extLst>
              <a:ext uri="{FF2B5EF4-FFF2-40B4-BE49-F238E27FC236}">
                <a16:creationId xmlns:a16="http://schemas.microsoft.com/office/drawing/2014/main" id="{9614C604-6816-C64F-8E44-9AFFC54D9C01}"/>
              </a:ext>
            </a:extLst>
          </p:cNvPr>
          <p:cNvSpPr>
            <a:spLocks noGrp="1"/>
          </p:cNvSpPr>
          <p:nvPr>
            <p:ph idx="1"/>
          </p:nvPr>
        </p:nvSpPr>
        <p:spPr/>
        <p:txBody>
          <a:bodyPr>
            <a:normAutofit lnSpcReduction="10000"/>
          </a:bodyPr>
          <a:lstStyle/>
          <a:p>
            <a:r>
              <a:rPr lang="en-SE" dirty="0"/>
              <a:t> There had been a finding of an abuse of dominance through margin squeeze by the highest national instance (the Market Court) in 2013, case no 8/11, see also the preliminary ruling </a:t>
            </a:r>
            <a:r>
              <a:rPr lang="en-GB" dirty="0"/>
              <a:t>in</a:t>
            </a:r>
            <a:r>
              <a:rPr lang="en-SE" dirty="0"/>
              <a:t> Case C-52/09. </a:t>
            </a:r>
          </a:p>
          <a:p>
            <a:r>
              <a:rPr lang="en-GB" dirty="0"/>
              <a:t>I</a:t>
            </a:r>
            <a:r>
              <a:rPr lang="en-SE" dirty="0"/>
              <a:t>n </a:t>
            </a:r>
            <a:r>
              <a:rPr lang="sv-SE" dirty="0"/>
              <a:t>the </a:t>
            </a:r>
            <a:r>
              <a:rPr lang="sv-SE" dirty="0" err="1"/>
              <a:t>first</a:t>
            </a:r>
            <a:r>
              <a:rPr lang="en-SE" dirty="0"/>
              <a:t> of the follow-on cases, Svea Court of Appeal </a:t>
            </a:r>
            <a:r>
              <a:rPr lang="sv-SE" dirty="0"/>
              <a:t>in 2017 </a:t>
            </a:r>
            <a:r>
              <a:rPr lang="en-SE" dirty="0"/>
              <a:t>made a finding of no abuse because of absence of effects, in spite of negative margins, and dismissed the action fo damages on the merits (case no 2673-16)</a:t>
            </a:r>
          </a:p>
          <a:p>
            <a:r>
              <a:rPr lang="en-SE" dirty="0"/>
              <a:t>In the second case, Svea Court of Appeal found that there had been an abuse, but </a:t>
            </a:r>
            <a:r>
              <a:rPr lang="sv-SE" dirty="0" err="1"/>
              <a:t>dismissed</a:t>
            </a:r>
            <a:r>
              <a:rPr lang="sv-SE" dirty="0"/>
              <a:t> the </a:t>
            </a:r>
            <a:r>
              <a:rPr lang="sv-SE" dirty="0" err="1"/>
              <a:t>damages</a:t>
            </a:r>
            <a:r>
              <a:rPr lang="sv-SE" dirty="0"/>
              <a:t> action on the merits </a:t>
            </a:r>
            <a:r>
              <a:rPr lang="sv-SE" dirty="0" err="1"/>
              <a:t>because</a:t>
            </a:r>
            <a:r>
              <a:rPr lang="sv-SE" dirty="0"/>
              <a:t> </a:t>
            </a:r>
            <a:r>
              <a:rPr lang="sv-SE" dirty="0" err="1"/>
              <a:t>of</a:t>
            </a:r>
            <a:r>
              <a:rPr lang="sv-SE" dirty="0"/>
              <a:t> </a:t>
            </a:r>
            <a:r>
              <a:rPr lang="sv-SE" dirty="0" err="1"/>
              <a:t>absence</a:t>
            </a:r>
            <a:r>
              <a:rPr lang="sv-SE" dirty="0"/>
              <a:t> </a:t>
            </a:r>
            <a:r>
              <a:rPr lang="sv-SE" dirty="0" err="1"/>
              <a:t>of</a:t>
            </a:r>
            <a:r>
              <a:rPr lang="sv-SE" dirty="0"/>
              <a:t> </a:t>
            </a:r>
            <a:r>
              <a:rPr lang="sv-SE" dirty="0" err="1"/>
              <a:t>causality</a:t>
            </a:r>
            <a:r>
              <a:rPr lang="sv-SE" dirty="0"/>
              <a:t> (</a:t>
            </a:r>
            <a:r>
              <a:rPr lang="sv-SE" dirty="0" err="1"/>
              <a:t>case</a:t>
            </a:r>
            <a:r>
              <a:rPr lang="sv-SE" dirty="0"/>
              <a:t> no 5365-16). </a:t>
            </a:r>
          </a:p>
          <a:p>
            <a:r>
              <a:rPr lang="sv-SE" dirty="0" err="1"/>
              <a:t>Leave</a:t>
            </a:r>
            <a:r>
              <a:rPr lang="sv-SE" dirty="0"/>
              <a:t> for </a:t>
            </a:r>
            <a:r>
              <a:rPr lang="sv-SE" dirty="0" err="1"/>
              <a:t>appeal</a:t>
            </a:r>
            <a:r>
              <a:rPr lang="sv-SE" dirty="0"/>
              <a:t> </a:t>
            </a:r>
            <a:r>
              <a:rPr lang="sv-SE" dirty="0" err="1"/>
              <a:t>was</a:t>
            </a:r>
            <a:r>
              <a:rPr lang="sv-SE" dirty="0"/>
              <a:t> </a:t>
            </a:r>
            <a:r>
              <a:rPr lang="sv-SE" dirty="0" err="1"/>
              <a:t>denied</a:t>
            </a:r>
            <a:r>
              <a:rPr lang="sv-SE" dirty="0"/>
              <a:t> by the </a:t>
            </a:r>
            <a:r>
              <a:rPr lang="sv-SE" dirty="0" err="1"/>
              <a:t>Supreme</a:t>
            </a:r>
            <a:r>
              <a:rPr lang="sv-SE" dirty="0"/>
              <a:t> Court in 2018.</a:t>
            </a:r>
            <a:endParaRPr lang="en-SE" dirty="0"/>
          </a:p>
        </p:txBody>
      </p:sp>
    </p:spTree>
    <p:extLst>
      <p:ext uri="{BB962C8B-B14F-4D97-AF65-F5344CB8AC3E}">
        <p14:creationId xmlns:p14="http://schemas.microsoft.com/office/powerpoint/2010/main" val="3064069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FFBA7-F9DE-6B41-948F-E1A2AEACEA8A}"/>
              </a:ext>
            </a:extLst>
          </p:cNvPr>
          <p:cNvSpPr>
            <a:spLocks noGrp="1"/>
          </p:cNvSpPr>
          <p:nvPr>
            <p:ph type="title"/>
          </p:nvPr>
        </p:nvSpPr>
        <p:spPr/>
        <p:txBody>
          <a:bodyPr/>
          <a:lstStyle/>
          <a:p>
            <a:r>
              <a:rPr lang="en-SE" dirty="0"/>
              <a:t>Compatible with EU law?</a:t>
            </a:r>
          </a:p>
        </p:txBody>
      </p:sp>
      <p:sp>
        <p:nvSpPr>
          <p:cNvPr id="3" name="Content Placeholder 2">
            <a:extLst>
              <a:ext uri="{FF2B5EF4-FFF2-40B4-BE49-F238E27FC236}">
                <a16:creationId xmlns:a16="http://schemas.microsoft.com/office/drawing/2014/main" id="{CC37BFD9-30E0-4D46-AFAC-697FC351D242}"/>
              </a:ext>
            </a:extLst>
          </p:cNvPr>
          <p:cNvSpPr>
            <a:spLocks noGrp="1"/>
          </p:cNvSpPr>
          <p:nvPr>
            <p:ph idx="1"/>
          </p:nvPr>
        </p:nvSpPr>
        <p:spPr/>
        <p:txBody>
          <a:bodyPr/>
          <a:lstStyle/>
          <a:p>
            <a:r>
              <a:rPr lang="sv-SE" b="1" dirty="0"/>
              <a:t>Case C-724/17 Skanska Industrial Solutions and </a:t>
            </a:r>
            <a:r>
              <a:rPr lang="sv-SE" b="1" dirty="0" err="1"/>
              <a:t>Others</a:t>
            </a:r>
            <a:r>
              <a:rPr lang="sv-SE" b="1" dirty="0"/>
              <a:t> and Case C-637/17 </a:t>
            </a:r>
            <a:r>
              <a:rPr lang="sv-SE" b="1" dirty="0" err="1"/>
              <a:t>Cogeco</a:t>
            </a:r>
            <a:r>
              <a:rPr lang="sv-SE" b="1" dirty="0"/>
              <a:t> Communications:</a:t>
            </a:r>
          </a:p>
          <a:p>
            <a:endParaRPr lang="sv-SE" dirty="0"/>
          </a:p>
          <a:p>
            <a:pPr marL="342900" indent="-342900">
              <a:buAutoNum type="arabicPeriod"/>
            </a:pPr>
            <a:r>
              <a:rPr lang="sv-SE" dirty="0" err="1"/>
              <a:t>One</a:t>
            </a:r>
            <a:r>
              <a:rPr lang="sv-SE" dirty="0"/>
              <a:t> </a:t>
            </a:r>
            <a:r>
              <a:rPr lang="sv-SE" dirty="0" err="1"/>
              <a:t>may</a:t>
            </a:r>
            <a:r>
              <a:rPr lang="sv-SE" dirty="0"/>
              <a:t> </a:t>
            </a:r>
            <a:r>
              <a:rPr lang="sv-SE" dirty="0" err="1"/>
              <a:t>question</a:t>
            </a:r>
            <a:r>
              <a:rPr lang="sv-SE" dirty="0"/>
              <a:t> </a:t>
            </a:r>
            <a:r>
              <a:rPr lang="sv-SE" dirty="0" err="1"/>
              <a:t>whether</a:t>
            </a:r>
            <a:r>
              <a:rPr lang="sv-SE" dirty="0"/>
              <a:t> </a:t>
            </a:r>
            <a:r>
              <a:rPr lang="sv-SE" dirty="0" err="1"/>
              <a:t>evaluation</a:t>
            </a:r>
            <a:r>
              <a:rPr lang="sv-SE" dirty="0"/>
              <a:t> </a:t>
            </a:r>
            <a:r>
              <a:rPr lang="sv-SE" dirty="0" err="1"/>
              <a:t>of</a:t>
            </a:r>
            <a:r>
              <a:rPr lang="sv-SE" dirty="0"/>
              <a:t> </a:t>
            </a:r>
            <a:r>
              <a:rPr lang="sv-SE" dirty="0" err="1"/>
              <a:t>evidence</a:t>
            </a:r>
            <a:r>
              <a:rPr lang="sv-SE" dirty="0"/>
              <a:t> under national </a:t>
            </a:r>
            <a:r>
              <a:rPr lang="sv-SE" dirty="0" err="1"/>
              <a:t>law</a:t>
            </a:r>
            <a:r>
              <a:rPr lang="sv-SE" dirty="0"/>
              <a:t> must be </a:t>
            </a:r>
            <a:r>
              <a:rPr lang="sv-SE" dirty="0" err="1"/>
              <a:t>reconsidered</a:t>
            </a:r>
            <a:r>
              <a:rPr lang="sv-SE" dirty="0"/>
              <a:t> in order to </a:t>
            </a:r>
            <a:r>
              <a:rPr lang="sv-SE" dirty="0" err="1"/>
              <a:t>meet</a:t>
            </a:r>
            <a:r>
              <a:rPr lang="sv-SE" dirty="0"/>
              <a:t> the </a:t>
            </a:r>
            <a:r>
              <a:rPr lang="sv-SE" dirty="0" err="1"/>
              <a:t>requirement</a:t>
            </a:r>
            <a:r>
              <a:rPr lang="sv-SE" dirty="0"/>
              <a:t> </a:t>
            </a:r>
            <a:r>
              <a:rPr lang="sv-SE" dirty="0" err="1"/>
              <a:t>of</a:t>
            </a:r>
            <a:r>
              <a:rPr lang="sv-SE" dirty="0"/>
              <a:t> </a:t>
            </a:r>
            <a:r>
              <a:rPr lang="sv-SE" dirty="0" err="1"/>
              <a:t>effectiveness</a:t>
            </a:r>
            <a:r>
              <a:rPr lang="sv-SE" dirty="0"/>
              <a:t> </a:t>
            </a:r>
            <a:r>
              <a:rPr lang="sv-SE" dirty="0" err="1"/>
              <a:t>of</a:t>
            </a:r>
            <a:r>
              <a:rPr lang="sv-SE" dirty="0"/>
              <a:t> </a:t>
            </a:r>
            <a:r>
              <a:rPr lang="sv-SE" dirty="0" err="1"/>
              <a:t>Articles</a:t>
            </a:r>
            <a:r>
              <a:rPr lang="sv-SE" dirty="0"/>
              <a:t> 101 and 102 TFEU (</a:t>
            </a:r>
            <a:r>
              <a:rPr lang="sv-SE" dirty="0" err="1"/>
              <a:t>see</a:t>
            </a:r>
            <a:r>
              <a:rPr lang="sv-SE" dirty="0"/>
              <a:t> in </a:t>
            </a:r>
            <a:r>
              <a:rPr lang="sv-SE" dirty="0" err="1"/>
              <a:t>particular</a:t>
            </a:r>
            <a:r>
              <a:rPr lang="sv-SE" dirty="0"/>
              <a:t> Skanska at para 46 and </a:t>
            </a:r>
            <a:r>
              <a:rPr lang="sv-SE" dirty="0" err="1"/>
              <a:t>Cogeco</a:t>
            </a:r>
            <a:r>
              <a:rPr lang="sv-SE" dirty="0"/>
              <a:t> at paras 41 and 44). </a:t>
            </a:r>
          </a:p>
          <a:p>
            <a:pPr marL="342900" indent="-342900">
              <a:buAutoNum type="arabicPeriod"/>
            </a:pPr>
            <a:r>
              <a:rPr lang="sv-SE" dirty="0"/>
              <a:t>Must the </a:t>
            </a:r>
            <a:r>
              <a:rPr lang="sv-SE" dirty="0" err="1"/>
              <a:t>assessment</a:t>
            </a:r>
            <a:r>
              <a:rPr lang="sv-SE" dirty="0"/>
              <a:t> </a:t>
            </a:r>
            <a:r>
              <a:rPr lang="sv-SE" dirty="0" err="1"/>
              <a:t>of</a:t>
            </a:r>
            <a:r>
              <a:rPr lang="sv-SE" dirty="0"/>
              <a:t> </a:t>
            </a:r>
            <a:r>
              <a:rPr lang="sv-SE" dirty="0" err="1"/>
              <a:t>causality</a:t>
            </a:r>
            <a:r>
              <a:rPr lang="sv-SE" dirty="0"/>
              <a:t> under national </a:t>
            </a:r>
            <a:r>
              <a:rPr lang="sv-SE" dirty="0" err="1"/>
              <a:t>law</a:t>
            </a:r>
            <a:r>
              <a:rPr lang="sv-SE" dirty="0"/>
              <a:t> be </a:t>
            </a:r>
            <a:r>
              <a:rPr lang="sv-SE" dirty="0" err="1"/>
              <a:t>reconsidered</a:t>
            </a:r>
            <a:r>
              <a:rPr lang="sv-SE" dirty="0"/>
              <a:t> in order to </a:t>
            </a:r>
            <a:r>
              <a:rPr lang="sv-SE" dirty="0" err="1"/>
              <a:t>meet</a:t>
            </a:r>
            <a:r>
              <a:rPr lang="sv-SE" dirty="0"/>
              <a:t> the </a:t>
            </a:r>
            <a:r>
              <a:rPr lang="sv-SE" dirty="0" err="1"/>
              <a:t>said</a:t>
            </a:r>
            <a:r>
              <a:rPr lang="sv-SE" dirty="0"/>
              <a:t> </a:t>
            </a:r>
            <a:r>
              <a:rPr lang="sv-SE" dirty="0" err="1"/>
              <a:t>requirement</a:t>
            </a:r>
            <a:r>
              <a:rPr lang="sv-SE" dirty="0"/>
              <a:t>?</a:t>
            </a:r>
          </a:p>
          <a:p>
            <a:endParaRPr lang="en-SE" dirty="0"/>
          </a:p>
        </p:txBody>
      </p:sp>
    </p:spTree>
    <p:extLst>
      <p:ext uri="{BB962C8B-B14F-4D97-AF65-F5344CB8AC3E}">
        <p14:creationId xmlns:p14="http://schemas.microsoft.com/office/powerpoint/2010/main" val="33426215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C894E-64EC-1144-B448-1AFE35BEDFF4}"/>
              </a:ext>
            </a:extLst>
          </p:cNvPr>
          <p:cNvSpPr>
            <a:spLocks noGrp="1"/>
          </p:cNvSpPr>
          <p:nvPr>
            <p:ph type="title"/>
          </p:nvPr>
        </p:nvSpPr>
        <p:spPr/>
        <p:txBody>
          <a:bodyPr/>
          <a:lstStyle/>
          <a:p>
            <a:r>
              <a:rPr lang="en-SE" dirty="0"/>
              <a:t>What happened between 2008 and 2017?</a:t>
            </a:r>
          </a:p>
        </p:txBody>
      </p:sp>
      <p:sp>
        <p:nvSpPr>
          <p:cNvPr id="3" name="Content Placeholder 2">
            <a:extLst>
              <a:ext uri="{FF2B5EF4-FFF2-40B4-BE49-F238E27FC236}">
                <a16:creationId xmlns:a16="http://schemas.microsoft.com/office/drawing/2014/main" id="{DCEB598C-780A-6E45-B640-91DF1A39F79A}"/>
              </a:ext>
            </a:extLst>
          </p:cNvPr>
          <p:cNvSpPr>
            <a:spLocks noGrp="1"/>
          </p:cNvSpPr>
          <p:nvPr>
            <p:ph idx="1"/>
          </p:nvPr>
        </p:nvSpPr>
        <p:spPr/>
        <p:txBody>
          <a:bodyPr>
            <a:normAutofit/>
          </a:bodyPr>
          <a:lstStyle/>
          <a:p>
            <a:r>
              <a:rPr lang="sv-SE" dirty="0"/>
              <a:t>Over 20 d</a:t>
            </a:r>
            <a:r>
              <a:rPr lang="en-SE" dirty="0"/>
              <a:t>amages cases were brought before Swedish courts</a:t>
            </a:r>
            <a:r>
              <a:rPr lang="sv-SE" dirty="0"/>
              <a:t> or </a:t>
            </a:r>
            <a:r>
              <a:rPr lang="sv-SE" dirty="0" err="1"/>
              <a:t>proceedings</a:t>
            </a:r>
            <a:r>
              <a:rPr lang="sv-SE" dirty="0"/>
              <a:t> </a:t>
            </a:r>
            <a:r>
              <a:rPr lang="sv-SE" dirty="0" err="1"/>
              <a:t>were</a:t>
            </a:r>
            <a:r>
              <a:rPr lang="sv-SE" dirty="0"/>
              <a:t> </a:t>
            </a:r>
            <a:r>
              <a:rPr lang="sv-SE" dirty="0" err="1"/>
              <a:t>closed</a:t>
            </a:r>
            <a:r>
              <a:rPr lang="sv-SE" dirty="0"/>
              <a:t> </a:t>
            </a:r>
            <a:r>
              <a:rPr lang="sv-SE" dirty="0" err="1"/>
              <a:t>during</a:t>
            </a:r>
            <a:r>
              <a:rPr lang="sv-SE" dirty="0"/>
              <a:t> the </a:t>
            </a:r>
            <a:r>
              <a:rPr lang="sv-SE" dirty="0" err="1"/>
              <a:t>said</a:t>
            </a:r>
            <a:r>
              <a:rPr lang="sv-SE" dirty="0"/>
              <a:t> period</a:t>
            </a:r>
            <a:r>
              <a:rPr lang="en-SE" dirty="0"/>
              <a:t>. </a:t>
            </a:r>
            <a:r>
              <a:rPr lang="sv-SE" dirty="0"/>
              <a:t>The </a:t>
            </a:r>
            <a:r>
              <a:rPr lang="sv-SE" dirty="0" err="1"/>
              <a:t>majority</a:t>
            </a:r>
            <a:r>
              <a:rPr lang="sv-SE" dirty="0"/>
              <a:t> </a:t>
            </a:r>
            <a:r>
              <a:rPr lang="sv-SE" dirty="0" err="1"/>
              <a:t>of</a:t>
            </a:r>
            <a:r>
              <a:rPr lang="sv-SE" dirty="0"/>
              <a:t> the </a:t>
            </a:r>
            <a:r>
              <a:rPr lang="sv-SE" dirty="0" err="1"/>
              <a:t>cases</a:t>
            </a:r>
            <a:r>
              <a:rPr lang="en-SE" dirty="0"/>
              <a:t> were settled</a:t>
            </a:r>
            <a:r>
              <a:rPr lang="sv-SE" dirty="0"/>
              <a:t>. The </a:t>
            </a:r>
            <a:r>
              <a:rPr lang="sv-SE" dirty="0" err="1"/>
              <a:t>few</a:t>
            </a:r>
            <a:r>
              <a:rPr lang="sv-SE" dirty="0"/>
              <a:t> </a:t>
            </a:r>
            <a:r>
              <a:rPr lang="en-SE" dirty="0"/>
              <a:t>that went to trial were dismissed on the merits</a:t>
            </a:r>
            <a:r>
              <a:rPr lang="sv-SE" dirty="0"/>
              <a:t>. </a:t>
            </a:r>
          </a:p>
          <a:p>
            <a:r>
              <a:rPr lang="en-GB" dirty="0"/>
              <a:t>The TeliaSonera follow-on damages cases were won at first instance in 2016 (although those judgments were reversed on appeal)</a:t>
            </a:r>
          </a:p>
          <a:p>
            <a:r>
              <a:rPr lang="en-GB" dirty="0"/>
              <a:t>The damages directive was implemented in Sweden in late 2016, </a:t>
            </a:r>
            <a:r>
              <a:rPr lang="en-GB" dirty="0" err="1"/>
              <a:t>Konkurrensskadelag</a:t>
            </a:r>
            <a:r>
              <a:rPr lang="en-GB" dirty="0"/>
              <a:t> (2016:964)</a:t>
            </a:r>
          </a:p>
          <a:p>
            <a:pPr marL="0" indent="0">
              <a:buNone/>
            </a:pPr>
            <a:endParaRPr lang="en-GB" dirty="0"/>
          </a:p>
          <a:p>
            <a:endParaRPr lang="en-SE" dirty="0"/>
          </a:p>
          <a:p>
            <a:endParaRPr lang="en-SE" dirty="0"/>
          </a:p>
        </p:txBody>
      </p:sp>
    </p:spTree>
    <p:extLst>
      <p:ext uri="{BB962C8B-B14F-4D97-AF65-F5344CB8AC3E}">
        <p14:creationId xmlns:p14="http://schemas.microsoft.com/office/powerpoint/2010/main" val="849198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5B887-1BFE-954B-AFD2-DD45A7C73A3C}"/>
              </a:ext>
            </a:extLst>
          </p:cNvPr>
          <p:cNvSpPr>
            <a:spLocks noGrp="1"/>
          </p:cNvSpPr>
          <p:nvPr>
            <p:ph type="title"/>
          </p:nvPr>
        </p:nvSpPr>
        <p:spPr/>
        <p:txBody>
          <a:bodyPr/>
          <a:lstStyle/>
          <a:p>
            <a:r>
              <a:rPr lang="en-SE" dirty="0"/>
              <a:t>….</a:t>
            </a:r>
          </a:p>
        </p:txBody>
      </p:sp>
      <p:sp>
        <p:nvSpPr>
          <p:cNvPr id="3" name="Content Placeholder 2">
            <a:extLst>
              <a:ext uri="{FF2B5EF4-FFF2-40B4-BE49-F238E27FC236}">
                <a16:creationId xmlns:a16="http://schemas.microsoft.com/office/drawing/2014/main" id="{E5F31B7D-D273-6742-B434-845E34F65043}"/>
              </a:ext>
            </a:extLst>
          </p:cNvPr>
          <p:cNvSpPr>
            <a:spLocks noGrp="1"/>
          </p:cNvSpPr>
          <p:nvPr>
            <p:ph idx="1"/>
          </p:nvPr>
        </p:nvSpPr>
        <p:spPr>
          <a:xfrm>
            <a:off x="838200" y="1381328"/>
            <a:ext cx="10515600" cy="4795635"/>
          </a:xfrm>
        </p:spPr>
        <p:txBody>
          <a:bodyPr>
            <a:normAutofit/>
          </a:bodyPr>
          <a:lstStyle/>
          <a:p>
            <a:r>
              <a:rPr lang="en-SE" dirty="0"/>
              <a:t>Meanwhile, the Swedish Competition Authority was having a hard time winning its cases before the Swedish Courts (see the Report Konkurrensverkets domstolsprocesser, 2021, by </a:t>
            </a:r>
            <a:r>
              <a:rPr lang="en-GB" dirty="0"/>
              <a:t>professor </a:t>
            </a:r>
            <a:r>
              <a:rPr lang="en-GB" dirty="0" err="1"/>
              <a:t>Torbjörn</a:t>
            </a:r>
            <a:r>
              <a:rPr lang="en-GB" dirty="0"/>
              <a:t> Andersson and docent Magnus Strand, available at </a:t>
            </a:r>
            <a:r>
              <a:rPr lang="en-GB" dirty="0">
                <a:hlinkClick r:id="rId2"/>
              </a:rPr>
              <a:t>www.konkurrensverket.se</a:t>
            </a:r>
            <a:r>
              <a:rPr lang="en-GB" dirty="0"/>
              <a:t>). </a:t>
            </a:r>
          </a:p>
          <a:p>
            <a:r>
              <a:rPr lang="en-GB" dirty="0"/>
              <a:t>This could have had a chilling effect nationally and made the jurisdiction attractive for actions for negative declaratory judgments</a:t>
            </a:r>
          </a:p>
          <a:p>
            <a:r>
              <a:rPr lang="en-GB" dirty="0"/>
              <a:t>Over the same period of time, cases brought in other Member States could be counted in the hundreds (see Laborde, </a:t>
            </a:r>
            <a:r>
              <a:rPr lang="en-GB" dirty="0" err="1"/>
              <a:t>Jean-François</a:t>
            </a:r>
            <a:r>
              <a:rPr lang="en-GB" dirty="0"/>
              <a:t>, Cartel Damages Actions in Europe: How courts have assessed overcharges (2021 ed.), Concurrences N° 3-2021.</a:t>
            </a:r>
            <a:endParaRPr lang="en-GB" dirty="0">
              <a:effectLst/>
            </a:endParaRPr>
          </a:p>
          <a:p>
            <a:endParaRPr lang="en-GB" dirty="0"/>
          </a:p>
          <a:p>
            <a:endParaRPr lang="en-SE" dirty="0"/>
          </a:p>
        </p:txBody>
      </p:sp>
    </p:spTree>
    <p:extLst>
      <p:ext uri="{BB962C8B-B14F-4D97-AF65-F5344CB8AC3E}">
        <p14:creationId xmlns:p14="http://schemas.microsoft.com/office/powerpoint/2010/main" val="1667317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59589F-3843-1942-9E97-B0C7CD0ABA64}"/>
              </a:ext>
            </a:extLst>
          </p:cNvPr>
          <p:cNvSpPr>
            <a:spLocks noGrp="1"/>
          </p:cNvSpPr>
          <p:nvPr>
            <p:ph type="title"/>
          </p:nvPr>
        </p:nvSpPr>
        <p:spPr/>
        <p:txBody>
          <a:bodyPr/>
          <a:lstStyle/>
          <a:p>
            <a:r>
              <a:rPr lang="en-GB" dirty="0"/>
              <a:t>T</a:t>
            </a:r>
            <a:r>
              <a:rPr lang="en-SE" dirty="0"/>
              <a:t>he cases are becoming more and more voluminous and complex</a:t>
            </a:r>
          </a:p>
        </p:txBody>
      </p:sp>
      <p:sp>
        <p:nvSpPr>
          <p:cNvPr id="3" name="Content Placeholder 2">
            <a:extLst>
              <a:ext uri="{FF2B5EF4-FFF2-40B4-BE49-F238E27FC236}">
                <a16:creationId xmlns:a16="http://schemas.microsoft.com/office/drawing/2014/main" id="{B0842D20-7722-C54A-9BBC-3A81FCC1E3A7}"/>
              </a:ext>
            </a:extLst>
          </p:cNvPr>
          <p:cNvSpPr>
            <a:spLocks noGrp="1"/>
          </p:cNvSpPr>
          <p:nvPr>
            <p:ph idx="1"/>
          </p:nvPr>
        </p:nvSpPr>
        <p:spPr/>
        <p:txBody>
          <a:bodyPr/>
          <a:lstStyle/>
          <a:p>
            <a:r>
              <a:rPr lang="en-GB" dirty="0"/>
              <a:t>Already when a damages case is brought in recent years, you can see the sure signs that it will be a voluminous and lengthy case</a:t>
            </a:r>
          </a:p>
          <a:p>
            <a:r>
              <a:rPr lang="en-GB" dirty="0"/>
              <a:t>Along the way, many decisions must be adopted on preliminary questions such as jurisdiction of the court, evidentiary issues, statutory limitation periods and the like. </a:t>
            </a:r>
          </a:p>
          <a:p>
            <a:r>
              <a:rPr lang="en-GB" dirty="0"/>
              <a:t>As a result, the fees to counsel are increasing with increased workload</a:t>
            </a:r>
          </a:p>
          <a:p>
            <a:r>
              <a:rPr lang="en-GB" dirty="0"/>
              <a:t>Can a small or medium size enterprise today realistically bring a competition law damages case? </a:t>
            </a:r>
            <a:endParaRPr lang="en-SE" dirty="0"/>
          </a:p>
        </p:txBody>
      </p:sp>
    </p:spTree>
    <p:extLst>
      <p:ext uri="{BB962C8B-B14F-4D97-AF65-F5344CB8AC3E}">
        <p14:creationId xmlns:p14="http://schemas.microsoft.com/office/powerpoint/2010/main" val="11401060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823B8-DF69-9743-A108-EA6377E520EC}"/>
              </a:ext>
            </a:extLst>
          </p:cNvPr>
          <p:cNvSpPr>
            <a:spLocks noGrp="1"/>
          </p:cNvSpPr>
          <p:nvPr>
            <p:ph type="title"/>
          </p:nvPr>
        </p:nvSpPr>
        <p:spPr/>
        <p:txBody>
          <a:bodyPr/>
          <a:lstStyle/>
          <a:p>
            <a:r>
              <a:rPr lang="en-SE" dirty="0"/>
              <a:t>…</a:t>
            </a:r>
          </a:p>
        </p:txBody>
      </p:sp>
      <p:pic>
        <p:nvPicPr>
          <p:cNvPr id="4" name="Content Placeholder 3">
            <a:extLst>
              <a:ext uri="{FF2B5EF4-FFF2-40B4-BE49-F238E27FC236}">
                <a16:creationId xmlns:a16="http://schemas.microsoft.com/office/drawing/2014/main" id="{1DD39B3D-9F0F-0242-8F6D-DA9A165DBE6E}"/>
              </a:ext>
            </a:extLst>
          </p:cNvPr>
          <p:cNvPicPr>
            <a:picLocks noGrp="1" noChangeAspect="1"/>
          </p:cNvPicPr>
          <p:nvPr>
            <p:ph idx="1"/>
          </p:nvPr>
        </p:nvPicPr>
        <p:blipFill>
          <a:blip r:embed="rId2"/>
          <a:stretch>
            <a:fillRect/>
          </a:stretch>
        </p:blipFill>
        <p:spPr>
          <a:xfrm>
            <a:off x="2840477" y="1410511"/>
            <a:ext cx="4951378" cy="4153710"/>
          </a:xfrm>
          <a:prstGeom prst="rect">
            <a:avLst/>
          </a:prstGeom>
        </p:spPr>
      </p:pic>
    </p:spTree>
    <p:extLst>
      <p:ext uri="{BB962C8B-B14F-4D97-AF65-F5344CB8AC3E}">
        <p14:creationId xmlns:p14="http://schemas.microsoft.com/office/powerpoint/2010/main" val="3099216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TotalTime>
  <Words>734</Words>
  <Application>Microsoft Office PowerPoint</Application>
  <PresentationFormat>Bredbild</PresentationFormat>
  <Paragraphs>32</Paragraphs>
  <Slides>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9</vt:i4>
      </vt:variant>
    </vt:vector>
  </HeadingPairs>
  <TitlesOfParts>
    <vt:vector size="13" baseType="lpstr">
      <vt:lpstr>Arial</vt:lpstr>
      <vt:lpstr>Calibri</vt:lpstr>
      <vt:lpstr>Calibri Light</vt:lpstr>
      <vt:lpstr>Office Theme</vt:lpstr>
      <vt:lpstr>What role for the courts in the post-modernisation era? The role of national courts: a view from the Bench   Ingeborg Simonsson, Judge of Appeal, Svea Court of Appeal and the Patent and Market Appeal Court, Sweden, Associate professor in European law, Stockholm University </vt:lpstr>
      <vt:lpstr>Does it have to be so difficult?</vt:lpstr>
      <vt:lpstr>Cases are becoming increasingly voluminous and complex</vt:lpstr>
      <vt:lpstr>Fast forward to 2017 when two follow-on damages cases were quashed on the merits by Svea Court of Appeal (case no 2673-16 and case no 5365-16).</vt:lpstr>
      <vt:lpstr>Compatible with EU law?</vt:lpstr>
      <vt:lpstr>What happened between 2008 and 2017?</vt:lpstr>
      <vt:lpstr>….</vt:lpstr>
      <vt:lpstr>The cases are becoming more and more voluminous and complex</vt:lpstr>
      <vt:lpst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role for the courts in the post-modernisation era?  Ingeborg Simonsson, Judge of Appeal, Svea Court of Appeal and the Patent and Market Appeal Court, Sweden </dc:title>
  <dc:creator>Microsoft Office User</dc:creator>
  <cp:lastModifiedBy>Simonsson Ingeborg - HSV</cp:lastModifiedBy>
  <cp:revision>26</cp:revision>
  <dcterms:created xsi:type="dcterms:W3CDTF">2022-03-20T12:46:07Z</dcterms:created>
  <dcterms:modified xsi:type="dcterms:W3CDTF">2022-03-21T08:45:56Z</dcterms:modified>
</cp:coreProperties>
</file>