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8" r:id="rId5"/>
    <p:sldId id="259" r:id="rId6"/>
    <p:sldId id="260" r:id="rId7"/>
    <p:sldId id="261" r:id="rId8"/>
    <p:sldId id="262" r:id="rId9"/>
    <p:sldId id="273" r:id="rId10"/>
    <p:sldId id="274" r:id="rId11"/>
    <p:sldId id="275" r:id="rId12"/>
    <p:sldId id="276" r:id="rId13"/>
    <p:sldId id="279" r:id="rId14"/>
    <p:sldId id="280" r:id="rId15"/>
    <p:sldId id="264" r:id="rId16"/>
    <p:sldId id="265" r:id="rId17"/>
    <p:sldId id="277" r:id="rId18"/>
    <p:sldId id="278" r:id="rId19"/>
    <p:sldId id="266" r:id="rId20"/>
    <p:sldId id="270"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6" d="100"/>
          <a:sy n="106" d="100"/>
        </p:scale>
        <p:origin x="540" y="96"/>
      </p:cViewPr>
      <p:guideLst>
        <p:guide orient="horz" pos="2160"/>
        <p:guide pos="3840"/>
      </p:guideLst>
    </p:cSldViewPr>
  </p:slideViewPr>
  <p:notesTextViewPr>
    <p:cViewPr>
      <p:scale>
        <a:sx n="1" d="1"/>
        <a:sy n="1" d="1"/>
      </p:scale>
      <p:origin x="0" y="0"/>
    </p:cViewPr>
  </p:notesTextViewPr>
  <p:gridSpacing cx="36004" cy="36004"/>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theme" Target="theme/theme1.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viewProps" Target="viewProps.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presProps" Target="presProps.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tableStyles" Target="tableStyles.xml" Id="rId27"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4" name="Group 3"/>
          <p:cNvGrpSpPr/>
          <p:nvPr/>
        </p:nvGrpSpPr>
        <p:grpSpPr>
          <a:xfrm>
            <a:off x="0" y="2751"/>
            <a:ext cx="12192000" cy="6852498"/>
            <a:chOff x="0" y="2751"/>
            <a:chExt cx="12192000" cy="6852498"/>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51"/>
              <a:ext cx="12192000" cy="6852498"/>
            </a:xfrm>
            <a:prstGeom prst="rect">
              <a:avLst/>
            </a:prstGeom>
          </p:spPr>
        </p:pic>
        <p:pic>
          <p:nvPicPr>
            <p:cNvPr id="7" name="Picture 11" descr="2011 LOGO two color 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861" y="625642"/>
              <a:ext cx="4345664" cy="40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41684" y="6561532"/>
              <a:ext cx="2558716" cy="215444"/>
            </a:xfrm>
            <a:prstGeom prst="rect">
              <a:avLst/>
            </a:prstGeom>
            <a:noFill/>
          </p:spPr>
          <p:txBody>
            <a:bodyPr wrap="square" rtlCol="0">
              <a:spAutoFit/>
            </a:bodyPr>
            <a:lstStyle/>
            <a:p>
              <a:r>
                <a:rPr lang="en-US" sz="800" dirty="0">
                  <a:solidFill>
                    <a:schemeClr val="bg1">
                      <a:lumMod val="50000"/>
                    </a:schemeClr>
                  </a:solidFill>
                  <a:latin typeface="Arial" panose="020B0604020202020204" pitchFamily="34" charset="0"/>
                  <a:cs typeface="Arial" panose="020B0604020202020204" pitchFamily="34" charset="0"/>
                </a:rPr>
                <a:t>© Sheppard Mullin Richter &amp; Hampton LLP 2021</a:t>
              </a:r>
            </a:p>
          </p:txBody>
        </p:sp>
      </p:grpSp>
      <p:sp>
        <p:nvSpPr>
          <p:cNvPr id="2" name="Title 1"/>
          <p:cNvSpPr>
            <a:spLocks noGrp="1"/>
          </p:cNvSpPr>
          <p:nvPr>
            <p:ph type="ctrTitle"/>
          </p:nvPr>
        </p:nvSpPr>
        <p:spPr>
          <a:xfrm>
            <a:off x="609600" y="1732547"/>
            <a:ext cx="11201400" cy="1777416"/>
          </a:xfrm>
        </p:spPr>
        <p:txBody>
          <a:bodyPr anchor="t">
            <a:normAutofit/>
          </a:bodyPr>
          <a:lstStyle>
            <a:lvl1pPr algn="l">
              <a:defRPr sz="5000">
                <a:solidFill>
                  <a:schemeClr val="bg1">
                    <a:lumMod val="50000"/>
                  </a:schemeClr>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09600" y="3602038"/>
            <a:ext cx="11201400" cy="1655762"/>
          </a:xfrm>
        </p:spPr>
        <p:txBody>
          <a:bodyPr>
            <a:normAutofit/>
          </a:bodyPr>
          <a:lstStyle>
            <a:lvl1pPr marL="0" indent="0" algn="l">
              <a:buNone/>
              <a:defRPr sz="3000">
                <a:solidFill>
                  <a:schemeClr val="bg1">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lide Number Placeholder 9"/>
          <p:cNvSpPr>
            <a:spLocks noGrp="1"/>
          </p:cNvSpPr>
          <p:nvPr>
            <p:ph type="sldNum" sz="quarter" idx="11"/>
          </p:nvPr>
        </p:nvSpPr>
        <p:spPr>
          <a:xfrm>
            <a:off x="11810999" y="6504572"/>
            <a:ext cx="356937" cy="345407"/>
          </a:xfrm>
        </p:spPr>
        <p:txBody>
          <a:bodyPr/>
          <a:lstStyle/>
          <a:p>
            <a:fld id="{E5506220-0A76-4338-B1F0-AAD4855AED18}" type="slidenum">
              <a:rPr lang="en-US" smtClean="0"/>
              <a:t>‹#›</a:t>
            </a:fld>
            <a:endParaRPr lang="en-US"/>
          </a:p>
        </p:txBody>
      </p:sp>
      <p:sp>
        <p:nvSpPr>
          <p:cNvPr id="11" name="Footer Placeholder 10"/>
          <p:cNvSpPr>
            <a:spLocks noGrp="1"/>
          </p:cNvSpPr>
          <p:nvPr>
            <p:ph type="ftr" sz="quarter" idx="12"/>
          </p:nvPr>
        </p:nvSpPr>
        <p:spPr>
          <a:xfrm>
            <a:off x="2995861" y="6496551"/>
            <a:ext cx="8763002" cy="345407"/>
          </a:xfrm>
        </p:spPr>
        <p:txBody>
          <a:bodyPr/>
          <a:lstStyle/>
          <a:p>
            <a:endParaRPr lang="en-US"/>
          </a:p>
        </p:txBody>
      </p:sp>
    </p:spTree>
    <p:extLst>
      <p:ext uri="{BB962C8B-B14F-4D97-AF65-F5344CB8AC3E}">
        <p14:creationId xmlns:p14="http://schemas.microsoft.com/office/powerpoint/2010/main" val="353988002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endParaRPr lang="en-US"/>
          </a:p>
        </p:txBody>
      </p:sp>
      <p:sp>
        <p:nvSpPr>
          <p:cNvPr id="8" name="Slide Number Placeholder 7"/>
          <p:cNvSpPr>
            <a:spLocks noGrp="1"/>
          </p:cNvSpPr>
          <p:nvPr>
            <p:ph type="sldNum" sz="quarter" idx="11"/>
          </p:nvPr>
        </p:nvSpPr>
        <p:spPr/>
        <p:txBody>
          <a:bodyPr/>
          <a:lstStyle/>
          <a:p>
            <a:fld id="{E5506220-0A76-4338-B1F0-AAD4855AED18}" type="slidenum">
              <a:rPr lang="en-US" smtClean="0"/>
              <a:t>‹#›</a:t>
            </a:fld>
            <a:endParaRPr lang="en-US"/>
          </a:p>
        </p:txBody>
      </p:sp>
    </p:spTree>
    <p:extLst>
      <p:ext uri="{BB962C8B-B14F-4D97-AF65-F5344CB8AC3E}">
        <p14:creationId xmlns:p14="http://schemas.microsoft.com/office/powerpoint/2010/main" val="3395874856"/>
      </p:ext>
    </p:extLst>
  </p:cSld>
  <p:clrMapOvr>
    <a:masterClrMapping/>
  </p:clrMapOvr>
</p:sldLayout>
</file>

<file path=ppt/slideLayouts/slideLayout3.xml><?xml version="1.0" encoding="utf-8"?>
<p:sldLayout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548640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5075" y="1371600"/>
            <a:ext cx="548640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US"/>
          </a:p>
        </p:txBody>
      </p:sp>
      <p:sp>
        <p:nvSpPr>
          <p:cNvPr id="9" name="Slide Number Placeholder 8"/>
          <p:cNvSpPr>
            <a:spLocks noGrp="1"/>
          </p:cNvSpPr>
          <p:nvPr>
            <p:ph type="sldNum" sz="quarter" idx="11"/>
          </p:nvPr>
        </p:nvSpPr>
        <p:spPr/>
        <p:txBody>
          <a:bodyPr/>
          <a:lstStyle/>
          <a:p>
            <a:fld id="{E5506220-0A76-4338-B1F0-AAD4855AED18}" type="slidenum">
              <a:rPr lang="en-US" smtClean="0"/>
              <a:t>‹#›</a:t>
            </a:fld>
            <a:endParaRPr lang="en-US"/>
          </a:p>
        </p:txBody>
      </p:sp>
    </p:spTree>
    <p:extLst>
      <p:ext uri="{BB962C8B-B14F-4D97-AF65-F5344CB8AC3E}">
        <p14:creationId xmlns:p14="http://schemas.microsoft.com/office/powerpoint/2010/main" val="276159926"/>
      </p:ext>
    </p:extLst>
  </p:cSld>
  <p:clrMapOvr>
    <a:masterClrMapping/>
  </p:clrMapOvr>
</p:sldLayout>
</file>

<file path=ppt/slideLayouts/slideLayout4.xml><?xml version="1.0" encoding="utf-8"?>
<p:sldLayout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94136"/>
            <a:ext cx="11430000" cy="834564"/>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1000" y="1371600"/>
            <a:ext cx="5486400" cy="4411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021305"/>
            <a:ext cx="5486400" cy="4341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8242" y="1372435"/>
            <a:ext cx="5622756" cy="4403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8241" y="2021306"/>
            <a:ext cx="5622757" cy="4341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p:cNvSpPr>
            <a:spLocks noGrp="1"/>
          </p:cNvSpPr>
          <p:nvPr>
            <p:ph type="ftr" sz="quarter" idx="10"/>
          </p:nvPr>
        </p:nvSpPr>
        <p:spPr/>
        <p:txBody>
          <a:bodyPr/>
          <a:lstStyle/>
          <a:p>
            <a:endParaRPr lang="en-US"/>
          </a:p>
        </p:txBody>
      </p:sp>
      <p:sp>
        <p:nvSpPr>
          <p:cNvPr id="11" name="Slide Number Placeholder 10"/>
          <p:cNvSpPr>
            <a:spLocks noGrp="1"/>
          </p:cNvSpPr>
          <p:nvPr>
            <p:ph type="sldNum" sz="quarter" idx="11"/>
          </p:nvPr>
        </p:nvSpPr>
        <p:spPr/>
        <p:txBody>
          <a:bodyPr/>
          <a:lstStyle/>
          <a:p>
            <a:fld id="{E5506220-0A76-4338-B1F0-AAD4855AED18}" type="slidenum">
              <a:rPr lang="en-US" smtClean="0"/>
              <a:t>‹#›</a:t>
            </a:fld>
            <a:endParaRPr lang="en-US"/>
          </a:p>
        </p:txBody>
      </p:sp>
    </p:spTree>
    <p:extLst>
      <p:ext uri="{BB962C8B-B14F-4D97-AF65-F5344CB8AC3E}">
        <p14:creationId xmlns:p14="http://schemas.microsoft.com/office/powerpoint/2010/main" val="2021448313"/>
      </p:ext>
    </p:extLst>
  </p:cSld>
  <p:clrMapOvr>
    <a:masterClrMapping/>
  </p:clrMapOvr>
</p:sldLayout>
</file>

<file path=ppt/slideLayouts/slideLayout5.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0"/>
          </p:nvPr>
        </p:nvSpPr>
        <p:spPr/>
        <p:txBody>
          <a:bodyPr/>
          <a:lstStyle/>
          <a:p>
            <a:endParaRPr lang="en-US"/>
          </a:p>
        </p:txBody>
      </p:sp>
      <p:sp>
        <p:nvSpPr>
          <p:cNvPr id="7" name="Slide Number Placeholder 6"/>
          <p:cNvSpPr>
            <a:spLocks noGrp="1"/>
          </p:cNvSpPr>
          <p:nvPr>
            <p:ph type="sldNum" sz="quarter" idx="11"/>
          </p:nvPr>
        </p:nvSpPr>
        <p:spPr/>
        <p:txBody>
          <a:bodyPr/>
          <a:lstStyle/>
          <a:p>
            <a:fld id="{E5506220-0A76-4338-B1F0-AAD4855AED18}" type="slidenum">
              <a:rPr lang="en-US" smtClean="0"/>
              <a:t>‹#›</a:t>
            </a:fld>
            <a:endParaRPr lang="en-US"/>
          </a:p>
        </p:txBody>
      </p:sp>
    </p:spTree>
    <p:extLst>
      <p:ext uri="{BB962C8B-B14F-4D97-AF65-F5344CB8AC3E}">
        <p14:creationId xmlns:p14="http://schemas.microsoft.com/office/powerpoint/2010/main" val="1926232769"/>
      </p:ext>
    </p:extLst>
  </p:cSld>
  <p:clrMapOvr>
    <a:masterClrMapping/>
  </p:clrMapOvr>
</p:sldLayout>
</file>

<file path=ppt/slideLayouts/slideLayout6.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p:txBody>
      </p:sp>
      <p:sp>
        <p:nvSpPr>
          <p:cNvPr id="6" name="Slide Number Placeholder 5"/>
          <p:cNvSpPr>
            <a:spLocks noGrp="1"/>
          </p:cNvSpPr>
          <p:nvPr>
            <p:ph type="sldNum" sz="quarter" idx="11"/>
          </p:nvPr>
        </p:nvSpPr>
        <p:spPr/>
        <p:txBody>
          <a:bodyPr/>
          <a:lstStyle/>
          <a:p>
            <a:fld id="{E5506220-0A76-4338-B1F0-AAD4855AED18}" type="slidenum">
              <a:rPr lang="en-US" smtClean="0"/>
              <a:t>‹#›</a:t>
            </a:fld>
            <a:endParaRPr lang="en-US"/>
          </a:p>
        </p:txBody>
      </p:sp>
    </p:spTree>
    <p:extLst>
      <p:ext uri="{BB962C8B-B14F-4D97-AF65-F5344CB8AC3E}">
        <p14:creationId xmlns:p14="http://schemas.microsoft.com/office/powerpoint/2010/main" val="1214251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_Bo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176464"/>
            <a:ext cx="11430000" cy="82616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81000" y="1379620"/>
            <a:ext cx="11430000" cy="49894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899609" y="6512593"/>
            <a:ext cx="8763002" cy="345407"/>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1810999" y="6512593"/>
            <a:ext cx="356937" cy="345407"/>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E5506220-0A76-4338-B1F0-AAD4855AED18}" type="slidenum">
              <a:rPr lang="en-US" smtClean="0"/>
              <a:t>‹#›</a:t>
            </a:fld>
            <a:endParaRPr lang="en-US"/>
          </a:p>
        </p:txBody>
      </p:sp>
      <p:pic>
        <p:nvPicPr>
          <p:cNvPr id="8" name="Picture 11" descr="2011 LOGO two color Lo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011" y="6553200"/>
            <a:ext cx="24685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946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aei.pitt.edu/996/1/Spaak_report_french.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59E162A-1288-45C4-8EF5-45F09D64CEC5}"/>
              </a:ext>
            </a:extLst>
          </p:cNvPr>
          <p:cNvSpPr>
            <a:spLocks noGrp="1"/>
          </p:cNvSpPr>
          <p:nvPr>
            <p:ph type="ctrTitle"/>
          </p:nvPr>
        </p:nvSpPr>
        <p:spPr>
          <a:xfrm>
            <a:off x="609600" y="1573523"/>
            <a:ext cx="11201400" cy="1777416"/>
          </a:xfrm>
        </p:spPr>
        <p:txBody>
          <a:bodyPr>
            <a:noAutofit/>
          </a:bodyPr>
          <a:lstStyle/>
          <a:p>
            <a:pPr algn="ctr"/>
            <a:r>
              <a:rPr lang="en-US" sz="1800" b="1" dirty="0">
                <a:solidFill>
                  <a:schemeClr val="tx1"/>
                </a:solidFill>
              </a:rPr>
              <a:t>17</a:t>
            </a:r>
            <a:r>
              <a:rPr lang="en-US" sz="1800" b="1" baseline="30000" dirty="0">
                <a:solidFill>
                  <a:schemeClr val="tx1"/>
                </a:solidFill>
              </a:rPr>
              <a:t>th</a:t>
            </a:r>
            <a:r>
              <a:rPr lang="en-US" sz="1800" b="1" dirty="0">
                <a:solidFill>
                  <a:schemeClr val="tx1"/>
                </a:solidFill>
              </a:rPr>
              <a:t> GCLC ANNUAL CONFERENCE</a:t>
            </a:r>
            <a:br>
              <a:rPr lang="en-US" sz="1800" b="1" dirty="0">
                <a:solidFill>
                  <a:schemeClr val="tx1"/>
                </a:solidFill>
              </a:rPr>
            </a:br>
            <a:br>
              <a:rPr lang="en-US" sz="1800" b="1" dirty="0">
                <a:solidFill>
                  <a:schemeClr val="tx1"/>
                </a:solidFill>
              </a:rPr>
            </a:br>
            <a:r>
              <a:rPr lang="en-US" sz="1800" b="1" i="1" dirty="0">
                <a:solidFill>
                  <a:schemeClr val="tx1"/>
                </a:solidFill>
              </a:rPr>
              <a:t>THE TRANSFORMATION OF EU COMPETITION LAW: </a:t>
            </a:r>
            <a:br>
              <a:rPr lang="en-US" sz="1800" b="1" i="1" dirty="0">
                <a:solidFill>
                  <a:schemeClr val="tx1"/>
                </a:solidFill>
              </a:rPr>
            </a:br>
            <a:r>
              <a:rPr lang="en-US" sz="1800" b="1" i="1" dirty="0">
                <a:solidFill>
                  <a:schemeClr val="tx1"/>
                </a:solidFill>
              </a:rPr>
              <a:t>NEXT GENERATION ISSUES</a:t>
            </a:r>
            <a:br>
              <a:rPr lang="en-US" sz="1800" b="1" dirty="0">
                <a:solidFill>
                  <a:schemeClr val="tx1"/>
                </a:solidFill>
              </a:rPr>
            </a:br>
            <a:br>
              <a:rPr lang="en-US" sz="1800" b="1" dirty="0">
                <a:solidFill>
                  <a:schemeClr val="tx1"/>
                </a:solidFill>
              </a:rPr>
            </a:br>
            <a:r>
              <a:rPr lang="en-US" sz="1800" b="1" dirty="0">
                <a:solidFill>
                  <a:schemeClr val="tx1"/>
                </a:solidFill>
              </a:rPr>
              <a:t>25-26 March 2022</a:t>
            </a:r>
            <a:br>
              <a:rPr lang="en-US" sz="1800" b="1" dirty="0">
                <a:solidFill>
                  <a:schemeClr val="tx1"/>
                </a:solidFill>
              </a:rPr>
            </a:br>
            <a:r>
              <a:rPr lang="en-US" sz="1800" b="1" dirty="0">
                <a:solidFill>
                  <a:schemeClr val="tx1"/>
                </a:solidFill>
              </a:rPr>
              <a:t>COLLEGE OF EUROPE, BRUGES</a:t>
            </a:r>
          </a:p>
        </p:txBody>
      </p:sp>
      <p:sp>
        <p:nvSpPr>
          <p:cNvPr id="3" name="Subtitle 2" descr="" title="">
            <a:extLst>
              <a:ext uri="{FF2B5EF4-FFF2-40B4-BE49-F238E27FC236}">
                <a16:creationId xmlns:a16="http://schemas.microsoft.com/office/drawing/2014/main" id="{D0BE5015-4A95-4440-8540-683F9A568A23}"/>
              </a:ext>
            </a:extLst>
          </p:cNvPr>
          <p:cNvSpPr>
            <a:spLocks noGrp="1"/>
          </p:cNvSpPr>
          <p:nvPr>
            <p:ph type="subTitle" idx="1"/>
          </p:nvPr>
        </p:nvSpPr>
        <p:spPr>
          <a:xfrm>
            <a:off x="609600" y="3602038"/>
            <a:ext cx="11201400" cy="2908092"/>
          </a:xfrm>
        </p:spPr>
        <p:txBody>
          <a:bodyPr>
            <a:normAutofit fontScale="92500" lnSpcReduction="10000"/>
          </a:bodyPr>
          <a:lstStyle/>
          <a:p>
            <a:pPr algn="ctr"/>
            <a:endParaRPr lang="en-US" u="sng" dirty="0">
              <a:solidFill>
                <a:schemeClr val="tx1"/>
              </a:solidFill>
            </a:endParaRPr>
          </a:p>
          <a:p>
            <a:pPr algn="ctr"/>
            <a:r>
              <a:rPr lang="en-US" sz="2600" u="sng" dirty="0">
                <a:solidFill>
                  <a:schemeClr val="tx1"/>
                </a:solidFill>
              </a:rPr>
              <a:t>Panel 5 - The transformation of State aid law and policy: </a:t>
            </a:r>
            <a:r>
              <a:rPr lang="en-US" sz="2600" u="sng" dirty="0" err="1">
                <a:solidFill>
                  <a:schemeClr val="tx1"/>
                </a:solidFill>
              </a:rPr>
              <a:t>modernisation</a:t>
            </a:r>
            <a:r>
              <a:rPr lang="en-US" sz="2600" u="sng" dirty="0">
                <a:solidFill>
                  <a:schemeClr val="tx1"/>
                </a:solidFill>
              </a:rPr>
              <a:t> relaunched and the link with crisis management</a:t>
            </a:r>
          </a:p>
          <a:p>
            <a:pPr algn="ctr"/>
            <a:r>
              <a:rPr lang="en-US" sz="2800" i="1" dirty="0">
                <a:solidFill>
                  <a:schemeClr val="tx1"/>
                </a:solidFill>
              </a:rPr>
              <a:t>Should we adapt the </a:t>
            </a:r>
            <a:r>
              <a:rPr lang="en-US" sz="2800" i="1" dirty="0" err="1">
                <a:solidFill>
                  <a:schemeClr val="tx1"/>
                </a:solidFill>
              </a:rPr>
              <a:t>centralised</a:t>
            </a:r>
            <a:r>
              <a:rPr lang="en-US" sz="2800" i="1" dirty="0">
                <a:solidFill>
                  <a:schemeClr val="tx1"/>
                </a:solidFill>
              </a:rPr>
              <a:t> enforcement system in the new era?</a:t>
            </a:r>
          </a:p>
          <a:p>
            <a:endParaRPr lang="en-US" dirty="0">
              <a:solidFill>
                <a:schemeClr val="tx1"/>
              </a:solidFill>
            </a:endParaRPr>
          </a:p>
          <a:p>
            <a:pPr algn="ctr"/>
            <a:r>
              <a:rPr lang="en-US" sz="2000" dirty="0">
                <a:solidFill>
                  <a:schemeClr val="tx1"/>
                </a:solidFill>
              </a:rPr>
              <a:t>Jacques Derenne</a:t>
            </a:r>
          </a:p>
          <a:p>
            <a:pPr algn="ctr"/>
            <a:r>
              <a:rPr lang="en-US" sz="2000" dirty="0">
                <a:solidFill>
                  <a:schemeClr val="tx1"/>
                </a:solidFill>
              </a:rPr>
              <a:t>Partner, professor, University of Liège, GCLC</a:t>
            </a:r>
          </a:p>
        </p:txBody>
      </p:sp>
      <p:pic>
        <p:nvPicPr>
          <p:cNvPr id="5" name="Picture 4" descr="" title="">
            <a:extLst>
              <a:ext uri="{FF2B5EF4-FFF2-40B4-BE49-F238E27FC236}">
                <a16:creationId xmlns:a16="http://schemas.microsoft.com/office/drawing/2014/main" id="{66C2F8F3-9475-4D11-B7C7-D963EE0FF9CD}"/>
              </a:ext>
            </a:extLst>
          </p:cNvPr>
          <p:cNvPicPr>
            <a:picLocks noChangeAspect="1"/>
          </p:cNvPicPr>
          <p:nvPr/>
        </p:nvPicPr>
        <p:blipFill>
          <a:blip r:embed="rId2"/>
          <a:stretch>
            <a:fillRect/>
          </a:stretch>
        </p:blipFill>
        <p:spPr>
          <a:xfrm>
            <a:off x="9402421" y="5488662"/>
            <a:ext cx="1762539" cy="884207"/>
          </a:xfrm>
          <a:prstGeom prst="rect">
            <a:avLst/>
          </a:prstGeom>
        </p:spPr>
      </p:pic>
      <p:pic>
        <p:nvPicPr>
          <p:cNvPr id="6" name="Picture 5" descr="" title="">
            <a:extLst>
              <a:ext uri="{FF2B5EF4-FFF2-40B4-BE49-F238E27FC236}">
                <a16:creationId xmlns:a16="http://schemas.microsoft.com/office/drawing/2014/main" id="{F97DA13D-FA2A-4E7E-820E-AFE2F7A4541B}"/>
              </a:ext>
            </a:extLst>
          </p:cNvPr>
          <p:cNvPicPr>
            <a:picLocks noChangeAspect="1"/>
          </p:cNvPicPr>
          <p:nvPr/>
        </p:nvPicPr>
        <p:blipFill>
          <a:blip r:embed="rId3"/>
          <a:stretch>
            <a:fillRect/>
          </a:stretch>
        </p:blipFill>
        <p:spPr>
          <a:xfrm>
            <a:off x="738807" y="5714999"/>
            <a:ext cx="2542275" cy="657869"/>
          </a:xfrm>
          <a:prstGeom prst="rect">
            <a:avLst/>
          </a:prstGeom>
        </p:spPr>
      </p:pic>
    </p:spTree>
    <p:extLst>
      <p:ext uri="{BB962C8B-B14F-4D97-AF65-F5344CB8AC3E}">
        <p14:creationId xmlns:p14="http://schemas.microsoft.com/office/powerpoint/2010/main" val="389729697"/>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4B79B2E-D6BB-403E-91D9-7CD94675E22C}"/>
              </a:ext>
            </a:extLst>
          </p:cNvPr>
          <p:cNvSpPr>
            <a:spLocks noGrp="1"/>
          </p:cNvSpPr>
          <p:nvPr>
            <p:ph type="title"/>
          </p:nvPr>
        </p:nvSpPr>
        <p:spPr/>
        <p:txBody>
          <a:bodyPr/>
          <a:lstStyle/>
          <a:p>
            <a:r>
              <a:rPr lang="en-US" dirty="0" err="1"/>
              <a:t>SAAP</a:t>
            </a:r>
            <a:r>
              <a:rPr lang="en-US" dirty="0"/>
              <a:t> 2005</a:t>
            </a:r>
          </a:p>
        </p:txBody>
      </p:sp>
      <p:sp>
        <p:nvSpPr>
          <p:cNvPr id="3" name="Content Placeholder 2" descr="" title="">
            <a:extLst>
              <a:ext uri="{FF2B5EF4-FFF2-40B4-BE49-F238E27FC236}">
                <a16:creationId xmlns:a16="http://schemas.microsoft.com/office/drawing/2014/main" id="{6CC6D04A-114D-4B6F-A334-D8A2E9123258}"/>
              </a:ext>
            </a:extLst>
          </p:cNvPr>
          <p:cNvSpPr>
            <a:spLocks noGrp="1"/>
          </p:cNvSpPr>
          <p:nvPr>
            <p:ph idx="1"/>
          </p:nvPr>
        </p:nvSpPr>
        <p:spPr/>
        <p:txBody>
          <a:bodyPr/>
          <a:lstStyle/>
          <a:p>
            <a:r>
              <a:rPr lang="en-US" dirty="0"/>
              <a:t>Measures raising controversy:</a:t>
            </a:r>
          </a:p>
        </p:txBody>
      </p:sp>
      <p:pic>
        <p:nvPicPr>
          <p:cNvPr id="5" name="Picture 4" descr="" title="">
            <a:extLst>
              <a:ext uri="{FF2B5EF4-FFF2-40B4-BE49-F238E27FC236}">
                <a16:creationId xmlns:a16="http://schemas.microsoft.com/office/drawing/2014/main" id="{CC4150C3-1224-4462-AFA5-7907F522CB71}"/>
              </a:ext>
            </a:extLst>
          </p:cNvPr>
          <p:cNvPicPr>
            <a:picLocks noChangeAspect="1"/>
          </p:cNvPicPr>
          <p:nvPr/>
        </p:nvPicPr>
        <p:blipFill>
          <a:blip r:embed="rId2"/>
          <a:stretch>
            <a:fillRect/>
          </a:stretch>
        </p:blipFill>
        <p:spPr>
          <a:xfrm>
            <a:off x="3080704" y="1795492"/>
            <a:ext cx="7702526" cy="5045854"/>
          </a:xfrm>
          <a:prstGeom prst="rect">
            <a:avLst/>
          </a:prstGeom>
        </p:spPr>
      </p:pic>
    </p:spTree>
    <p:extLst>
      <p:ext uri="{BB962C8B-B14F-4D97-AF65-F5344CB8AC3E}">
        <p14:creationId xmlns:p14="http://schemas.microsoft.com/office/powerpoint/2010/main" val="414892058"/>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4B79B2E-D6BB-403E-91D9-7CD94675E22C}"/>
              </a:ext>
            </a:extLst>
          </p:cNvPr>
          <p:cNvSpPr>
            <a:spLocks noGrp="1"/>
          </p:cNvSpPr>
          <p:nvPr>
            <p:ph type="title"/>
          </p:nvPr>
        </p:nvSpPr>
        <p:spPr/>
        <p:txBody>
          <a:bodyPr/>
          <a:lstStyle/>
          <a:p>
            <a:r>
              <a:rPr lang="en-US" dirty="0" err="1"/>
              <a:t>SAAP</a:t>
            </a:r>
            <a:r>
              <a:rPr lang="en-US" dirty="0"/>
              <a:t> 2005</a:t>
            </a:r>
          </a:p>
        </p:txBody>
      </p:sp>
      <p:sp>
        <p:nvSpPr>
          <p:cNvPr id="3" name="Content Placeholder 2" descr="" title="">
            <a:extLst>
              <a:ext uri="{FF2B5EF4-FFF2-40B4-BE49-F238E27FC236}">
                <a16:creationId xmlns:a16="http://schemas.microsoft.com/office/drawing/2014/main" id="{6CC6D04A-114D-4B6F-A334-D8A2E9123258}"/>
              </a:ext>
            </a:extLst>
          </p:cNvPr>
          <p:cNvSpPr>
            <a:spLocks noGrp="1"/>
          </p:cNvSpPr>
          <p:nvPr>
            <p:ph idx="1"/>
          </p:nvPr>
        </p:nvSpPr>
        <p:spPr/>
        <p:txBody>
          <a:bodyPr/>
          <a:lstStyle/>
          <a:p>
            <a:r>
              <a:rPr lang="en-US" dirty="0"/>
              <a:t>Measures raising controversy: general support ratio = -30%</a:t>
            </a:r>
          </a:p>
          <a:p>
            <a:endParaRPr lang="en-US" dirty="0"/>
          </a:p>
          <a:p>
            <a:endParaRPr lang="en-US" dirty="0"/>
          </a:p>
        </p:txBody>
      </p:sp>
      <p:pic>
        <p:nvPicPr>
          <p:cNvPr id="5" name="Picture 4" descr="" title="">
            <a:extLst>
              <a:ext uri="{FF2B5EF4-FFF2-40B4-BE49-F238E27FC236}">
                <a16:creationId xmlns:a16="http://schemas.microsoft.com/office/drawing/2014/main" id="{CC4150C3-1224-4462-AFA5-7907F522CB71}"/>
              </a:ext>
            </a:extLst>
          </p:cNvPr>
          <p:cNvPicPr>
            <a:picLocks noChangeAspect="1"/>
          </p:cNvPicPr>
          <p:nvPr/>
        </p:nvPicPr>
        <p:blipFill>
          <a:blip r:embed="rId2"/>
          <a:stretch>
            <a:fillRect/>
          </a:stretch>
        </p:blipFill>
        <p:spPr>
          <a:xfrm>
            <a:off x="3080704" y="1795492"/>
            <a:ext cx="7702526" cy="5045854"/>
          </a:xfrm>
          <a:prstGeom prst="rect">
            <a:avLst/>
          </a:prstGeom>
        </p:spPr>
      </p:pic>
      <p:pic>
        <p:nvPicPr>
          <p:cNvPr id="6" name="Picture 5" descr="" title="">
            <a:extLst>
              <a:ext uri="{FF2B5EF4-FFF2-40B4-BE49-F238E27FC236}">
                <a16:creationId xmlns:a16="http://schemas.microsoft.com/office/drawing/2014/main" id="{FBA1A3F9-2FB1-4502-B042-897AF4F89646}"/>
              </a:ext>
            </a:extLst>
          </p:cNvPr>
          <p:cNvPicPr>
            <a:picLocks noChangeAspect="1"/>
          </p:cNvPicPr>
          <p:nvPr/>
        </p:nvPicPr>
        <p:blipFill>
          <a:blip r:embed="rId3"/>
          <a:stretch>
            <a:fillRect/>
          </a:stretch>
        </p:blipFill>
        <p:spPr>
          <a:xfrm>
            <a:off x="209550" y="2381947"/>
            <a:ext cx="11982450" cy="1581150"/>
          </a:xfrm>
          <a:prstGeom prst="rect">
            <a:avLst/>
          </a:prstGeom>
        </p:spPr>
      </p:pic>
      <p:sp>
        <p:nvSpPr>
          <p:cNvPr id="9" name="TextBox 8" descr="" title="">
            <a:extLst>
              <a:ext uri="{FF2B5EF4-FFF2-40B4-BE49-F238E27FC236}">
                <a16:creationId xmlns:a16="http://schemas.microsoft.com/office/drawing/2014/main" id="{14CC717B-FED0-44E6-98FE-F4103C4B59BD}"/>
              </a:ext>
            </a:extLst>
          </p:cNvPr>
          <p:cNvSpPr txBox="1"/>
          <p:nvPr/>
        </p:nvSpPr>
        <p:spPr>
          <a:xfrm>
            <a:off x="209550" y="4965424"/>
            <a:ext cx="2940049" cy="738664"/>
          </a:xfrm>
          <a:prstGeom prst="rect">
            <a:avLst/>
          </a:prstGeom>
          <a:noFill/>
        </p:spPr>
        <p:txBody>
          <a:bodyPr wrap="square" rtlCol="0">
            <a:spAutoFit/>
          </a:bodyPr>
          <a:lstStyle/>
          <a:p>
            <a:r>
              <a:rPr lang="en-US" sz="1400" dirty="0"/>
              <a:t>15 in support, incl. 5 MS and 1 region</a:t>
            </a:r>
          </a:p>
          <a:p>
            <a:r>
              <a:rPr lang="en-US" sz="1400" dirty="0"/>
              <a:t>28 oppose, incl. 8 MS, 8 regions and business associations</a:t>
            </a:r>
          </a:p>
        </p:txBody>
      </p:sp>
    </p:spTree>
    <p:extLst>
      <p:ext uri="{BB962C8B-B14F-4D97-AF65-F5344CB8AC3E}">
        <p14:creationId xmlns:p14="http://schemas.microsoft.com/office/powerpoint/2010/main" val="2393693218"/>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6498C1D-151B-4510-B824-6E4D5BB16CD9}"/>
              </a:ext>
            </a:extLst>
          </p:cNvPr>
          <p:cNvSpPr>
            <a:spLocks noGrp="1"/>
          </p:cNvSpPr>
          <p:nvPr>
            <p:ph type="title"/>
          </p:nvPr>
        </p:nvSpPr>
        <p:spPr/>
        <p:txBody>
          <a:bodyPr/>
          <a:lstStyle/>
          <a:p>
            <a:r>
              <a:rPr lang="en-US" dirty="0"/>
              <a:t>SAP 2005</a:t>
            </a:r>
          </a:p>
        </p:txBody>
      </p:sp>
      <p:sp>
        <p:nvSpPr>
          <p:cNvPr id="3" name="Content Placeholder 2" descr="" title="">
            <a:extLst>
              <a:ext uri="{FF2B5EF4-FFF2-40B4-BE49-F238E27FC236}">
                <a16:creationId xmlns:a16="http://schemas.microsoft.com/office/drawing/2014/main" id="{245828B6-385F-4FC6-AA49-0EE9658EF234}"/>
              </a:ext>
            </a:extLst>
          </p:cNvPr>
          <p:cNvSpPr>
            <a:spLocks noGrp="1"/>
          </p:cNvSpPr>
          <p:nvPr>
            <p:ph idx="1"/>
          </p:nvPr>
        </p:nvSpPr>
        <p:spPr/>
        <p:txBody>
          <a:bodyPr/>
          <a:lstStyle/>
          <a:p>
            <a:r>
              <a:rPr lang="en-US" dirty="0"/>
              <a:t>Results of the comments against independent MS authorities:</a:t>
            </a:r>
          </a:p>
          <a:p>
            <a:pPr marL="0" indent="0">
              <a:buNone/>
            </a:pPr>
            <a:endParaRPr lang="en-US" dirty="0"/>
          </a:p>
        </p:txBody>
      </p:sp>
      <p:pic>
        <p:nvPicPr>
          <p:cNvPr id="5" name="Picture 4" descr="" title="">
            <a:extLst>
              <a:ext uri="{FF2B5EF4-FFF2-40B4-BE49-F238E27FC236}">
                <a16:creationId xmlns:a16="http://schemas.microsoft.com/office/drawing/2014/main" id="{F98A7B9D-E701-4E49-91F8-697398FE837F}"/>
              </a:ext>
            </a:extLst>
          </p:cNvPr>
          <p:cNvPicPr>
            <a:picLocks noChangeAspect="1"/>
          </p:cNvPicPr>
          <p:nvPr/>
        </p:nvPicPr>
        <p:blipFill>
          <a:blip r:embed="rId2"/>
          <a:stretch>
            <a:fillRect/>
          </a:stretch>
        </p:blipFill>
        <p:spPr>
          <a:xfrm>
            <a:off x="1304688" y="1873514"/>
            <a:ext cx="9099394" cy="4646347"/>
          </a:xfrm>
          <a:prstGeom prst="rect">
            <a:avLst/>
          </a:prstGeom>
        </p:spPr>
      </p:pic>
    </p:spTree>
    <p:extLst>
      <p:ext uri="{BB962C8B-B14F-4D97-AF65-F5344CB8AC3E}">
        <p14:creationId xmlns:p14="http://schemas.microsoft.com/office/powerpoint/2010/main" val="3228802520"/>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D90A145-D776-4AB9-82EA-179ADBBBA968}"/>
              </a:ext>
            </a:extLst>
          </p:cNvPr>
          <p:cNvSpPr>
            <a:spLocks noGrp="1"/>
          </p:cNvSpPr>
          <p:nvPr>
            <p:ph type="title"/>
          </p:nvPr>
        </p:nvSpPr>
        <p:spPr/>
        <p:txBody>
          <a:bodyPr/>
          <a:lstStyle/>
          <a:p>
            <a:r>
              <a:rPr lang="en-US" dirty="0"/>
              <a:t>Some comments in 2005 (1)</a:t>
            </a:r>
          </a:p>
        </p:txBody>
      </p:sp>
      <p:sp>
        <p:nvSpPr>
          <p:cNvPr id="3" name="Content Placeholder 2" descr="" title="">
            <a:extLst>
              <a:ext uri="{FF2B5EF4-FFF2-40B4-BE49-F238E27FC236}">
                <a16:creationId xmlns:a16="http://schemas.microsoft.com/office/drawing/2014/main" id="{D6C91315-87A5-4234-898F-6AD50EE9510F}"/>
              </a:ext>
            </a:extLst>
          </p:cNvPr>
          <p:cNvSpPr>
            <a:spLocks noGrp="1"/>
          </p:cNvSpPr>
          <p:nvPr>
            <p:ph idx="1"/>
          </p:nvPr>
        </p:nvSpPr>
        <p:spPr/>
        <p:txBody>
          <a:bodyPr>
            <a:normAutofit fontScale="85000" lnSpcReduction="20000"/>
          </a:bodyPr>
          <a:lstStyle/>
          <a:p>
            <a:r>
              <a:rPr lang="en-US" i="1" dirty="0"/>
              <a:t>At a conference in Copenhagen in the late 1990s, when the State Aid Procedures Regulation came into force, the </a:t>
            </a:r>
            <a:r>
              <a:rPr lang="en-US" i="1" u="sng" dirty="0"/>
              <a:t>European Courts of Auditors themselves rejected </a:t>
            </a:r>
            <a:r>
              <a:rPr lang="en-US" i="1" dirty="0"/>
              <a:t>the EC's suggestion that they should be entrusted with state aid control functions </a:t>
            </a:r>
            <a:r>
              <a:rPr lang="en-US" dirty="0"/>
              <a:t>(Austria)</a:t>
            </a:r>
          </a:p>
          <a:p>
            <a:r>
              <a:rPr lang="en-US" i="1" dirty="0"/>
              <a:t>The Dutch authorities remain supportive of a </a:t>
            </a:r>
            <a:r>
              <a:rPr lang="en-US" i="1" u="sng" dirty="0"/>
              <a:t>strong central role </a:t>
            </a:r>
            <a:r>
              <a:rPr lang="en-US" i="1" dirty="0"/>
              <a:t>for the European Commission in the area of state aid control policy</a:t>
            </a:r>
            <a:r>
              <a:rPr lang="en-US" dirty="0"/>
              <a:t> (The Netherlands)</a:t>
            </a:r>
          </a:p>
          <a:p>
            <a:r>
              <a:rPr lang="en-US" i="1" dirty="0"/>
              <a:t>the Treaty rules provide for </a:t>
            </a:r>
            <a:r>
              <a:rPr lang="en-US" i="1" u="sng" dirty="0"/>
              <a:t>very specific powers for the EC</a:t>
            </a:r>
            <a:r>
              <a:rPr lang="en-US" i="1" dirty="0"/>
              <a:t>, which cannot therefore be attributed to other bodies </a:t>
            </a:r>
            <a:r>
              <a:rPr lang="en-US" dirty="0"/>
              <a:t>(Italy)</a:t>
            </a:r>
          </a:p>
          <a:p>
            <a:r>
              <a:rPr lang="en-US" dirty="0"/>
              <a:t>[The MS] </a:t>
            </a:r>
            <a:r>
              <a:rPr lang="en-US" i="1" dirty="0"/>
              <a:t>would not be aware of all the cases under discussions by the national authorities and are not equipped to monitor such activity</a:t>
            </a:r>
            <a:r>
              <a:rPr lang="en-US" dirty="0"/>
              <a:t> (UK)</a:t>
            </a:r>
          </a:p>
          <a:p>
            <a:r>
              <a:rPr lang="en-US" i="1" dirty="0"/>
              <a:t>the Commission </a:t>
            </a:r>
            <a:r>
              <a:rPr lang="en-US" dirty="0"/>
              <a:t>[is]</a:t>
            </a:r>
            <a:r>
              <a:rPr lang="en-US" i="1" dirty="0"/>
              <a:t> the competent authority in state aid matter according to the treaty, and</a:t>
            </a:r>
            <a:r>
              <a:rPr lang="en-US" dirty="0"/>
              <a:t> […] </a:t>
            </a:r>
            <a:r>
              <a:rPr lang="en-US" i="1" dirty="0"/>
              <a:t>this competence </a:t>
            </a:r>
            <a:r>
              <a:rPr lang="en-US" i="1" u="sng" dirty="0"/>
              <a:t>cannot and must not be delegated </a:t>
            </a:r>
            <a:r>
              <a:rPr lang="en-US" i="1" dirty="0"/>
              <a:t>to other authorities </a:t>
            </a:r>
            <a:r>
              <a:rPr lang="en-US" dirty="0"/>
              <a:t>(Lux)</a:t>
            </a:r>
          </a:p>
          <a:p>
            <a:r>
              <a:rPr lang="en-US" dirty="0"/>
              <a:t>[…] </a:t>
            </a:r>
            <a:r>
              <a:rPr lang="en-US" i="1" dirty="0"/>
              <a:t>insist on the importance of the </a:t>
            </a:r>
            <a:r>
              <a:rPr lang="en-US" i="1" u="sng" dirty="0"/>
              <a:t>Commission's exclusive competence </a:t>
            </a:r>
            <a:r>
              <a:rPr lang="en-US" i="1" dirty="0"/>
              <a:t>to assess aid schemes </a:t>
            </a:r>
            <a:r>
              <a:rPr lang="en-US" dirty="0"/>
              <a:t>(DK)</a:t>
            </a:r>
          </a:p>
        </p:txBody>
      </p:sp>
    </p:spTree>
    <p:extLst>
      <p:ext uri="{BB962C8B-B14F-4D97-AF65-F5344CB8AC3E}">
        <p14:creationId xmlns:p14="http://schemas.microsoft.com/office/powerpoint/2010/main" val="2955480303"/>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D90A145-D776-4AB9-82EA-179ADBBBA968}"/>
              </a:ext>
            </a:extLst>
          </p:cNvPr>
          <p:cNvSpPr>
            <a:spLocks noGrp="1"/>
          </p:cNvSpPr>
          <p:nvPr>
            <p:ph type="title"/>
          </p:nvPr>
        </p:nvSpPr>
        <p:spPr/>
        <p:txBody>
          <a:bodyPr/>
          <a:lstStyle/>
          <a:p>
            <a:r>
              <a:rPr lang="en-US" dirty="0"/>
              <a:t>Some comments in 2005 (2)</a:t>
            </a:r>
          </a:p>
        </p:txBody>
      </p:sp>
      <p:sp>
        <p:nvSpPr>
          <p:cNvPr id="3" name="Content Placeholder 2" descr="" title="">
            <a:extLst>
              <a:ext uri="{FF2B5EF4-FFF2-40B4-BE49-F238E27FC236}">
                <a16:creationId xmlns:a16="http://schemas.microsoft.com/office/drawing/2014/main" id="{D6C91315-87A5-4234-898F-6AD50EE9510F}"/>
              </a:ext>
            </a:extLst>
          </p:cNvPr>
          <p:cNvSpPr>
            <a:spLocks noGrp="1"/>
          </p:cNvSpPr>
          <p:nvPr>
            <p:ph idx="1"/>
          </p:nvPr>
        </p:nvSpPr>
        <p:spPr/>
        <p:txBody>
          <a:bodyPr>
            <a:normAutofit fontScale="92500" lnSpcReduction="10000"/>
          </a:bodyPr>
          <a:lstStyle/>
          <a:p>
            <a:r>
              <a:rPr lang="en-US" i="1" dirty="0"/>
              <a:t>There is a </a:t>
            </a:r>
            <a:r>
              <a:rPr lang="en-US" i="1" u="sng" dirty="0"/>
              <a:t>clear conflict of interest </a:t>
            </a:r>
            <a:r>
              <a:rPr lang="en-US" i="1" dirty="0"/>
              <a:t>when the state controls the state. State aid is very often awarded as the result of a </a:t>
            </a:r>
            <a:r>
              <a:rPr lang="en-US" i="1" u="sng" dirty="0"/>
              <a:t>political process</a:t>
            </a:r>
            <a:r>
              <a:rPr lang="en-US" i="1" dirty="0"/>
              <a:t>. Political and public pressure against national surveillance authorities might be high. Any political or public pressure could be particularly high if the national authorities were to be entrusted with discretionary competence. A </a:t>
            </a:r>
            <a:r>
              <a:rPr lang="en-US" i="1" dirty="0" err="1"/>
              <a:t>decentralisation</a:t>
            </a:r>
            <a:r>
              <a:rPr lang="en-US" i="1" dirty="0"/>
              <a:t> [...] could lead to </a:t>
            </a:r>
            <a:r>
              <a:rPr lang="en-US" i="1" u="sng" dirty="0"/>
              <a:t>different practices </a:t>
            </a:r>
            <a:r>
              <a:rPr lang="en-US" i="1" dirty="0"/>
              <a:t>in the 28 EEA Member States. There is not only the question of whether national authorities in fact are independent or not – the competitors of an undertaking suspected of having received illegal sate aid and the public in general must also be able to have </a:t>
            </a:r>
            <a:r>
              <a:rPr lang="en-US" i="1" u="sng" dirty="0"/>
              <a:t>confidence in the independence </a:t>
            </a:r>
            <a:r>
              <a:rPr lang="en-US" i="1" dirty="0"/>
              <a:t>of a national surveillance authority. </a:t>
            </a:r>
            <a:r>
              <a:rPr lang="en-US" dirty="0"/>
              <a:t>(NOR)</a:t>
            </a:r>
          </a:p>
          <a:p>
            <a:r>
              <a:rPr lang="en-US" i="1" dirty="0"/>
              <a:t>The government </a:t>
            </a:r>
            <a:r>
              <a:rPr lang="en-US" i="1" u="sng" dirty="0"/>
              <a:t>categorically rejects </a:t>
            </a:r>
            <a:r>
              <a:rPr lang="en-US" i="1" dirty="0"/>
              <a:t>the Commission's proposal to establish independent state aid monitoring authorities in the Member States. An obligation under Community law to establish such authorities would </a:t>
            </a:r>
            <a:r>
              <a:rPr lang="en-US" i="1" u="sng" dirty="0"/>
              <a:t>neither make political sense nor be legally acceptable</a:t>
            </a:r>
            <a:r>
              <a:rPr lang="en-US" u="sng" dirty="0"/>
              <a:t> </a:t>
            </a:r>
            <a:r>
              <a:rPr lang="en-US" dirty="0"/>
              <a:t>(GER).</a:t>
            </a:r>
          </a:p>
        </p:txBody>
      </p:sp>
    </p:spTree>
    <p:extLst>
      <p:ext uri="{BB962C8B-B14F-4D97-AF65-F5344CB8AC3E}">
        <p14:creationId xmlns:p14="http://schemas.microsoft.com/office/powerpoint/2010/main" val="2541515739"/>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42E9D26-51C6-485E-91BA-44217B77866E}"/>
              </a:ext>
            </a:extLst>
          </p:cNvPr>
          <p:cNvSpPr>
            <a:spLocks noGrp="1"/>
          </p:cNvSpPr>
          <p:nvPr>
            <p:ph type="title"/>
          </p:nvPr>
        </p:nvSpPr>
        <p:spPr/>
        <p:txBody>
          <a:bodyPr/>
          <a:lstStyle/>
          <a:p>
            <a:r>
              <a:rPr lang="en-US" dirty="0"/>
              <a:t>SAM 2012</a:t>
            </a:r>
          </a:p>
        </p:txBody>
      </p:sp>
      <p:sp>
        <p:nvSpPr>
          <p:cNvPr id="3" name="Content Placeholder 2" descr="" title="">
            <a:extLst>
              <a:ext uri="{FF2B5EF4-FFF2-40B4-BE49-F238E27FC236}">
                <a16:creationId xmlns:a16="http://schemas.microsoft.com/office/drawing/2014/main" id="{CF574C66-4F85-4577-8A8B-9A0F32E2D27F}"/>
              </a:ext>
            </a:extLst>
          </p:cNvPr>
          <p:cNvSpPr>
            <a:spLocks noGrp="1"/>
          </p:cNvSpPr>
          <p:nvPr>
            <p:ph idx="1"/>
          </p:nvPr>
        </p:nvSpPr>
        <p:spPr/>
        <p:txBody>
          <a:bodyPr/>
          <a:lstStyle/>
          <a:p>
            <a:r>
              <a:rPr lang="en-US" dirty="0"/>
              <a:t>The idea of independent national authorities was abandoned</a:t>
            </a:r>
          </a:p>
        </p:txBody>
      </p:sp>
    </p:spTree>
    <p:extLst>
      <p:ext uri="{BB962C8B-B14F-4D97-AF65-F5344CB8AC3E}">
        <p14:creationId xmlns:p14="http://schemas.microsoft.com/office/powerpoint/2010/main" val="2643871813"/>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5CDFEDE-42B1-4777-8B75-E2CF14A88B53}"/>
              </a:ext>
            </a:extLst>
          </p:cNvPr>
          <p:cNvSpPr>
            <a:spLocks noGrp="1"/>
          </p:cNvSpPr>
          <p:nvPr>
            <p:ph type="title"/>
          </p:nvPr>
        </p:nvSpPr>
        <p:spPr/>
        <p:txBody>
          <a:bodyPr/>
          <a:lstStyle/>
          <a:p>
            <a:r>
              <a:rPr lang="en-US" dirty="0"/>
              <a:t>2. “Revolution”: from ex ante to ex post?</a:t>
            </a:r>
          </a:p>
        </p:txBody>
      </p:sp>
    </p:spTree>
    <p:extLst>
      <p:ext uri="{BB962C8B-B14F-4D97-AF65-F5344CB8AC3E}">
        <p14:creationId xmlns:p14="http://schemas.microsoft.com/office/powerpoint/2010/main" val="252406056"/>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40684D3-6ABE-46CF-8A18-96DEB6D15F87}"/>
              </a:ext>
            </a:extLst>
          </p:cNvPr>
          <p:cNvSpPr>
            <a:spLocks noGrp="1"/>
          </p:cNvSpPr>
          <p:nvPr>
            <p:ph type="title"/>
          </p:nvPr>
        </p:nvSpPr>
        <p:spPr/>
        <p:txBody>
          <a:bodyPr/>
          <a:lstStyle/>
          <a:p>
            <a:r>
              <a:rPr lang="en-US" dirty="0"/>
              <a:t>More </a:t>
            </a:r>
            <a:r>
              <a:rPr lang="en-US" dirty="0" err="1"/>
              <a:t>GBER</a:t>
            </a:r>
            <a:r>
              <a:rPr lang="en-US" dirty="0"/>
              <a:t>, less notifications, less ex ante</a:t>
            </a:r>
          </a:p>
        </p:txBody>
      </p:sp>
      <p:sp>
        <p:nvSpPr>
          <p:cNvPr id="3" name="Content Placeholder 2" descr="" title="">
            <a:extLst>
              <a:ext uri="{FF2B5EF4-FFF2-40B4-BE49-F238E27FC236}">
                <a16:creationId xmlns:a16="http://schemas.microsoft.com/office/drawing/2014/main" id="{AF8CE9F9-41AB-4170-8B3A-0D810CFF0766}"/>
              </a:ext>
            </a:extLst>
          </p:cNvPr>
          <p:cNvSpPr>
            <a:spLocks noGrp="1"/>
          </p:cNvSpPr>
          <p:nvPr>
            <p:ph idx="1"/>
          </p:nvPr>
        </p:nvSpPr>
        <p:spPr/>
        <p:txBody>
          <a:bodyPr/>
          <a:lstStyle/>
          <a:p>
            <a:r>
              <a:rPr lang="en-US" dirty="0">
                <a:solidFill>
                  <a:srgbClr val="000000"/>
                </a:solidFill>
                <a:latin typeface="Arial" panose="020B0604020202020204" pitchFamily="34" charset="0"/>
                <a:cs typeface="Arial" panose="020B0604020202020204" pitchFamily="34" charset="0"/>
              </a:rPr>
              <a:t>Before SAM</a:t>
            </a:r>
          </a:p>
          <a:p>
            <a:pPr lvl="1"/>
            <a:r>
              <a:rPr lang="en-US" dirty="0">
                <a:solidFill>
                  <a:srgbClr val="000000"/>
                </a:solidFill>
                <a:latin typeface="Arial" panose="020B0604020202020204" pitchFamily="34" charset="0"/>
                <a:cs typeface="Arial" panose="020B0604020202020204" pitchFamily="34" charset="0"/>
              </a:rPr>
              <a:t>&lt; 50% of measures and about 32% of spending under </a:t>
            </a:r>
            <a:r>
              <a:rPr lang="en-US" dirty="0" err="1">
                <a:solidFill>
                  <a:srgbClr val="000000"/>
                </a:solidFill>
                <a:latin typeface="Arial" panose="020B0604020202020204" pitchFamily="34" charset="0"/>
                <a:cs typeface="Arial" panose="020B0604020202020204" pitchFamily="34" charset="0"/>
              </a:rPr>
              <a:t>GBER</a:t>
            </a:r>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After SAM</a:t>
            </a:r>
          </a:p>
          <a:p>
            <a:pPr lvl="1"/>
            <a:r>
              <a:rPr lang="en-US" dirty="0">
                <a:solidFill>
                  <a:srgbClr val="000000"/>
                </a:solidFill>
                <a:latin typeface="Arial" panose="020B0604020202020204" pitchFamily="34" charset="0"/>
                <a:cs typeface="Arial" panose="020B0604020202020204" pitchFamily="34" charset="0"/>
              </a:rPr>
              <a:t>+95% of (new) measures and about 65% of spending under </a:t>
            </a:r>
            <a:r>
              <a:rPr lang="en-US" dirty="0" err="1">
                <a:solidFill>
                  <a:srgbClr val="000000"/>
                </a:solidFill>
                <a:latin typeface="Arial" panose="020B0604020202020204" pitchFamily="34" charset="0"/>
                <a:cs typeface="Arial" panose="020B0604020202020204" pitchFamily="34" charset="0"/>
              </a:rPr>
              <a:t>GBER</a:t>
            </a:r>
            <a:endParaRPr lang="en-US" dirty="0">
              <a:solidFill>
                <a:srgbClr val="000000"/>
              </a:solidFill>
              <a:latin typeface="Arial" panose="020B0604020202020204" pitchFamily="34" charset="0"/>
              <a:cs typeface="Arial" panose="020B0604020202020204" pitchFamily="34" charset="0"/>
            </a:endParaRPr>
          </a:p>
          <a:p>
            <a:pPr lvl="1"/>
            <a:r>
              <a:rPr lang="en-US" dirty="0">
                <a:solidFill>
                  <a:srgbClr val="000000"/>
                </a:solidFill>
                <a:latin typeface="Arial" panose="020B0604020202020204" pitchFamily="34" charset="0"/>
                <a:cs typeface="Arial" panose="020B0604020202020204" pitchFamily="34" charset="0"/>
              </a:rPr>
              <a:t>drastic reduction of notifications (from 578 in 203 to ~150 in 2019 before Covid)</a:t>
            </a:r>
          </a:p>
          <a:p>
            <a:r>
              <a:rPr lang="en-US" dirty="0">
                <a:solidFill>
                  <a:srgbClr val="000000"/>
                </a:solidFill>
              </a:rPr>
              <a:t>State aid control became “ex post control” in most of the cases, but not for the most serious ones</a:t>
            </a:r>
          </a:p>
          <a:p>
            <a:r>
              <a:rPr lang="en-US" dirty="0">
                <a:solidFill>
                  <a:srgbClr val="000000"/>
                </a:solidFill>
                <a:latin typeface="Arial" panose="020B0604020202020204" pitchFamily="34" charset="0"/>
                <a:cs typeface="Arial" panose="020B0604020202020204" pitchFamily="34" charset="0"/>
              </a:rPr>
              <a:t>GBER can be regarded as collective “ex ante” control</a:t>
            </a:r>
          </a:p>
          <a:p>
            <a:r>
              <a:rPr lang="en-US" dirty="0">
                <a:solidFill>
                  <a:srgbClr val="000000"/>
                </a:solidFill>
              </a:rPr>
              <a:t>However, </a:t>
            </a:r>
            <a:r>
              <a:rPr lang="en-US" dirty="0" err="1">
                <a:solidFill>
                  <a:srgbClr val="000000"/>
                </a:solidFill>
              </a:rPr>
              <a:t>GBER</a:t>
            </a:r>
            <a:r>
              <a:rPr lang="en-US" dirty="0">
                <a:solidFill>
                  <a:srgbClr val="000000"/>
                </a:solidFill>
              </a:rPr>
              <a:t> “rigidifies” State aid actions</a:t>
            </a:r>
            <a:endParaRPr lang="en-US" dirty="0">
              <a:solidFill>
                <a:srgbClr val="000000"/>
              </a:solidFill>
              <a:latin typeface="Arial" panose="020B0604020202020204" pitchFamily="34" charset="0"/>
              <a:cs typeface="Arial" panose="020B0604020202020204" pitchFamily="34" charset="0"/>
            </a:endParaRPr>
          </a:p>
          <a:p>
            <a:pPr marL="457200" lvl="1" indent="0">
              <a:buNone/>
            </a:pPr>
            <a:r>
              <a:rPr lang="fr-BE" b="1" dirty="0">
                <a:solidFill>
                  <a:srgbClr val="006FC0"/>
                </a:solidFill>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3396872773"/>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A025800-893B-4AEE-9D6F-64B45E6E1BD9}"/>
              </a:ext>
            </a:extLst>
          </p:cNvPr>
          <p:cNvSpPr>
            <a:spLocks noGrp="1"/>
          </p:cNvSpPr>
          <p:nvPr>
            <p:ph type="title"/>
          </p:nvPr>
        </p:nvSpPr>
        <p:spPr/>
        <p:txBody>
          <a:bodyPr/>
          <a:lstStyle/>
          <a:p>
            <a:r>
              <a:rPr lang="en-US" dirty="0"/>
              <a:t>Progressive extension of </a:t>
            </a:r>
            <a:r>
              <a:rPr lang="en-US" dirty="0" err="1"/>
              <a:t>GBER</a:t>
            </a:r>
            <a:r>
              <a:rPr lang="en-US" dirty="0"/>
              <a:t> (1)</a:t>
            </a:r>
          </a:p>
        </p:txBody>
      </p:sp>
      <p:pic>
        <p:nvPicPr>
          <p:cNvPr id="4" name="Content Placeholder 3" descr="" title="">
            <a:extLst>
              <a:ext uri="{FF2B5EF4-FFF2-40B4-BE49-F238E27FC236}">
                <a16:creationId xmlns:a16="http://schemas.microsoft.com/office/drawing/2014/main" id="{C665A338-ACDC-4C78-847F-61AB3D1E22FB}"/>
              </a:ext>
            </a:extLst>
          </p:cNvPr>
          <p:cNvPicPr>
            <a:picLocks noGrp="1" noChangeAspect="1"/>
          </p:cNvPicPr>
          <p:nvPr>
            <p:ph idx="1"/>
          </p:nvPr>
        </p:nvPicPr>
        <p:blipFill>
          <a:blip r:embed="rId2"/>
          <a:stretch>
            <a:fillRect/>
          </a:stretch>
        </p:blipFill>
        <p:spPr>
          <a:xfrm>
            <a:off x="795717" y="1288289"/>
            <a:ext cx="9119910" cy="5145987"/>
          </a:xfrm>
          <a:prstGeom prst="rect">
            <a:avLst/>
          </a:prstGeom>
        </p:spPr>
      </p:pic>
      <p:pic>
        <p:nvPicPr>
          <p:cNvPr id="5" name="Picture 4" descr="" title="">
            <a:extLst>
              <a:ext uri="{FF2B5EF4-FFF2-40B4-BE49-F238E27FC236}">
                <a16:creationId xmlns:a16="http://schemas.microsoft.com/office/drawing/2014/main" id="{7DE50987-B4B6-4A74-B7A5-506D457AE0C9}"/>
              </a:ext>
            </a:extLst>
          </p:cNvPr>
          <p:cNvPicPr>
            <a:picLocks noChangeAspect="1"/>
          </p:cNvPicPr>
          <p:nvPr/>
        </p:nvPicPr>
        <p:blipFill>
          <a:blip r:embed="rId3"/>
          <a:stretch>
            <a:fillRect/>
          </a:stretch>
        </p:blipFill>
        <p:spPr>
          <a:xfrm>
            <a:off x="9736725" y="2255350"/>
            <a:ext cx="1646063" cy="871804"/>
          </a:xfrm>
          <a:prstGeom prst="rect">
            <a:avLst/>
          </a:prstGeom>
        </p:spPr>
      </p:pic>
      <p:pic>
        <p:nvPicPr>
          <p:cNvPr id="6" name="Picture 5" descr="" title="">
            <a:extLst>
              <a:ext uri="{FF2B5EF4-FFF2-40B4-BE49-F238E27FC236}">
                <a16:creationId xmlns:a16="http://schemas.microsoft.com/office/drawing/2014/main" id="{7155ABE0-8A25-4550-A151-6DB095CD0041}"/>
              </a:ext>
            </a:extLst>
          </p:cNvPr>
          <p:cNvPicPr>
            <a:picLocks noChangeAspect="1"/>
          </p:cNvPicPr>
          <p:nvPr/>
        </p:nvPicPr>
        <p:blipFill>
          <a:blip r:embed="rId4"/>
          <a:stretch>
            <a:fillRect/>
          </a:stretch>
        </p:blipFill>
        <p:spPr>
          <a:xfrm>
            <a:off x="9576748" y="2033364"/>
            <a:ext cx="1042506" cy="304826"/>
          </a:xfrm>
          <a:prstGeom prst="rect">
            <a:avLst/>
          </a:prstGeom>
        </p:spPr>
      </p:pic>
      <p:pic>
        <p:nvPicPr>
          <p:cNvPr id="7" name="Picture 6" descr="" title="">
            <a:extLst>
              <a:ext uri="{FF2B5EF4-FFF2-40B4-BE49-F238E27FC236}">
                <a16:creationId xmlns:a16="http://schemas.microsoft.com/office/drawing/2014/main" id="{55E32857-C579-4995-A46F-75F2681D6B03}"/>
              </a:ext>
            </a:extLst>
          </p:cNvPr>
          <p:cNvPicPr>
            <a:picLocks noChangeAspect="1"/>
          </p:cNvPicPr>
          <p:nvPr/>
        </p:nvPicPr>
        <p:blipFill>
          <a:blip r:embed="rId5"/>
          <a:stretch>
            <a:fillRect/>
          </a:stretch>
        </p:blipFill>
        <p:spPr>
          <a:xfrm>
            <a:off x="9783667" y="3490853"/>
            <a:ext cx="1719221" cy="1054699"/>
          </a:xfrm>
          <a:prstGeom prst="rect">
            <a:avLst/>
          </a:prstGeom>
        </p:spPr>
      </p:pic>
      <p:pic>
        <p:nvPicPr>
          <p:cNvPr id="8" name="Picture 7" descr="" title="">
            <a:extLst>
              <a:ext uri="{FF2B5EF4-FFF2-40B4-BE49-F238E27FC236}">
                <a16:creationId xmlns:a16="http://schemas.microsoft.com/office/drawing/2014/main" id="{E41336C7-B18F-43FE-9CB9-F56A039047AE}"/>
              </a:ext>
            </a:extLst>
          </p:cNvPr>
          <p:cNvPicPr>
            <a:picLocks noChangeAspect="1"/>
          </p:cNvPicPr>
          <p:nvPr/>
        </p:nvPicPr>
        <p:blipFill>
          <a:blip r:embed="rId6"/>
          <a:stretch>
            <a:fillRect/>
          </a:stretch>
        </p:blipFill>
        <p:spPr>
          <a:xfrm>
            <a:off x="7299172" y="6195303"/>
            <a:ext cx="2981202" cy="457240"/>
          </a:xfrm>
          <a:prstGeom prst="rect">
            <a:avLst/>
          </a:prstGeom>
        </p:spPr>
      </p:pic>
    </p:spTree>
    <p:extLst>
      <p:ext uri="{BB962C8B-B14F-4D97-AF65-F5344CB8AC3E}">
        <p14:creationId xmlns:p14="http://schemas.microsoft.com/office/powerpoint/2010/main" val="1460359458"/>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9F07424-B5C4-4975-9D19-948B3E1047C9}"/>
              </a:ext>
            </a:extLst>
          </p:cNvPr>
          <p:cNvSpPr>
            <a:spLocks noGrp="1"/>
          </p:cNvSpPr>
          <p:nvPr>
            <p:ph type="title"/>
          </p:nvPr>
        </p:nvSpPr>
        <p:spPr/>
        <p:txBody>
          <a:bodyPr/>
          <a:lstStyle/>
          <a:p>
            <a:r>
              <a:rPr lang="en-US" dirty="0"/>
              <a:t>Progressive extension of </a:t>
            </a:r>
            <a:r>
              <a:rPr lang="en-US" dirty="0" err="1"/>
              <a:t>GBER</a:t>
            </a:r>
            <a:r>
              <a:rPr lang="en-US" dirty="0"/>
              <a:t> (2)</a:t>
            </a:r>
          </a:p>
        </p:txBody>
      </p:sp>
      <p:pic>
        <p:nvPicPr>
          <p:cNvPr id="4" name="Content Placeholder 3" descr="" title="">
            <a:extLst>
              <a:ext uri="{FF2B5EF4-FFF2-40B4-BE49-F238E27FC236}">
                <a16:creationId xmlns:a16="http://schemas.microsoft.com/office/drawing/2014/main" id="{BA63A4B5-6426-4575-8906-7EC468908006}"/>
              </a:ext>
            </a:extLst>
          </p:cNvPr>
          <p:cNvPicPr>
            <a:picLocks noGrp="1" noChangeAspect="1"/>
          </p:cNvPicPr>
          <p:nvPr>
            <p:ph idx="1"/>
          </p:nvPr>
        </p:nvPicPr>
        <p:blipFill>
          <a:blip r:embed="rId2"/>
          <a:stretch>
            <a:fillRect/>
          </a:stretch>
        </p:blipFill>
        <p:spPr>
          <a:xfrm>
            <a:off x="785192" y="1234098"/>
            <a:ext cx="9363411" cy="5270423"/>
          </a:xfrm>
          <a:prstGeom prst="rect">
            <a:avLst/>
          </a:prstGeom>
        </p:spPr>
      </p:pic>
      <p:pic>
        <p:nvPicPr>
          <p:cNvPr id="5" name="Picture 4" descr="" title="">
            <a:extLst>
              <a:ext uri="{FF2B5EF4-FFF2-40B4-BE49-F238E27FC236}">
                <a16:creationId xmlns:a16="http://schemas.microsoft.com/office/drawing/2014/main" id="{A9590132-F5C8-4300-9704-147AFB351AA4}"/>
              </a:ext>
            </a:extLst>
          </p:cNvPr>
          <p:cNvPicPr>
            <a:picLocks noChangeAspect="1"/>
          </p:cNvPicPr>
          <p:nvPr/>
        </p:nvPicPr>
        <p:blipFill>
          <a:blip r:embed="rId3"/>
          <a:stretch>
            <a:fillRect/>
          </a:stretch>
        </p:blipFill>
        <p:spPr>
          <a:xfrm>
            <a:off x="10098908" y="4581388"/>
            <a:ext cx="1725318" cy="871804"/>
          </a:xfrm>
          <a:prstGeom prst="rect">
            <a:avLst/>
          </a:prstGeom>
        </p:spPr>
      </p:pic>
      <p:pic>
        <p:nvPicPr>
          <p:cNvPr id="6" name="Picture 5" descr="" title="">
            <a:extLst>
              <a:ext uri="{FF2B5EF4-FFF2-40B4-BE49-F238E27FC236}">
                <a16:creationId xmlns:a16="http://schemas.microsoft.com/office/drawing/2014/main" id="{8ED44129-9903-42CF-BF53-213A47F3DC0A}"/>
              </a:ext>
            </a:extLst>
          </p:cNvPr>
          <p:cNvPicPr>
            <a:picLocks noChangeAspect="1"/>
          </p:cNvPicPr>
          <p:nvPr/>
        </p:nvPicPr>
        <p:blipFill>
          <a:blip r:embed="rId4"/>
          <a:stretch>
            <a:fillRect/>
          </a:stretch>
        </p:blipFill>
        <p:spPr>
          <a:xfrm>
            <a:off x="9829610" y="4296992"/>
            <a:ext cx="1042506" cy="304826"/>
          </a:xfrm>
          <a:prstGeom prst="rect">
            <a:avLst/>
          </a:prstGeom>
        </p:spPr>
      </p:pic>
      <p:pic>
        <p:nvPicPr>
          <p:cNvPr id="7" name="Picture 6" descr="" title="">
            <a:extLst>
              <a:ext uri="{FF2B5EF4-FFF2-40B4-BE49-F238E27FC236}">
                <a16:creationId xmlns:a16="http://schemas.microsoft.com/office/drawing/2014/main" id="{17EFCF26-11AF-40A0-882F-E616B7EEB4BE}"/>
              </a:ext>
            </a:extLst>
          </p:cNvPr>
          <p:cNvPicPr>
            <a:picLocks noChangeAspect="1"/>
          </p:cNvPicPr>
          <p:nvPr/>
        </p:nvPicPr>
        <p:blipFill>
          <a:blip r:embed="rId5"/>
          <a:stretch>
            <a:fillRect/>
          </a:stretch>
        </p:blipFill>
        <p:spPr>
          <a:xfrm>
            <a:off x="7731659" y="6288714"/>
            <a:ext cx="2981202" cy="457240"/>
          </a:xfrm>
          <a:prstGeom prst="rect">
            <a:avLst/>
          </a:prstGeom>
        </p:spPr>
      </p:pic>
    </p:spTree>
    <p:extLst>
      <p:ext uri="{BB962C8B-B14F-4D97-AF65-F5344CB8AC3E}">
        <p14:creationId xmlns:p14="http://schemas.microsoft.com/office/powerpoint/2010/main" val="1502712495"/>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68E84B6-F2EC-46F6-9149-ECEAF2455B03}"/>
              </a:ext>
            </a:extLst>
          </p:cNvPr>
          <p:cNvSpPr>
            <a:spLocks noGrp="1"/>
          </p:cNvSpPr>
          <p:nvPr>
            <p:ph type="title"/>
          </p:nvPr>
        </p:nvSpPr>
        <p:spPr/>
        <p:txBody>
          <a:bodyPr/>
          <a:lstStyle/>
          <a:p>
            <a:r>
              <a:rPr lang="en-US" dirty="0"/>
              <a:t>Outline</a:t>
            </a:r>
          </a:p>
        </p:txBody>
      </p:sp>
      <p:sp>
        <p:nvSpPr>
          <p:cNvPr id="3" name="Content Placeholder 2" descr="" title="">
            <a:extLst>
              <a:ext uri="{FF2B5EF4-FFF2-40B4-BE49-F238E27FC236}">
                <a16:creationId xmlns:a16="http://schemas.microsoft.com/office/drawing/2014/main" id="{7F9FD503-5852-4FB3-B206-338D0EC77353}"/>
              </a:ext>
            </a:extLst>
          </p:cNvPr>
          <p:cNvSpPr>
            <a:spLocks noGrp="1"/>
          </p:cNvSpPr>
          <p:nvPr>
            <p:ph idx="1"/>
          </p:nvPr>
        </p:nvSpPr>
        <p:spPr/>
        <p:txBody>
          <a:bodyPr/>
          <a:lstStyle/>
          <a:p>
            <a:r>
              <a:rPr lang="en-US" dirty="0"/>
              <a:t>Where are we coming from?</a:t>
            </a:r>
          </a:p>
          <a:p>
            <a:r>
              <a:rPr lang="en-US" dirty="0"/>
              <a:t>What is the true recent “revolution”?</a:t>
            </a:r>
          </a:p>
          <a:p>
            <a:r>
              <a:rPr lang="en-US" dirty="0"/>
              <a:t>Recent illustrations confirming the initial wisdom of 1957:</a:t>
            </a:r>
          </a:p>
          <a:p>
            <a:pPr lvl="1"/>
            <a:r>
              <a:rPr lang="en-US" dirty="0"/>
              <a:t>a supranational, independent, exclusive authority: the European Commission</a:t>
            </a:r>
          </a:p>
          <a:p>
            <a:pPr lvl="1"/>
            <a:r>
              <a:rPr lang="en-US" dirty="0"/>
              <a:t>this is </a:t>
            </a:r>
            <a:r>
              <a:rPr lang="en-US" i="1" dirty="0"/>
              <a:t>consubstantial</a:t>
            </a:r>
            <a:r>
              <a:rPr lang="en-US" dirty="0"/>
              <a:t> to State aid control</a:t>
            </a:r>
          </a:p>
          <a:p>
            <a:pPr lvl="1"/>
            <a:r>
              <a:rPr lang="en-US" i="1" dirty="0" err="1"/>
              <a:t>ousia</a:t>
            </a:r>
            <a:r>
              <a:rPr lang="en-US" dirty="0"/>
              <a:t> (Ancient Greek: </a:t>
            </a:r>
            <a:r>
              <a:rPr lang="en-US" dirty="0" err="1"/>
              <a:t>οὐσί</a:t>
            </a:r>
            <a:r>
              <a:rPr lang="en-US" dirty="0"/>
              <a:t>α): the </a:t>
            </a:r>
            <a:r>
              <a:rPr lang="en-US" i="1" dirty="0"/>
              <a:t>essence</a:t>
            </a:r>
            <a:r>
              <a:rPr lang="en-US" dirty="0"/>
              <a:t> or </a:t>
            </a:r>
            <a:r>
              <a:rPr lang="en-US" i="1" dirty="0"/>
              <a:t>substance</a:t>
            </a:r>
            <a:r>
              <a:rPr lang="en-US" dirty="0"/>
              <a:t>. </a:t>
            </a:r>
          </a:p>
          <a:p>
            <a:endParaRPr lang="en-US" dirty="0"/>
          </a:p>
          <a:p>
            <a:endParaRPr lang="en-US" dirty="0"/>
          </a:p>
        </p:txBody>
      </p:sp>
    </p:spTree>
    <p:extLst>
      <p:ext uri="{BB962C8B-B14F-4D97-AF65-F5344CB8AC3E}">
        <p14:creationId xmlns:p14="http://schemas.microsoft.com/office/powerpoint/2010/main" val="644651316"/>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1D1491D-130B-4B63-9FD7-94D331B3F713}"/>
              </a:ext>
            </a:extLst>
          </p:cNvPr>
          <p:cNvSpPr>
            <a:spLocks noGrp="1"/>
          </p:cNvSpPr>
          <p:nvPr>
            <p:ph type="title"/>
          </p:nvPr>
        </p:nvSpPr>
        <p:spPr/>
        <p:txBody>
          <a:bodyPr>
            <a:normAutofit fontScale="90000"/>
          </a:bodyPr>
          <a:lstStyle/>
          <a:p>
            <a:r>
              <a:rPr lang="en-US" dirty="0"/>
              <a:t>3. Recent events confirmed the vision and wisdom of the Founding Fathers in 1957</a:t>
            </a:r>
          </a:p>
        </p:txBody>
      </p:sp>
      <p:sp>
        <p:nvSpPr>
          <p:cNvPr id="3" name="Content Placeholder 2" descr="" title="">
            <a:extLst>
              <a:ext uri="{FF2B5EF4-FFF2-40B4-BE49-F238E27FC236}">
                <a16:creationId xmlns:a16="http://schemas.microsoft.com/office/drawing/2014/main" id="{D00AF8AA-68E5-4E53-B3B0-342A0D527EE2}"/>
              </a:ext>
            </a:extLst>
          </p:cNvPr>
          <p:cNvSpPr>
            <a:spLocks noGrp="1"/>
          </p:cNvSpPr>
          <p:nvPr>
            <p:ph idx="1"/>
          </p:nvPr>
        </p:nvSpPr>
        <p:spPr/>
        <p:txBody>
          <a:bodyPr>
            <a:normAutofit fontScale="25000" lnSpcReduction="20000"/>
          </a:bodyPr>
          <a:lstStyle/>
          <a:p>
            <a:pPr>
              <a:lnSpc>
                <a:spcPct val="130000"/>
              </a:lnSpc>
            </a:pPr>
            <a:r>
              <a:rPr lang="en-US" sz="7200" dirty="0"/>
              <a:t>Financial crisis, Covid-19 crisis and Ukraine war crisis</a:t>
            </a:r>
          </a:p>
          <a:p>
            <a:pPr lvl="1">
              <a:lnSpc>
                <a:spcPct val="130000"/>
              </a:lnSpc>
            </a:pPr>
            <a:r>
              <a:rPr lang="en-US" sz="4800" dirty="0" err="1"/>
              <a:t>Neelie</a:t>
            </a:r>
            <a:r>
              <a:rPr lang="en-US" sz="4800" dirty="0"/>
              <a:t> </a:t>
            </a:r>
            <a:r>
              <a:rPr lang="en-US" sz="4800" dirty="0" err="1"/>
              <a:t>Kroes</a:t>
            </a:r>
            <a:r>
              <a:rPr lang="en-US" sz="4800" dirty="0"/>
              <a:t> and Ministers of Finance in October 2008</a:t>
            </a:r>
          </a:p>
          <a:p>
            <a:pPr lvl="1">
              <a:lnSpc>
                <a:spcPct val="130000"/>
              </a:lnSpc>
            </a:pPr>
            <a:r>
              <a:rPr lang="en-US" sz="4800" dirty="0"/>
              <a:t>need for </a:t>
            </a:r>
            <a:r>
              <a:rPr lang="en-US" sz="4800" dirty="0" err="1"/>
              <a:t>centralised</a:t>
            </a:r>
            <a:r>
              <a:rPr lang="en-US" sz="4800" dirty="0"/>
              <a:t> EU vision, coordinated actions </a:t>
            </a:r>
          </a:p>
          <a:p>
            <a:pPr lvl="1">
              <a:lnSpc>
                <a:spcPct val="130000"/>
              </a:lnSpc>
            </a:pPr>
            <a:r>
              <a:rPr lang="en-US" sz="4800" dirty="0"/>
              <a:t>adjusted procedures and rules but strong ex ante control </a:t>
            </a:r>
          </a:p>
          <a:p>
            <a:pPr lvl="1">
              <a:lnSpc>
                <a:spcPct val="130000"/>
              </a:lnSpc>
            </a:pPr>
            <a:r>
              <a:rPr lang="en-US" sz="4800" dirty="0"/>
              <a:t>“avoid a jungle without a level playing field” (N. </a:t>
            </a:r>
            <a:r>
              <a:rPr lang="en-US" sz="4800" dirty="0" err="1"/>
              <a:t>Kroes</a:t>
            </a:r>
            <a:r>
              <a:rPr lang="en-US" sz="4800" dirty="0"/>
              <a:t>, 2008)</a:t>
            </a:r>
          </a:p>
          <a:p>
            <a:pPr>
              <a:lnSpc>
                <a:spcPct val="130000"/>
              </a:lnSpc>
            </a:pPr>
            <a:r>
              <a:rPr lang="en-US" sz="7200" i="1" dirty="0"/>
              <a:t>ab </a:t>
            </a:r>
            <a:r>
              <a:rPr lang="en-US" sz="7200" i="1" dirty="0" err="1"/>
              <a:t>absurdo</a:t>
            </a:r>
            <a:r>
              <a:rPr lang="en-US" sz="7200" dirty="0"/>
              <a:t>: Brexit (TCA and UK Subsidy Bill)</a:t>
            </a:r>
          </a:p>
          <a:p>
            <a:pPr lvl="1">
              <a:lnSpc>
                <a:spcPct val="130000"/>
              </a:lnSpc>
            </a:pPr>
            <a:r>
              <a:rPr lang="en-US" sz="4800" dirty="0"/>
              <a:t>CMA (“independent body” under the TCA, Subsidy Control Unit under the CMA) &amp; devolved administrations</a:t>
            </a:r>
          </a:p>
          <a:p>
            <a:pPr lvl="1">
              <a:lnSpc>
                <a:spcPct val="130000"/>
              </a:lnSpc>
            </a:pPr>
            <a:r>
              <a:rPr lang="en-US" sz="4800" dirty="0"/>
              <a:t>judicial review (apart from decisions contained in primary legislation of the devolved or Westminster parliaments)</a:t>
            </a:r>
          </a:p>
          <a:p>
            <a:pPr>
              <a:lnSpc>
                <a:spcPct val="130000"/>
              </a:lnSpc>
            </a:pPr>
            <a:r>
              <a:rPr lang="en-US" sz="7200" dirty="0"/>
              <a:t>Foreign subsidies proposal – consultation/final proposal</a:t>
            </a:r>
          </a:p>
          <a:p>
            <a:pPr lvl="1">
              <a:lnSpc>
                <a:spcPct val="130000"/>
              </a:lnSpc>
            </a:pPr>
            <a:r>
              <a:rPr lang="en-US" sz="4800" dirty="0"/>
              <a:t>Module 1 - some MS: sharing responsibilities MS/Commission based on thresholds; majority of other EU stakeholders: Commission exclusively responsible; if shared enforcement responsibilities, strong leadership by the Commission.</a:t>
            </a:r>
          </a:p>
          <a:p>
            <a:pPr lvl="1">
              <a:lnSpc>
                <a:spcPct val="130000"/>
              </a:lnSpc>
            </a:pPr>
            <a:r>
              <a:rPr lang="en-US" sz="4800" dirty="0"/>
              <a:t>Module 2 - majority of EU stakeholders: exclusive Commission power.</a:t>
            </a:r>
          </a:p>
          <a:p>
            <a:pPr lvl="1">
              <a:lnSpc>
                <a:spcPct val="130000"/>
              </a:lnSpc>
            </a:pPr>
            <a:r>
              <a:rPr lang="en-US" sz="4800" dirty="0"/>
              <a:t>Module 3 - MS: Commission should have exclusive powers for assessing whether a foreign subsidy is distortive, in the interest of consistency and legal certainty.</a:t>
            </a:r>
          </a:p>
          <a:p>
            <a:pPr lvl="1">
              <a:lnSpc>
                <a:spcPct val="130000"/>
              </a:lnSpc>
            </a:pPr>
            <a:r>
              <a:rPr lang="en-US" sz="4800" dirty="0"/>
              <a:t>Results: prior, suspensive, mandatory notification to the Commission, ex officio investigation powers exclusive to the Commission, exclusive powers to the Commission with a view to imposing effective remedies or to prohibiting the relevant business actions.</a:t>
            </a:r>
          </a:p>
          <a:p>
            <a:pPr lvl="1">
              <a:lnSpc>
                <a:spcPct val="130000"/>
              </a:lnSpc>
            </a:pPr>
            <a:endParaRPr lang="en-US" sz="4400" dirty="0"/>
          </a:p>
          <a:p>
            <a:pPr lvl="1"/>
            <a:endParaRPr lang="en-US" dirty="0"/>
          </a:p>
        </p:txBody>
      </p:sp>
    </p:spTree>
    <p:extLst>
      <p:ext uri="{BB962C8B-B14F-4D97-AF65-F5344CB8AC3E}">
        <p14:creationId xmlns:p14="http://schemas.microsoft.com/office/powerpoint/2010/main" val="3322729010"/>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04B2AD4-C560-4239-82E5-046DEBC8BA79}"/>
              </a:ext>
            </a:extLst>
          </p:cNvPr>
          <p:cNvSpPr>
            <a:spLocks noGrp="1"/>
          </p:cNvSpPr>
          <p:nvPr>
            <p:ph type="title"/>
          </p:nvPr>
        </p:nvSpPr>
        <p:spPr/>
        <p:txBody>
          <a:bodyPr/>
          <a:lstStyle/>
          <a:p>
            <a:r>
              <a:rPr lang="en-US" dirty="0"/>
              <a:t>Conclusions – Way forward</a:t>
            </a:r>
          </a:p>
        </p:txBody>
      </p:sp>
      <p:sp>
        <p:nvSpPr>
          <p:cNvPr id="3" name="Content Placeholder 2" descr="" title="">
            <a:extLst>
              <a:ext uri="{FF2B5EF4-FFF2-40B4-BE49-F238E27FC236}">
                <a16:creationId xmlns:a16="http://schemas.microsoft.com/office/drawing/2014/main" id="{5C55A0A4-2785-4F69-A7F5-7998B6BDC994}"/>
              </a:ext>
            </a:extLst>
          </p:cNvPr>
          <p:cNvSpPr>
            <a:spLocks noGrp="1"/>
          </p:cNvSpPr>
          <p:nvPr>
            <p:ph idx="1"/>
          </p:nvPr>
        </p:nvSpPr>
        <p:spPr/>
        <p:txBody>
          <a:bodyPr>
            <a:normAutofit fontScale="55000" lnSpcReduction="20000"/>
          </a:bodyPr>
          <a:lstStyle/>
          <a:p>
            <a:pPr>
              <a:lnSpc>
                <a:spcPct val="130000"/>
              </a:lnSpc>
            </a:pPr>
            <a:r>
              <a:rPr lang="en-US" sz="4400" u="sng" dirty="0"/>
              <a:t>No </a:t>
            </a:r>
            <a:r>
              <a:rPr lang="en-US" sz="4400" u="sng" dirty="0" err="1"/>
              <a:t>decentralisation</a:t>
            </a:r>
            <a:r>
              <a:rPr lang="en-US" sz="4400" dirty="0"/>
              <a:t> (contrary to the </a:t>
            </a:r>
            <a:r>
              <a:rPr lang="en-US" sz="4400" i="1" dirty="0"/>
              <a:t>essence</a:t>
            </a:r>
            <a:r>
              <a:rPr lang="en-US" sz="4400" dirty="0"/>
              <a:t> of State aid control), but:</a:t>
            </a:r>
          </a:p>
          <a:p>
            <a:pPr>
              <a:lnSpc>
                <a:spcPct val="130000"/>
              </a:lnSpc>
            </a:pPr>
            <a:r>
              <a:rPr lang="en-US" sz="4400" dirty="0"/>
              <a:t>More resources for DG COMP, more powers (similar to antitrust), improved Procedural Regulation (blocked by MS)</a:t>
            </a:r>
          </a:p>
          <a:p>
            <a:pPr>
              <a:lnSpc>
                <a:spcPct val="130000"/>
              </a:lnSpc>
            </a:pPr>
            <a:r>
              <a:rPr lang="en-US" sz="4400" dirty="0"/>
              <a:t>Better national enforcement (progress made but still efforts to be made)</a:t>
            </a:r>
          </a:p>
          <a:p>
            <a:pPr>
              <a:lnSpc>
                <a:spcPct val="130000"/>
              </a:lnSpc>
            </a:pPr>
            <a:r>
              <a:rPr lang="en-US" sz="4400" dirty="0" err="1"/>
              <a:t>Harmonised</a:t>
            </a:r>
            <a:r>
              <a:rPr lang="en-US" sz="4400" dirty="0"/>
              <a:t> procedures for national enforcement (see antitrust damages directive – and State aid?)</a:t>
            </a:r>
          </a:p>
          <a:p>
            <a:pPr>
              <a:lnSpc>
                <a:spcPct val="130000"/>
              </a:lnSpc>
            </a:pPr>
            <a:r>
              <a:rPr lang="en-US" sz="4400" dirty="0"/>
              <a:t>More deterrence on Member States and beneficiaries (unlawful aid)</a:t>
            </a:r>
          </a:p>
          <a:p>
            <a:pPr>
              <a:lnSpc>
                <a:spcPct val="130000"/>
              </a:lnSpc>
            </a:pPr>
            <a:r>
              <a:rPr lang="en-US" sz="4400" dirty="0"/>
              <a:t>More prevention and detections tools (independent national State aid commissioners with preventive powers against unlawful aid, in particular by legislator)</a:t>
            </a:r>
          </a:p>
          <a:p>
            <a:pPr>
              <a:lnSpc>
                <a:spcPct val="130000"/>
              </a:lnSpc>
            </a:pPr>
            <a:endParaRPr lang="en-US" dirty="0"/>
          </a:p>
          <a:p>
            <a:endParaRPr lang="en-US" dirty="0"/>
          </a:p>
        </p:txBody>
      </p:sp>
    </p:spTree>
    <p:extLst>
      <p:ext uri="{BB962C8B-B14F-4D97-AF65-F5344CB8AC3E}">
        <p14:creationId xmlns:p14="http://schemas.microsoft.com/office/powerpoint/2010/main" val="3601435173"/>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47C6155-5E21-4819-9A8F-1C47F655ADE9}"/>
              </a:ext>
            </a:extLst>
          </p:cNvPr>
          <p:cNvSpPr>
            <a:spLocks noGrp="1"/>
          </p:cNvSpPr>
          <p:nvPr>
            <p:ph type="title"/>
          </p:nvPr>
        </p:nvSpPr>
        <p:spPr/>
        <p:txBody>
          <a:bodyPr/>
          <a:lstStyle/>
          <a:p>
            <a:r>
              <a:rPr lang="en-US" dirty="0"/>
              <a:t>Where are we coming from?</a:t>
            </a:r>
          </a:p>
        </p:txBody>
      </p:sp>
    </p:spTree>
    <p:extLst>
      <p:ext uri="{BB962C8B-B14F-4D97-AF65-F5344CB8AC3E}">
        <p14:creationId xmlns:p14="http://schemas.microsoft.com/office/powerpoint/2010/main" val="4235031915"/>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C5EA695-2543-476A-A658-9BB68D0211CE}"/>
              </a:ext>
            </a:extLst>
          </p:cNvPr>
          <p:cNvSpPr>
            <a:spLocks noGrp="1"/>
          </p:cNvSpPr>
          <p:nvPr>
            <p:ph type="title"/>
          </p:nvPr>
        </p:nvSpPr>
        <p:spPr>
          <a:xfrm>
            <a:off x="381000" y="176464"/>
            <a:ext cx="11430000" cy="826168"/>
          </a:xfrm>
        </p:spPr>
        <p:txBody>
          <a:bodyPr anchor="ctr">
            <a:normAutofit/>
          </a:bodyPr>
          <a:lstStyle/>
          <a:p>
            <a:r>
              <a:rPr lang="en-US" dirty="0"/>
              <a:t>History</a:t>
            </a:r>
          </a:p>
        </p:txBody>
      </p:sp>
      <p:pic>
        <p:nvPicPr>
          <p:cNvPr id="4" name="Content Placeholder 3" descr="" title="">
            <a:extLst>
              <a:ext uri="{FF2B5EF4-FFF2-40B4-BE49-F238E27FC236}">
                <a16:creationId xmlns:a16="http://schemas.microsoft.com/office/drawing/2014/main" id="{5C1525C8-5B15-4CDC-96E6-829CF326155F}"/>
              </a:ext>
            </a:extLst>
          </p:cNvPr>
          <p:cNvPicPr>
            <a:picLocks noGrp="1" noChangeAspect="1"/>
          </p:cNvPicPr>
          <p:nvPr>
            <p:ph idx="1"/>
          </p:nvPr>
        </p:nvPicPr>
        <p:blipFill>
          <a:blip r:embed="rId2"/>
          <a:stretch>
            <a:fillRect/>
          </a:stretch>
        </p:blipFill>
        <p:spPr>
          <a:xfrm>
            <a:off x="816182" y="1379620"/>
            <a:ext cx="10559635" cy="4989429"/>
          </a:xfrm>
          <a:prstGeom prst="rect">
            <a:avLst/>
          </a:prstGeom>
          <a:noFill/>
        </p:spPr>
      </p:pic>
      <p:sp>
        <p:nvSpPr>
          <p:cNvPr id="5" name="TextBox 4" descr="" title="">
            <a:extLst>
              <a:ext uri="{FF2B5EF4-FFF2-40B4-BE49-F238E27FC236}">
                <a16:creationId xmlns:a16="http://schemas.microsoft.com/office/drawing/2014/main" id="{76D97BC1-C5D3-44B2-B335-4EC7EE12AC7F}"/>
              </a:ext>
            </a:extLst>
          </p:cNvPr>
          <p:cNvSpPr txBox="1"/>
          <p:nvPr/>
        </p:nvSpPr>
        <p:spPr>
          <a:xfrm>
            <a:off x="10441586" y="3805382"/>
            <a:ext cx="1369414" cy="830997"/>
          </a:xfrm>
          <a:prstGeom prst="rect">
            <a:avLst/>
          </a:prstGeom>
          <a:noFill/>
        </p:spPr>
        <p:txBody>
          <a:bodyPr wrap="none" rtlCol="0">
            <a:spAutoFit/>
          </a:bodyPr>
          <a:lstStyle/>
          <a:p>
            <a:r>
              <a:rPr lang="en-US" sz="2400" dirty="0"/>
              <a:t>Bosnia</a:t>
            </a:r>
          </a:p>
          <a:p>
            <a:r>
              <a:rPr lang="en-US" sz="2400" dirty="0"/>
              <a:t>Ukraine…</a:t>
            </a:r>
          </a:p>
        </p:txBody>
      </p:sp>
    </p:spTree>
    <p:extLst>
      <p:ext uri="{BB962C8B-B14F-4D97-AF65-F5344CB8AC3E}">
        <p14:creationId xmlns:p14="http://schemas.microsoft.com/office/powerpoint/2010/main" val="2028169411"/>
      </p:ext>
    </p:extLst>
  </p:cSld>
  <p:clrMapOvr>
    <a:masterClrMapping/>
  </p:clrMapOvr>
</p:sld>
</file>

<file path=ppt/slides/slide5.xml><?xml version="1.0" encoding="utf-8"?>
<p:sld xmlns:a16="http://schemas.microsoft.com/office/drawing/2014/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A2F8A11-306D-40EB-BD06-DE07E5D8687C}"/>
              </a:ext>
            </a:extLst>
          </p:cNvPr>
          <p:cNvSpPr>
            <a:spLocks noGrp="1"/>
          </p:cNvSpPr>
          <p:nvPr>
            <p:ph type="title"/>
          </p:nvPr>
        </p:nvSpPr>
        <p:spPr>
          <a:xfrm>
            <a:off x="381000" y="176464"/>
            <a:ext cx="11430000" cy="826168"/>
          </a:xfrm>
        </p:spPr>
        <p:txBody>
          <a:bodyPr anchor="ctr">
            <a:normAutofit/>
          </a:bodyPr>
          <a:lstStyle/>
          <a:p>
            <a:r>
              <a:rPr lang="en-US" dirty="0"/>
              <a:t>Spaak Report (1)</a:t>
            </a:r>
          </a:p>
        </p:txBody>
      </p:sp>
      <p:sp>
        <p:nvSpPr>
          <p:cNvPr id="9" name="Content Placeholder 2" descr="" title="">
            <a:extLst>
              <a:ext uri="{FF2B5EF4-FFF2-40B4-BE49-F238E27FC236}">
                <a16:creationId xmlns:a16="http://schemas.microsoft.com/office/drawing/2014/main" id="{507ADDAA-7018-25E9-C495-9FDCFC594693}"/>
              </a:ext>
            </a:extLst>
          </p:cNvPr>
          <p:cNvSpPr>
            <a:spLocks noGrp="1"/>
          </p:cNvSpPr>
          <p:nvPr>
            <p:ph sz="half" idx="1"/>
          </p:nvPr>
        </p:nvSpPr>
        <p:spPr>
          <a:xfrm>
            <a:off x="381000" y="1371600"/>
            <a:ext cx="5486400" cy="4805363"/>
          </a:xfrm>
        </p:spPr>
        <p:txBody>
          <a:bodyPr/>
          <a:lstStyle/>
          <a:p>
            <a:pPr marL="180975" marR="0" lvl="0" indent="-180975" algn="just" defTabSz="762000" rtl="0" eaLnBrk="0" fontAlgn="base" latinLnBrk="0" hangingPunct="0">
              <a:lnSpc>
                <a:spcPct val="90000"/>
              </a:lnSpc>
              <a:spcBef>
                <a:spcPct val="50000"/>
              </a:spcBef>
              <a:spcAft>
                <a:spcPct val="0"/>
              </a:spcAft>
              <a:buClr>
                <a:srgbClr val="000000"/>
              </a:buClr>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Narrow"/>
                <a:ea typeface="ＭＳ Ｐゴシック" pitchFamily="34" charset="-128"/>
              </a:rPr>
              <a:t>State economic operator v State regulator</a:t>
            </a:r>
          </a:p>
          <a:p>
            <a:pPr marL="180975" marR="0" lvl="0" indent="-180975" algn="just" defTabSz="762000" rtl="0" eaLnBrk="0" fontAlgn="base" latinLnBrk="0" hangingPunct="0">
              <a:lnSpc>
                <a:spcPct val="90000"/>
              </a:lnSpc>
              <a:spcBef>
                <a:spcPct val="50000"/>
              </a:spcBef>
              <a:spcAft>
                <a:spcPct val="0"/>
              </a:spcAft>
              <a:buClr>
                <a:srgbClr val="000000"/>
              </a:buClr>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Narrow"/>
                <a:ea typeface="ＭＳ Ｐゴシック" pitchFamily="34" charset="-128"/>
              </a:rPr>
              <a:t>European integration</a:t>
            </a:r>
          </a:p>
          <a:p>
            <a:pPr marL="360363" marR="0" lvl="1" indent="-177800" algn="just" defTabSz="762000" rtl="0" eaLnBrk="0" fontAlgn="base" latinLnBrk="0" hangingPunct="0">
              <a:lnSpc>
                <a:spcPct val="90000"/>
              </a:lnSpc>
              <a:spcBef>
                <a:spcPct val="30000"/>
              </a:spcBef>
              <a:spcAft>
                <a:spcPct val="0"/>
              </a:spcAft>
              <a:buClr>
                <a:srgbClr val="000000"/>
              </a:buClr>
              <a:buSzTx/>
              <a:buFont typeface="Arial Narrow" pitchFamily="34" charset="0"/>
              <a:buChar char="−"/>
              <a:tabLst/>
              <a:defRPr/>
            </a:pPr>
            <a:r>
              <a:rPr kumimoji="0" lang="en-US" altLang="en-US" sz="2400" b="0" i="0" u="none" strike="noStrike" kern="0" cap="none" spc="0" normalizeH="0" baseline="0" noProof="0" dirty="0">
                <a:ln>
                  <a:noFill/>
                </a:ln>
                <a:solidFill>
                  <a:srgbClr val="000000"/>
                </a:solidFill>
                <a:effectLst/>
                <a:uLnTx/>
                <a:uFillTx/>
                <a:latin typeface="Arial Narrow"/>
                <a:ea typeface="ＭＳ Ｐゴシック" pitchFamily="34" charset="-128"/>
              </a:rPr>
              <a:t>1955 </a:t>
            </a:r>
            <a:r>
              <a:rPr kumimoji="0" lang="en-US" altLang="en-US" sz="2400" b="0" i="1" u="none" strike="noStrike" kern="0" cap="none" spc="0" normalizeH="0" baseline="0" noProof="0" dirty="0">
                <a:ln>
                  <a:noFill/>
                </a:ln>
                <a:solidFill>
                  <a:srgbClr val="000000"/>
                </a:solidFill>
                <a:effectLst/>
                <a:uLnTx/>
                <a:uFillTx/>
                <a:latin typeface="Arial Narrow"/>
                <a:ea typeface="ＭＳ Ｐゴシック" pitchFamily="34" charset="-128"/>
              </a:rPr>
              <a:t>Messina</a:t>
            </a:r>
            <a:r>
              <a:rPr kumimoji="0" lang="en-US" altLang="en-US" sz="2400" b="0" i="0" u="none" strike="noStrike" kern="0" cap="none" spc="0" normalizeH="0" baseline="0" noProof="0" dirty="0">
                <a:ln>
                  <a:noFill/>
                </a:ln>
                <a:solidFill>
                  <a:srgbClr val="000000"/>
                </a:solidFill>
                <a:effectLst/>
                <a:uLnTx/>
                <a:uFillTx/>
                <a:latin typeface="Arial Narrow"/>
                <a:ea typeface="ＭＳ Ｐゴシック" pitchFamily="34" charset="-128"/>
              </a:rPr>
              <a:t> –  1956 </a:t>
            </a:r>
            <a:r>
              <a:rPr kumimoji="0" lang="en-US" altLang="en-US" sz="2400" b="0" i="1" u="none" strike="noStrike" kern="0" cap="none" spc="0" normalizeH="0" baseline="0" noProof="0" dirty="0">
                <a:ln>
                  <a:noFill/>
                </a:ln>
                <a:solidFill>
                  <a:srgbClr val="000000"/>
                </a:solidFill>
                <a:effectLst/>
                <a:uLnTx/>
                <a:uFillTx/>
                <a:latin typeface="Arial Narrow"/>
                <a:ea typeface="ＭＳ Ｐゴシック" pitchFamily="34" charset="-128"/>
              </a:rPr>
              <a:t>IG Conference</a:t>
            </a:r>
          </a:p>
          <a:p>
            <a:pPr marL="360363" marR="0" lvl="1" indent="-177800" algn="just" defTabSz="762000" rtl="0" eaLnBrk="0" fontAlgn="base" latinLnBrk="0" hangingPunct="0">
              <a:lnSpc>
                <a:spcPct val="90000"/>
              </a:lnSpc>
              <a:spcBef>
                <a:spcPct val="30000"/>
              </a:spcBef>
              <a:spcAft>
                <a:spcPct val="0"/>
              </a:spcAft>
              <a:buClr>
                <a:srgbClr val="000000"/>
              </a:buClr>
              <a:buSzTx/>
              <a:buFont typeface="Arial Narrow" pitchFamily="34" charset="0"/>
              <a:buChar char="−"/>
              <a:tabLst/>
              <a:defRPr/>
            </a:pPr>
            <a:r>
              <a:rPr kumimoji="0" lang="en-US" altLang="en-US" sz="2400" b="0" i="0" u="none" strike="noStrike" kern="0" cap="none" spc="0" normalizeH="0" baseline="0" noProof="0" dirty="0">
                <a:ln>
                  <a:noFill/>
                </a:ln>
                <a:solidFill>
                  <a:srgbClr val="000000"/>
                </a:solidFill>
                <a:effectLst/>
                <a:uLnTx/>
                <a:uFillTx/>
                <a:latin typeface="Arial Narrow"/>
                <a:ea typeface="ＭＳ Ｐゴシック" pitchFamily="34" charset="-128"/>
              </a:rPr>
              <a:t>1956 </a:t>
            </a:r>
            <a:r>
              <a:rPr kumimoji="0" lang="en-US" altLang="en-US" sz="2400" b="0" i="1" u="none" strike="noStrike" kern="0" cap="none" spc="0" normalizeH="0" baseline="0" noProof="0" dirty="0">
                <a:ln>
                  <a:noFill/>
                </a:ln>
                <a:solidFill>
                  <a:srgbClr val="00B0F0"/>
                </a:solidFill>
                <a:effectLst/>
                <a:uLnTx/>
                <a:uFillTx/>
                <a:latin typeface="Arial Narrow"/>
                <a:ea typeface="ＭＳ Ｐゴシック" pitchFamily="34" charset="-128"/>
                <a:hlinkClick r:id="rId2">
                  <a:extLst>
                    <a:ext uri="{A12FA001-AC4F-418D-AE19-62706E023703}">
                      <ahyp:hlinkClr xmlns:ahyp="http://schemas.microsoft.com/office/drawing/2018/hyperlinkcolor" val="tx"/>
                    </a:ext>
                  </a:extLst>
                </a:hlinkClick>
              </a:rPr>
              <a:t>Spaak</a:t>
            </a:r>
            <a:r>
              <a:rPr kumimoji="0" lang="en-US" altLang="en-US" sz="2400" b="0" i="0" u="none" strike="noStrike" kern="0" cap="none" spc="0" normalizeH="0" baseline="0" noProof="0" dirty="0">
                <a:ln>
                  <a:noFill/>
                </a:ln>
                <a:solidFill>
                  <a:srgbClr val="00B0F0"/>
                </a:solidFill>
                <a:effectLst/>
                <a:uLnTx/>
                <a:uFillTx/>
                <a:latin typeface="Arial Narrow"/>
                <a:ea typeface="ＭＳ Ｐゴシック" pitchFamily="34" charset="-128"/>
                <a:hlinkClick r:id="rId2">
                  <a:extLst>
                    <a:ext uri="{A12FA001-AC4F-418D-AE19-62706E023703}">
                      <ahyp:hlinkClr xmlns:ahyp="http://schemas.microsoft.com/office/drawing/2018/hyperlinkcolor" val="tx"/>
                    </a:ext>
                  </a:extLst>
                </a:hlinkClick>
              </a:rPr>
              <a:t> Report</a:t>
            </a:r>
            <a:endParaRPr kumimoji="0" lang="en-US" altLang="en-US" sz="1100" b="0" i="0" u="none" strike="noStrike" kern="0" cap="none" spc="0" normalizeH="0" baseline="0" noProof="0" dirty="0">
              <a:ln>
                <a:noFill/>
              </a:ln>
              <a:solidFill>
                <a:srgbClr val="000000"/>
              </a:solidFill>
              <a:effectLst/>
              <a:uLnTx/>
              <a:uFillTx/>
              <a:latin typeface="Arial Narrow"/>
              <a:ea typeface="ＭＳ Ｐゴシック" pitchFamily="34" charset="-128"/>
            </a:endParaRPr>
          </a:p>
          <a:p>
            <a:pPr marL="539750" marR="0" lvl="2" indent="-177800" algn="just" defTabSz="762000" rtl="0" eaLnBrk="0" fontAlgn="base" latinLnBrk="0" hangingPunct="0">
              <a:lnSpc>
                <a:spcPct val="90000"/>
              </a:lnSpc>
              <a:spcBef>
                <a:spcPct val="10000"/>
              </a:spcBef>
              <a:spcAft>
                <a:spcPct val="0"/>
              </a:spcAft>
              <a:buClr>
                <a:srgbClr val="000000"/>
              </a:buClr>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Narrow"/>
                <a:ea typeface="ＭＳ Ｐゴシック" pitchFamily="34" charset="-128"/>
              </a:rPr>
              <a:t>Completion of the ‘common market’ </a:t>
            </a:r>
          </a:p>
          <a:p>
            <a:pPr marL="539750" marR="0" lvl="2" indent="-177800" algn="just" defTabSz="762000" rtl="0" eaLnBrk="0" fontAlgn="base" latinLnBrk="0" hangingPunct="0">
              <a:lnSpc>
                <a:spcPct val="90000"/>
              </a:lnSpc>
              <a:spcBef>
                <a:spcPct val="10000"/>
              </a:spcBef>
              <a:spcAft>
                <a:spcPct val="0"/>
              </a:spcAft>
              <a:buClr>
                <a:srgbClr val="000000"/>
              </a:buClr>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Narrow"/>
                <a:ea typeface="ＭＳ Ｐゴシック" pitchFamily="34" charset="-128"/>
              </a:rPr>
              <a:t>Two types of competition distortions</a:t>
            </a:r>
          </a:p>
          <a:p>
            <a:pPr marL="720725" marR="0" lvl="3" indent="-179388" algn="just" defTabSz="762000" rtl="0" eaLnBrk="0" fontAlgn="base" latinLnBrk="0" hangingPunct="0">
              <a:lnSpc>
                <a:spcPct val="90000"/>
              </a:lnSpc>
              <a:spcBef>
                <a:spcPct val="10000"/>
              </a:spcBef>
              <a:spcAft>
                <a:spcPct val="0"/>
              </a:spcAft>
              <a:buClr>
                <a:srgbClr val="000000"/>
              </a:buClr>
              <a:buSzTx/>
              <a:buFont typeface="Arial Narrow" pitchFamily="34" charset="0"/>
              <a:buChar char="−"/>
              <a:tabLst/>
              <a:defRPr/>
            </a:pPr>
            <a:r>
              <a:rPr kumimoji="0" lang="en-US" altLang="en-US" sz="1800" b="0" i="0" u="none" strike="noStrike" kern="0" cap="none" spc="0" normalizeH="0" baseline="0" noProof="0" dirty="0">
                <a:ln>
                  <a:noFill/>
                </a:ln>
                <a:solidFill>
                  <a:srgbClr val="000000"/>
                </a:solidFill>
                <a:effectLst/>
                <a:uLnTx/>
                <a:uFillTx/>
                <a:latin typeface="Arial Narrow"/>
                <a:ea typeface="ＭＳ Ｐゴシック" pitchFamily="34" charset="-128"/>
              </a:rPr>
              <a:t>Artificial advantages granted by Member States</a:t>
            </a:r>
          </a:p>
          <a:p>
            <a:pPr marL="720725" marR="0" lvl="3" indent="-179388" algn="just" defTabSz="762000" rtl="0" eaLnBrk="0" fontAlgn="base" latinLnBrk="0" hangingPunct="0">
              <a:lnSpc>
                <a:spcPct val="90000"/>
              </a:lnSpc>
              <a:spcBef>
                <a:spcPct val="10000"/>
              </a:spcBef>
              <a:spcAft>
                <a:spcPct val="0"/>
              </a:spcAft>
              <a:buClr>
                <a:srgbClr val="000000"/>
              </a:buClr>
              <a:buSzTx/>
              <a:buFont typeface="Arial Narrow" pitchFamily="34" charset="0"/>
              <a:buChar char="−"/>
              <a:tabLst/>
              <a:defRPr/>
            </a:pPr>
            <a:r>
              <a:rPr kumimoji="0" lang="en-US" altLang="en-US" sz="1800" b="0" i="0" u="none" strike="noStrike" kern="0" cap="none" spc="0" normalizeH="0" baseline="0" noProof="0" dirty="0">
                <a:ln>
                  <a:noFill/>
                </a:ln>
                <a:solidFill>
                  <a:srgbClr val="000000"/>
                </a:solidFill>
                <a:effectLst/>
                <a:uLnTx/>
                <a:uFillTx/>
                <a:latin typeface="Arial Narrow"/>
                <a:ea typeface="ＭＳ Ｐゴシック" pitchFamily="34" charset="-128"/>
              </a:rPr>
              <a:t>Discrepancies in national legislation and regulations</a:t>
            </a:r>
          </a:p>
          <a:p>
            <a:pPr marL="539750" marR="0" lvl="2" indent="-177800" algn="just" defTabSz="762000" rtl="0" eaLnBrk="0" fontAlgn="base" latinLnBrk="0" hangingPunct="0">
              <a:lnSpc>
                <a:spcPct val="90000"/>
              </a:lnSpc>
              <a:spcBef>
                <a:spcPct val="10000"/>
              </a:spcBef>
              <a:spcAft>
                <a:spcPct val="0"/>
              </a:spcAft>
              <a:buClr>
                <a:srgbClr val="000000"/>
              </a:buClr>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Narrow"/>
                <a:ea typeface="ＭＳ Ｐゴシック" pitchFamily="34" charset="-128"/>
              </a:rPr>
              <a:t>Preventing Member States from engaging in</a:t>
            </a:r>
          </a:p>
          <a:p>
            <a:pPr marL="720725" marR="0" lvl="3" indent="-179388" algn="just" defTabSz="762000" rtl="0" eaLnBrk="0" fontAlgn="base" latinLnBrk="0" hangingPunct="0">
              <a:lnSpc>
                <a:spcPct val="90000"/>
              </a:lnSpc>
              <a:spcBef>
                <a:spcPct val="10000"/>
              </a:spcBef>
              <a:spcAft>
                <a:spcPct val="0"/>
              </a:spcAft>
              <a:buClr>
                <a:srgbClr val="000000"/>
              </a:buClr>
              <a:buSzTx/>
              <a:buFont typeface="Arial Narrow" pitchFamily="34" charset="0"/>
              <a:buChar char="−"/>
              <a:tabLst/>
              <a:defRPr/>
            </a:pPr>
            <a:r>
              <a:rPr kumimoji="0" lang="en-US" altLang="en-US" sz="1800" b="0" i="0" u="none" strike="noStrike" kern="0" cap="none" spc="0" normalizeH="0" baseline="0" noProof="0" dirty="0">
                <a:ln>
                  <a:noFill/>
                </a:ln>
                <a:solidFill>
                  <a:srgbClr val="000000"/>
                </a:solidFill>
                <a:effectLst/>
                <a:uLnTx/>
                <a:uFillTx/>
                <a:latin typeface="Arial Narrow"/>
                <a:ea typeface="ＭＳ Ｐゴシック" pitchFamily="34" charset="-128"/>
              </a:rPr>
              <a:t>Subsidies race</a:t>
            </a:r>
          </a:p>
          <a:p>
            <a:pPr marL="720725" marR="0" lvl="3" indent="-179388" algn="just" defTabSz="762000" rtl="0" eaLnBrk="0" fontAlgn="base" latinLnBrk="0" hangingPunct="0">
              <a:lnSpc>
                <a:spcPct val="90000"/>
              </a:lnSpc>
              <a:spcBef>
                <a:spcPct val="10000"/>
              </a:spcBef>
              <a:spcAft>
                <a:spcPct val="0"/>
              </a:spcAft>
              <a:buClr>
                <a:srgbClr val="000000"/>
              </a:buClr>
              <a:buSzTx/>
              <a:buFont typeface="Arial Narrow" pitchFamily="34" charset="0"/>
              <a:buChar char="−"/>
              <a:tabLst/>
              <a:defRPr/>
            </a:pPr>
            <a:r>
              <a:rPr kumimoji="0" lang="en-US" altLang="en-US" sz="1800" b="0" i="0" u="none" strike="noStrike" kern="0" cap="none" spc="0" normalizeH="0" baseline="0" noProof="0" dirty="0">
                <a:ln>
                  <a:noFill/>
                </a:ln>
                <a:solidFill>
                  <a:srgbClr val="000000"/>
                </a:solidFill>
                <a:effectLst/>
                <a:uLnTx/>
                <a:uFillTx/>
                <a:latin typeface="Arial Narrow"/>
                <a:ea typeface="ＭＳ Ｐゴシック" pitchFamily="34" charset="-128"/>
              </a:rPr>
              <a:t>Export aid</a:t>
            </a:r>
          </a:p>
          <a:p>
            <a:pPr marL="720725" marR="0" lvl="3" indent="-179388" algn="just" defTabSz="762000" rtl="0" eaLnBrk="0" fontAlgn="base" latinLnBrk="0" hangingPunct="0">
              <a:lnSpc>
                <a:spcPct val="90000"/>
              </a:lnSpc>
              <a:spcBef>
                <a:spcPct val="10000"/>
              </a:spcBef>
              <a:spcAft>
                <a:spcPct val="0"/>
              </a:spcAft>
              <a:buClr>
                <a:srgbClr val="000000"/>
              </a:buClr>
              <a:buSzTx/>
              <a:buFont typeface="Arial Narrow" pitchFamily="34" charset="0"/>
              <a:buChar char="−"/>
              <a:tabLst/>
              <a:defRPr/>
            </a:pPr>
            <a:r>
              <a:rPr kumimoji="0" lang="en-US" altLang="en-US" sz="1800" b="0" i="0" u="none" strike="noStrike" kern="0" cap="none" spc="0" normalizeH="0" baseline="0" noProof="0" dirty="0">
                <a:ln>
                  <a:noFill/>
                </a:ln>
                <a:solidFill>
                  <a:srgbClr val="000000"/>
                </a:solidFill>
                <a:effectLst/>
                <a:uLnTx/>
                <a:uFillTx/>
                <a:latin typeface="Arial Narrow"/>
                <a:ea typeface="ＭＳ Ｐゴシック" pitchFamily="34" charset="-128"/>
              </a:rPr>
              <a:t>Protectionism</a:t>
            </a:r>
            <a:endParaRPr lang="en-US" dirty="0"/>
          </a:p>
        </p:txBody>
      </p:sp>
      <p:pic>
        <p:nvPicPr>
          <p:cNvPr id="4" name="Content Placeholder 3" descr="" title="">
            <a:extLst>
              <a:ext uri="{FF2B5EF4-FFF2-40B4-BE49-F238E27FC236}">
                <a16:creationId xmlns:a16="http://schemas.microsoft.com/office/drawing/2014/main" id="{4192CF35-F226-49B8-AF23-B12274B37A71}"/>
              </a:ext>
            </a:extLst>
          </p:cNvPr>
          <p:cNvPicPr>
            <a:picLocks noGrp="1" noChangeAspect="1"/>
          </p:cNvPicPr>
          <p:nvPr>
            <p:ph sz="half" idx="2"/>
          </p:nvPr>
        </p:nvPicPr>
        <p:blipFill rotWithShape="1">
          <a:blip r:embed="rId3"/>
          <a:srcRect t="7414" r="-3" b="10471"/>
          <a:stretch/>
        </p:blipFill>
        <p:spPr>
          <a:xfrm>
            <a:off x="6315075" y="1371600"/>
            <a:ext cx="5486400" cy="4805363"/>
          </a:xfrm>
          <a:prstGeom prst="rect">
            <a:avLst/>
          </a:prstGeom>
          <a:noFill/>
        </p:spPr>
      </p:pic>
    </p:spTree>
    <p:extLst>
      <p:ext uri="{BB962C8B-B14F-4D97-AF65-F5344CB8AC3E}">
        <p14:creationId xmlns:p14="http://schemas.microsoft.com/office/powerpoint/2010/main" val="2203397449"/>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E4AD33A-9457-4A7C-A093-F40152E803A6}"/>
              </a:ext>
            </a:extLst>
          </p:cNvPr>
          <p:cNvSpPr>
            <a:spLocks noGrp="1"/>
          </p:cNvSpPr>
          <p:nvPr>
            <p:ph type="title"/>
          </p:nvPr>
        </p:nvSpPr>
        <p:spPr/>
        <p:txBody>
          <a:bodyPr>
            <a:normAutofit/>
          </a:bodyPr>
          <a:lstStyle/>
          <a:p>
            <a:r>
              <a:rPr lang="en-US" dirty="0"/>
              <a:t>Spaak Report (2)</a:t>
            </a:r>
          </a:p>
        </p:txBody>
      </p:sp>
      <p:sp>
        <p:nvSpPr>
          <p:cNvPr id="3" name="Content Placeholder 2" descr="" title="">
            <a:extLst>
              <a:ext uri="{FF2B5EF4-FFF2-40B4-BE49-F238E27FC236}">
                <a16:creationId xmlns:a16="http://schemas.microsoft.com/office/drawing/2014/main" id="{AA0A22E3-CC38-4DD9-9575-46322417BA24}"/>
              </a:ext>
            </a:extLst>
          </p:cNvPr>
          <p:cNvSpPr>
            <a:spLocks noGrp="1"/>
          </p:cNvSpPr>
          <p:nvPr>
            <p:ph idx="1"/>
          </p:nvPr>
        </p:nvSpPr>
        <p:spPr/>
        <p:txBody>
          <a:bodyPr/>
          <a:lstStyle/>
          <a:p>
            <a:pPr marL="180975" marR="0" lvl="0" indent="-180975" algn="just" defTabSz="762000" rtl="0" eaLnBrk="0" fontAlgn="base" latinLnBrk="0" hangingPunct="0">
              <a:lnSpc>
                <a:spcPct val="90000"/>
              </a:lnSpc>
              <a:spcBef>
                <a:spcPct val="50000"/>
              </a:spcBef>
              <a:spcAft>
                <a:spcPct val="0"/>
              </a:spcAft>
              <a:buClr>
                <a:srgbClr val="000000"/>
              </a:buClr>
              <a:buSzTx/>
              <a:buFontTx/>
              <a:buChar char="•"/>
              <a:tabLst/>
              <a:defRPr/>
            </a:pPr>
            <a:r>
              <a:rPr kumimoji="0" lang="fr-FR" altLang="en-US" sz="2400" b="0" i="0" u="none" strike="noStrike" kern="0" cap="none" spc="0" normalizeH="0" baseline="0" noProof="0" dirty="0">
                <a:ln>
                  <a:noFill/>
                </a:ln>
                <a:solidFill>
                  <a:srgbClr val="000000"/>
                </a:solidFill>
                <a:effectLst/>
                <a:uLnTx/>
                <a:uFillTx/>
                <a:latin typeface="Arial Narrow"/>
                <a:ea typeface="ＭＳ Ｐゴシック" pitchFamily="34" charset="-128"/>
              </a:rPr>
              <a:t>page 16 : « </a:t>
            </a:r>
            <a:r>
              <a:rPr kumimoji="0" lang="fr-FR" altLang="en-US" sz="2400" b="0" i="1" u="none" strike="noStrike" kern="0" cap="none" spc="0" normalizeH="0" baseline="0" noProof="0" dirty="0">
                <a:ln>
                  <a:noFill/>
                </a:ln>
                <a:solidFill>
                  <a:srgbClr val="000000"/>
                </a:solidFill>
                <a:effectLst/>
                <a:uLnTx/>
                <a:uFillTx/>
                <a:latin typeface="Arial Narrow"/>
                <a:ea typeface="ＭＳ Ｐゴシック" pitchFamily="34" charset="-128"/>
              </a:rPr>
              <a:t>Le deuxième fait, c’est l'intervention étendue des Etats en vue de </a:t>
            </a:r>
            <a:r>
              <a:rPr kumimoji="0" lang="fr-FR" altLang="en-US" sz="2400" b="0" i="1" u="sng" strike="noStrike" kern="0" cap="none" spc="0" normalizeH="0" baseline="0" noProof="0" dirty="0">
                <a:ln>
                  <a:noFill/>
                </a:ln>
                <a:solidFill>
                  <a:srgbClr val="000000"/>
                </a:solidFill>
                <a:effectLst/>
                <a:uLnTx/>
                <a:uFillTx/>
                <a:latin typeface="Arial Narrow"/>
                <a:ea typeface="ＭＳ Ｐゴシック" pitchFamily="34" charset="-128"/>
              </a:rPr>
              <a:t>favoriser les entreprises de leur nationalité</a:t>
            </a:r>
            <a:r>
              <a:rPr kumimoji="0" lang="fr-FR" altLang="en-US" sz="2400" b="0" i="1" u="none" strike="noStrike" kern="0" cap="none" spc="0" normalizeH="0" baseline="0" noProof="0" dirty="0">
                <a:ln>
                  <a:noFill/>
                </a:ln>
                <a:solidFill>
                  <a:srgbClr val="000000"/>
                </a:solidFill>
                <a:effectLst/>
                <a:uLnTx/>
                <a:uFillTx/>
                <a:latin typeface="Arial Narrow"/>
                <a:ea typeface="ＭＳ Ｐゴシック" pitchFamily="34" charset="-128"/>
              </a:rPr>
              <a:t>. Il faut donc discerner les aides </a:t>
            </a:r>
            <a:r>
              <a:rPr kumimoji="0" lang="fr-FR" altLang="en-US" sz="2400" b="0" i="1" u="sng" strike="noStrike" kern="0" cap="none" spc="0" normalizeH="0" baseline="0" noProof="0" dirty="0">
                <a:ln>
                  <a:noFill/>
                </a:ln>
                <a:solidFill>
                  <a:srgbClr val="000000"/>
                </a:solidFill>
                <a:effectLst/>
                <a:uLnTx/>
                <a:uFillTx/>
                <a:latin typeface="Arial Narrow"/>
                <a:ea typeface="ＭＳ Ｐゴシック" pitchFamily="34" charset="-128"/>
              </a:rPr>
              <a:t>utiles</a:t>
            </a:r>
            <a:r>
              <a:rPr kumimoji="0" lang="fr-FR" altLang="en-US" sz="2400" b="0" i="1" u="none" strike="noStrike" kern="0" cap="none" spc="0" normalizeH="0" baseline="0" noProof="0" dirty="0">
                <a:ln>
                  <a:noFill/>
                </a:ln>
                <a:solidFill>
                  <a:srgbClr val="000000"/>
                </a:solidFill>
                <a:effectLst/>
                <a:uLnTx/>
                <a:uFillTx/>
                <a:latin typeface="Arial Narrow"/>
                <a:ea typeface="ＭＳ Ｐゴシック" pitchFamily="34" charset="-128"/>
              </a:rPr>
              <a:t> à l'intérêt général et à l'expansion de la production de celles qui ont pour objet et pour effet de fausser la concurrence</a:t>
            </a:r>
            <a:r>
              <a:rPr kumimoji="0" lang="fr-FR" altLang="en-US" sz="2400" b="0" i="0" u="none" strike="noStrike" kern="0" cap="none" spc="0" normalizeH="0" baseline="0" noProof="0" dirty="0">
                <a:ln>
                  <a:noFill/>
                </a:ln>
                <a:solidFill>
                  <a:srgbClr val="000000"/>
                </a:solidFill>
                <a:effectLst/>
                <a:uLnTx/>
                <a:uFillTx/>
                <a:latin typeface="Arial Narrow"/>
                <a:ea typeface="ＭＳ Ｐゴシック" pitchFamily="34" charset="-128"/>
              </a:rPr>
              <a:t> ».</a:t>
            </a:r>
          </a:p>
          <a:p>
            <a:pPr marL="180975" marR="0" lvl="0" indent="-180975" algn="just" defTabSz="762000" rtl="0" eaLnBrk="0" fontAlgn="base" latinLnBrk="0" hangingPunct="0">
              <a:lnSpc>
                <a:spcPct val="90000"/>
              </a:lnSpc>
              <a:spcBef>
                <a:spcPct val="50000"/>
              </a:spcBef>
              <a:spcAft>
                <a:spcPct val="0"/>
              </a:spcAft>
              <a:buClr>
                <a:srgbClr val="000000"/>
              </a:buClr>
              <a:buSzTx/>
              <a:buFontTx/>
              <a:buChar char="•"/>
              <a:tabLst/>
              <a:defRPr/>
            </a:pPr>
            <a:r>
              <a:rPr kumimoji="0" lang="fr-FR" altLang="en-US" sz="2400" b="0" i="0" u="none" strike="noStrike" kern="0" cap="none" spc="0" normalizeH="0" baseline="0" noProof="0" dirty="0">
                <a:ln>
                  <a:noFill/>
                </a:ln>
                <a:solidFill>
                  <a:srgbClr val="000000"/>
                </a:solidFill>
                <a:effectLst/>
                <a:uLnTx/>
                <a:uFillTx/>
                <a:latin typeface="Arial Narrow"/>
                <a:ea typeface="ＭＳ Ｐゴシック" pitchFamily="34" charset="-128"/>
              </a:rPr>
              <a:t>page 57 : « </a:t>
            </a:r>
            <a:r>
              <a:rPr kumimoji="0" lang="fr-FR" altLang="en-US" sz="2400" b="0" i="1" u="none" strike="noStrike" kern="0" cap="none" spc="0" normalizeH="0" baseline="0" noProof="0" dirty="0">
                <a:ln>
                  <a:noFill/>
                </a:ln>
                <a:solidFill>
                  <a:srgbClr val="000000"/>
                </a:solidFill>
                <a:effectLst/>
                <a:uLnTx/>
                <a:uFillTx/>
                <a:latin typeface="Arial Narrow"/>
                <a:ea typeface="ＭＳ Ｐゴシック" pitchFamily="34" charset="-128"/>
              </a:rPr>
              <a:t>Une des garanties essentielles qui doivent être données aux entreprises, c'est que le jeu ne risque pas d'être </a:t>
            </a:r>
            <a:r>
              <a:rPr kumimoji="0" lang="fr-FR" altLang="en-US" sz="2400" b="0" i="1" u="sng" strike="noStrike" kern="0" cap="none" spc="0" normalizeH="0" baseline="0" noProof="0" dirty="0">
                <a:ln>
                  <a:noFill/>
                </a:ln>
                <a:solidFill>
                  <a:srgbClr val="000000"/>
                </a:solidFill>
                <a:effectLst/>
                <a:uLnTx/>
                <a:uFillTx/>
                <a:latin typeface="Arial Narrow"/>
                <a:ea typeface="ＭＳ Ｐゴシック" pitchFamily="34" charset="-128"/>
              </a:rPr>
              <a:t>faussé</a:t>
            </a:r>
            <a:r>
              <a:rPr kumimoji="0" lang="fr-FR" altLang="en-US" sz="2400" b="0" i="1" u="none" strike="noStrike" kern="0" cap="none" spc="0" normalizeH="0" baseline="0" noProof="0" dirty="0">
                <a:ln>
                  <a:noFill/>
                </a:ln>
                <a:solidFill>
                  <a:srgbClr val="000000"/>
                </a:solidFill>
                <a:effectLst/>
                <a:uLnTx/>
                <a:uFillTx/>
                <a:latin typeface="Arial Narrow"/>
                <a:ea typeface="ＭＳ Ｐゴシック" pitchFamily="34" charset="-128"/>
              </a:rPr>
              <a:t> par les </a:t>
            </a:r>
            <a:r>
              <a:rPr kumimoji="0" lang="fr-FR" altLang="en-US" sz="2400" b="0" i="1" u="sng" strike="noStrike" kern="0" cap="none" spc="0" normalizeH="0" baseline="0" noProof="0" dirty="0">
                <a:ln>
                  <a:noFill/>
                </a:ln>
                <a:solidFill>
                  <a:srgbClr val="000000"/>
                </a:solidFill>
                <a:effectLst/>
                <a:uLnTx/>
                <a:uFillTx/>
                <a:latin typeface="Arial Narrow"/>
                <a:ea typeface="ＭＳ Ｐゴシック" pitchFamily="34" charset="-128"/>
              </a:rPr>
              <a:t>avantages artificiels</a:t>
            </a:r>
            <a:r>
              <a:rPr kumimoji="0" lang="fr-FR" altLang="en-US" sz="2400" b="0" i="1" u="none" strike="noStrike" kern="0" cap="none" spc="0" normalizeH="0" baseline="0" noProof="0" dirty="0">
                <a:ln>
                  <a:noFill/>
                </a:ln>
                <a:solidFill>
                  <a:srgbClr val="000000"/>
                </a:solidFill>
                <a:effectLst/>
                <a:uLnTx/>
                <a:uFillTx/>
                <a:latin typeface="Arial Narrow"/>
                <a:ea typeface="ＭＳ Ｐゴシック" pitchFamily="34" charset="-128"/>
              </a:rPr>
              <a:t> dont bénéficieraient leurs concurrents. Les aides accordées par les Etats doivent donc être examinées de très près, </a:t>
            </a:r>
            <a:r>
              <a:rPr kumimoji="0" lang="fr-FR" altLang="en-US" sz="2400" b="0" i="1" u="sng" strike="noStrike" kern="0" cap="none" spc="0" normalizeH="0" baseline="0" noProof="0" dirty="0">
                <a:ln>
                  <a:noFill/>
                </a:ln>
                <a:solidFill>
                  <a:srgbClr val="000000"/>
                </a:solidFill>
                <a:effectLst/>
                <a:uLnTx/>
                <a:uFillTx/>
                <a:latin typeface="Arial Narrow"/>
                <a:ea typeface="ＭＳ Ｐゴシック" pitchFamily="34" charset="-128"/>
              </a:rPr>
              <a:t>indépendamment de la forme extérieure</a:t>
            </a:r>
            <a:r>
              <a:rPr kumimoji="0" lang="fr-FR" altLang="en-US" sz="2400" b="0" i="1" u="none" strike="noStrike" kern="0" cap="none" spc="0" normalizeH="0" baseline="0" noProof="0" dirty="0">
                <a:ln>
                  <a:noFill/>
                </a:ln>
                <a:solidFill>
                  <a:srgbClr val="000000"/>
                </a:solidFill>
                <a:effectLst/>
                <a:uLnTx/>
                <a:uFillTx/>
                <a:latin typeface="Arial Narrow"/>
                <a:ea typeface="ＭＳ Ｐゴシック" pitchFamily="34" charset="-128"/>
              </a:rPr>
              <a:t> qu’elles revêtent</a:t>
            </a:r>
            <a:r>
              <a:rPr kumimoji="0" lang="fr-FR" altLang="en-US" sz="2400" b="0" i="0" u="none" strike="noStrike" kern="0" cap="none" spc="0" normalizeH="0" baseline="0" noProof="0" dirty="0">
                <a:ln>
                  <a:noFill/>
                </a:ln>
                <a:solidFill>
                  <a:srgbClr val="000000"/>
                </a:solidFill>
                <a:effectLst/>
                <a:uLnTx/>
                <a:uFillTx/>
                <a:latin typeface="Arial Narrow"/>
                <a:ea typeface="ＭＳ Ｐゴシック" pitchFamily="34" charset="-128"/>
              </a:rPr>
              <a:t>».</a:t>
            </a:r>
          </a:p>
          <a:p>
            <a:pPr marL="180975" marR="0" lvl="0" indent="-180975" algn="just" defTabSz="762000" rtl="0" eaLnBrk="0" fontAlgn="base" latinLnBrk="0" hangingPunct="0">
              <a:lnSpc>
                <a:spcPct val="90000"/>
              </a:lnSpc>
              <a:spcBef>
                <a:spcPct val="50000"/>
              </a:spcBef>
              <a:spcAft>
                <a:spcPct val="0"/>
              </a:spcAft>
              <a:buClr>
                <a:srgbClr val="000000"/>
              </a:buClr>
              <a:buSzTx/>
              <a:buFontTx/>
              <a:buChar char="•"/>
              <a:tabLst/>
              <a:defRPr/>
            </a:pPr>
            <a:r>
              <a:rPr kumimoji="0" lang="fr-FR" altLang="en-US" sz="2400" b="0" i="0" u="none" strike="noStrike" kern="0" cap="none" spc="0" normalizeH="0" baseline="0" noProof="0" dirty="0">
                <a:ln>
                  <a:noFill/>
                </a:ln>
                <a:solidFill>
                  <a:srgbClr val="000000"/>
                </a:solidFill>
                <a:effectLst/>
                <a:uLnTx/>
                <a:uFillTx/>
                <a:latin typeface="Arial Narrow"/>
                <a:ea typeface="ＭＳ Ｐゴシック" pitchFamily="34" charset="-128"/>
              </a:rPr>
              <a:t>page 58 : « </a:t>
            </a:r>
            <a:r>
              <a:rPr kumimoji="0" lang="fr-FR" altLang="en-US" sz="2400" b="0" i="1" u="none" strike="noStrike" kern="0" cap="none" spc="0" normalizeH="0" baseline="0" noProof="0" dirty="0">
                <a:ln>
                  <a:noFill/>
                </a:ln>
                <a:solidFill>
                  <a:srgbClr val="000000"/>
                </a:solidFill>
                <a:effectLst/>
                <a:uLnTx/>
                <a:uFillTx/>
                <a:latin typeface="Arial Narrow"/>
                <a:ea typeface="ＭＳ Ｐゴシック" pitchFamily="34" charset="-128"/>
              </a:rPr>
              <a:t>Le discernement entre les diverses formes d'aides, suivant leur effet économique et leur opportunité pour la réalisation progressive et sans heurts du marché commun, doit être </a:t>
            </a:r>
            <a:r>
              <a:rPr kumimoji="0" lang="fr-FR" altLang="en-US" sz="2400" b="0" i="1" u="sng" strike="noStrike" kern="0" cap="none" spc="0" normalizeH="0" baseline="0" noProof="0" dirty="0">
                <a:ln>
                  <a:noFill/>
                </a:ln>
                <a:solidFill>
                  <a:srgbClr val="000000"/>
                </a:solidFill>
                <a:effectLst/>
                <a:uLnTx/>
                <a:uFillTx/>
                <a:latin typeface="Arial Narrow"/>
                <a:ea typeface="ＭＳ Ｐゴシック" pitchFamily="34" charset="-128"/>
              </a:rPr>
              <a:t>confié à la Commission</a:t>
            </a:r>
            <a:r>
              <a:rPr kumimoji="0" lang="fr-FR" altLang="en-US" sz="2400" b="0" i="1" u="none" strike="noStrike" kern="0" cap="none" spc="0" normalizeH="0" baseline="0" noProof="0" dirty="0">
                <a:ln>
                  <a:noFill/>
                </a:ln>
                <a:solidFill>
                  <a:srgbClr val="000000"/>
                </a:solidFill>
                <a:effectLst/>
                <a:uLnTx/>
                <a:uFillTx/>
                <a:latin typeface="Arial Narrow"/>
                <a:ea typeface="ＭＳ Ｐゴシック" pitchFamily="34" charset="-128"/>
              </a:rPr>
              <a:t> européenne à laquelle </a:t>
            </a:r>
            <a:r>
              <a:rPr kumimoji="0" lang="fr-FR" altLang="en-US" sz="2400" b="0" i="1" u="none" strike="noStrike" kern="0" cap="none" spc="0" normalizeH="0" baseline="0" noProof="0" dirty="0" err="1">
                <a:ln>
                  <a:noFill/>
                </a:ln>
                <a:solidFill>
                  <a:srgbClr val="000000"/>
                </a:solidFill>
                <a:effectLst/>
                <a:uLnTx/>
                <a:uFillTx/>
                <a:latin typeface="Arial Narrow"/>
                <a:ea typeface="ＭＳ Ｐゴシック" pitchFamily="34" charset="-128"/>
              </a:rPr>
              <a:t>elIes</a:t>
            </a:r>
            <a:r>
              <a:rPr kumimoji="0" lang="fr-FR" altLang="en-US" sz="2400" b="0" i="1" u="none" strike="noStrike" kern="0" cap="none" spc="0" normalizeH="0" baseline="0" noProof="0" dirty="0">
                <a:ln>
                  <a:noFill/>
                </a:ln>
                <a:solidFill>
                  <a:srgbClr val="000000"/>
                </a:solidFill>
                <a:effectLst/>
                <a:uLnTx/>
                <a:uFillTx/>
                <a:latin typeface="Arial Narrow"/>
                <a:ea typeface="ＭＳ Ｐゴシック" pitchFamily="34" charset="-128"/>
              </a:rPr>
              <a:t> devront être notifiées par l'Etat intéressé, mais qui pourra aussi entreprendre l'examen approprié sur la base des informations qu’elle se procurera elle-même ou sur demande d’un autre Etat</a:t>
            </a:r>
            <a:r>
              <a:rPr kumimoji="0" lang="fr-FR" altLang="en-US" sz="2400" b="0" i="0" u="none" strike="noStrike" kern="0" cap="none" spc="0" normalizeH="0" baseline="0" noProof="0" dirty="0">
                <a:ln>
                  <a:noFill/>
                </a:ln>
                <a:solidFill>
                  <a:srgbClr val="000000"/>
                </a:solidFill>
                <a:effectLst/>
                <a:uLnTx/>
                <a:uFillTx/>
                <a:latin typeface="Arial Narrow"/>
                <a:ea typeface="ＭＳ Ｐゴシック" pitchFamily="34" charset="-128"/>
              </a:rPr>
              <a:t> ».</a:t>
            </a:r>
          </a:p>
          <a:p>
            <a:endParaRPr lang="en-US" dirty="0"/>
          </a:p>
        </p:txBody>
      </p:sp>
    </p:spTree>
    <p:extLst>
      <p:ext uri="{BB962C8B-B14F-4D97-AF65-F5344CB8AC3E}">
        <p14:creationId xmlns:p14="http://schemas.microsoft.com/office/powerpoint/2010/main" val="2966899592"/>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93A6A57-8D78-44B3-A5B9-92E563EC0DEB}"/>
              </a:ext>
            </a:extLst>
          </p:cNvPr>
          <p:cNvSpPr>
            <a:spLocks noGrp="1"/>
          </p:cNvSpPr>
          <p:nvPr>
            <p:ph type="title"/>
          </p:nvPr>
        </p:nvSpPr>
        <p:spPr/>
        <p:txBody>
          <a:bodyPr/>
          <a:lstStyle/>
          <a:p>
            <a:r>
              <a:rPr lang="en-US" dirty="0"/>
              <a:t>The EU system</a:t>
            </a:r>
          </a:p>
        </p:txBody>
      </p:sp>
      <p:sp>
        <p:nvSpPr>
          <p:cNvPr id="3" name="Content Placeholder 2" descr="" title="">
            <a:extLst>
              <a:ext uri="{FF2B5EF4-FFF2-40B4-BE49-F238E27FC236}">
                <a16:creationId xmlns:a16="http://schemas.microsoft.com/office/drawing/2014/main" id="{4F651651-9BF8-41B8-AC72-4C2975D8DFE7}"/>
              </a:ext>
            </a:extLst>
          </p:cNvPr>
          <p:cNvSpPr>
            <a:spLocks noGrp="1"/>
          </p:cNvSpPr>
          <p:nvPr>
            <p:ph idx="1"/>
          </p:nvPr>
        </p:nvSpPr>
        <p:spPr/>
        <p:txBody>
          <a:bodyPr>
            <a:normAutofit fontScale="77500" lnSpcReduction="20000"/>
          </a:bodyPr>
          <a:lstStyle/>
          <a:p>
            <a:pPr defTabSz="762000" eaLnBrk="0" fontAlgn="base" hangingPunct="0">
              <a:spcBef>
                <a:spcPct val="50000"/>
              </a:spcBef>
              <a:spcAft>
                <a:spcPct val="0"/>
              </a:spcAft>
              <a:buClr>
                <a:srgbClr val="000000"/>
              </a:buClr>
              <a:defRPr/>
            </a:pPr>
            <a:r>
              <a:rPr kumimoji="0" lang="en-US" altLang="en-US" sz="3200" b="0" i="0" u="none" strike="noStrike" kern="0" cap="none" spc="0" normalizeH="0" baseline="0" noProof="0" dirty="0">
                <a:ln>
                  <a:noFill/>
                </a:ln>
                <a:solidFill>
                  <a:srgbClr val="000000"/>
                </a:solidFill>
                <a:effectLst/>
                <a:uLnTx/>
                <a:uFillTx/>
                <a:latin typeface="Arial Narrow"/>
                <a:ea typeface="ＭＳ Ｐゴシック" pitchFamily="34" charset="-128"/>
              </a:rPr>
              <a:t>Supranational independent authority to control State aid granted by Member States</a:t>
            </a:r>
          </a:p>
          <a:p>
            <a:pPr defTabSz="762000" eaLnBrk="0" fontAlgn="base" hangingPunct="0">
              <a:spcBef>
                <a:spcPct val="50000"/>
              </a:spcBef>
              <a:spcAft>
                <a:spcPct val="0"/>
              </a:spcAft>
              <a:buClr>
                <a:srgbClr val="000000"/>
              </a:buClr>
              <a:defRPr/>
            </a:pPr>
            <a:r>
              <a:rPr kumimoji="0" lang="en-US" altLang="en-US" sz="3200" b="0" i="1" u="none" strike="noStrike" kern="0" cap="none" spc="0" normalizeH="0" baseline="0" noProof="0" dirty="0">
                <a:ln>
                  <a:noFill/>
                </a:ln>
                <a:solidFill>
                  <a:srgbClr val="000000"/>
                </a:solidFill>
                <a:effectLst/>
                <a:uLnTx/>
                <a:uFillTx/>
                <a:latin typeface="Arial Narrow"/>
                <a:ea typeface="ＭＳ Ｐゴシック" pitchFamily="34" charset="-128"/>
              </a:rPr>
              <a:t>Ex ante</a:t>
            </a:r>
            <a:r>
              <a:rPr kumimoji="0" lang="en-US" altLang="en-US" sz="3200" b="0" i="0" u="none" strike="noStrike" kern="0" cap="none" spc="0" normalizeH="0" baseline="0" noProof="0" dirty="0">
                <a:ln>
                  <a:noFill/>
                </a:ln>
                <a:solidFill>
                  <a:srgbClr val="000000"/>
                </a:solidFill>
                <a:effectLst/>
                <a:uLnTx/>
                <a:uFillTx/>
                <a:latin typeface="Arial Narrow"/>
                <a:ea typeface="ＭＳ Ｐゴシック" pitchFamily="34" charset="-128"/>
              </a:rPr>
              <a:t> control (Article 108(3) </a:t>
            </a:r>
            <a:r>
              <a:rPr kumimoji="0" lang="en-US" altLang="en-US" sz="3200" b="0" i="0" u="none" strike="noStrike" kern="0" cap="none" spc="0" normalizeH="0" baseline="0" noProof="0" dirty="0" err="1">
                <a:ln>
                  <a:noFill/>
                </a:ln>
                <a:solidFill>
                  <a:srgbClr val="000000"/>
                </a:solidFill>
                <a:effectLst/>
                <a:uLnTx/>
                <a:uFillTx/>
                <a:latin typeface="Arial Narrow"/>
                <a:ea typeface="ＭＳ Ｐゴシック" pitchFamily="34" charset="-128"/>
              </a:rPr>
              <a:t>TFEU</a:t>
            </a:r>
            <a:r>
              <a:rPr kumimoji="0" lang="en-US" altLang="en-US" sz="3200" b="0" i="0" u="none" strike="noStrike" kern="0" cap="none" spc="0" normalizeH="0" baseline="0" noProof="0" dirty="0">
                <a:ln>
                  <a:noFill/>
                </a:ln>
                <a:solidFill>
                  <a:srgbClr val="000000"/>
                </a:solidFill>
                <a:effectLst/>
                <a:uLnTx/>
                <a:uFillTx/>
                <a:latin typeface="Arial Narrow"/>
                <a:ea typeface="ＭＳ Ｐゴシック" pitchFamily="34" charset="-128"/>
              </a:rPr>
              <a:t>)</a:t>
            </a:r>
          </a:p>
          <a:p>
            <a:pPr defTabSz="762000" eaLnBrk="0" fontAlgn="base" hangingPunct="0">
              <a:spcBef>
                <a:spcPct val="50000"/>
              </a:spcBef>
              <a:spcAft>
                <a:spcPct val="0"/>
              </a:spcAft>
              <a:buClr>
                <a:srgbClr val="000000"/>
              </a:buClr>
              <a:defRPr/>
            </a:pPr>
            <a:r>
              <a:rPr kumimoji="0" lang="en-US" altLang="en-US" sz="3200" b="0" i="0" u="none" strike="noStrike" kern="0" cap="none" spc="0" normalizeH="0" baseline="0" noProof="0" dirty="0">
                <a:ln>
                  <a:noFill/>
                </a:ln>
                <a:solidFill>
                  <a:srgbClr val="000000"/>
                </a:solidFill>
                <a:effectLst/>
                <a:uLnTx/>
                <a:uFillTx/>
                <a:latin typeface="Arial Narrow"/>
                <a:ea typeface="ＭＳ Ｐゴシック" pitchFamily="34" charset="-128"/>
              </a:rPr>
              <a:t>State aid control is part of competition policy: competition between Member States </a:t>
            </a:r>
            <a:r>
              <a:rPr kumimoji="0" lang="en-US" altLang="en-US" sz="3200" b="0" i="1" u="none" strike="noStrike" kern="0" cap="none" spc="0" normalizeH="0" baseline="0" noProof="0" dirty="0">
                <a:ln>
                  <a:noFill/>
                </a:ln>
                <a:solidFill>
                  <a:srgbClr val="000000"/>
                </a:solidFill>
                <a:effectLst/>
                <a:uLnTx/>
                <a:uFillTx/>
                <a:latin typeface="Arial Narrow"/>
                <a:ea typeface="ＭＳ Ｐゴシック" pitchFamily="34" charset="-128"/>
              </a:rPr>
              <a:t>and</a:t>
            </a:r>
            <a:r>
              <a:rPr kumimoji="0" lang="en-US" altLang="en-US" sz="3200" b="0" i="0" u="none" strike="noStrike" kern="0" cap="none" spc="0" normalizeH="0" baseline="0" noProof="0" dirty="0">
                <a:ln>
                  <a:noFill/>
                </a:ln>
                <a:solidFill>
                  <a:srgbClr val="000000"/>
                </a:solidFill>
                <a:effectLst/>
                <a:uLnTx/>
                <a:uFillTx/>
                <a:latin typeface="Arial Narrow"/>
                <a:ea typeface="ＭＳ Ｐゴシック" pitchFamily="34" charset="-128"/>
              </a:rPr>
              <a:t> competition between undertakings</a:t>
            </a:r>
          </a:p>
          <a:p>
            <a:pPr defTabSz="762000" eaLnBrk="0" fontAlgn="base" hangingPunct="0">
              <a:spcBef>
                <a:spcPct val="50000"/>
              </a:spcBef>
              <a:spcAft>
                <a:spcPct val="0"/>
              </a:spcAft>
              <a:buClr>
                <a:srgbClr val="000000"/>
              </a:buClr>
              <a:defRPr/>
            </a:pPr>
            <a:r>
              <a:rPr lang="en-US" altLang="en-US" sz="3200" kern="0" dirty="0">
                <a:solidFill>
                  <a:srgbClr val="000000"/>
                </a:solidFill>
                <a:latin typeface="Arial Narrow"/>
                <a:ea typeface="ＭＳ Ｐゴシック" pitchFamily="34" charset="-128"/>
              </a:rPr>
              <a:t>EU m</a:t>
            </a:r>
            <a:r>
              <a:rPr kumimoji="0" lang="en-US" altLang="en-US" sz="3200" b="0" i="0" u="none" strike="noStrike" kern="0" cap="none" spc="0" normalizeH="0" baseline="0" noProof="0" dirty="0" err="1">
                <a:ln>
                  <a:noFill/>
                </a:ln>
                <a:solidFill>
                  <a:srgbClr val="000000"/>
                </a:solidFill>
                <a:effectLst/>
                <a:uLnTx/>
                <a:uFillTx/>
                <a:latin typeface="Arial Narrow"/>
                <a:ea typeface="ＭＳ Ｐゴシック" pitchFamily="34" charset="-128"/>
              </a:rPr>
              <a:t>arket</a:t>
            </a:r>
            <a:r>
              <a:rPr kumimoji="0" lang="en-US" altLang="en-US" sz="3200" b="0" i="0" u="none" strike="noStrike" kern="0" cap="none" spc="0" normalizeH="0" baseline="0" noProof="0" dirty="0">
                <a:ln>
                  <a:noFill/>
                </a:ln>
                <a:solidFill>
                  <a:srgbClr val="000000"/>
                </a:solidFill>
                <a:effectLst/>
                <a:uLnTx/>
                <a:uFillTx/>
                <a:latin typeface="Arial Narrow"/>
                <a:ea typeface="ＭＳ Ｐゴシック" pitchFamily="34" charset="-128"/>
              </a:rPr>
              <a:t> integration: central objective (link with internal market)</a:t>
            </a:r>
          </a:p>
          <a:p>
            <a:pPr defTabSz="762000" eaLnBrk="0" fontAlgn="base" hangingPunct="0">
              <a:spcBef>
                <a:spcPct val="50000"/>
              </a:spcBef>
              <a:spcAft>
                <a:spcPct val="0"/>
              </a:spcAft>
              <a:buClr>
                <a:srgbClr val="000000"/>
              </a:buClr>
              <a:defRPr/>
            </a:pPr>
            <a:r>
              <a:rPr lang="en-US" altLang="en-US" sz="3200" kern="0" dirty="0">
                <a:solidFill>
                  <a:srgbClr val="000000"/>
                </a:solidFill>
                <a:latin typeface="Arial Narrow"/>
                <a:ea typeface="ＭＳ Ｐゴシック" pitchFamily="34" charset="-128"/>
              </a:rPr>
              <a:t>Public policy objectives of Member States v distortion of competition</a:t>
            </a:r>
          </a:p>
          <a:p>
            <a:pPr lvl="1" defTabSz="762000" eaLnBrk="0" fontAlgn="base" hangingPunct="0">
              <a:spcBef>
                <a:spcPct val="50000"/>
              </a:spcBef>
              <a:spcAft>
                <a:spcPct val="0"/>
              </a:spcAft>
              <a:buClr>
                <a:srgbClr val="000000"/>
              </a:buClr>
              <a:defRPr/>
            </a:pPr>
            <a:r>
              <a:rPr kumimoji="0" lang="en-US" altLang="en-US" sz="2800" b="0" i="0" u="none" strike="noStrike" kern="0" cap="none" spc="0" normalizeH="0" baseline="0" noProof="0" dirty="0">
                <a:ln>
                  <a:noFill/>
                </a:ln>
                <a:solidFill>
                  <a:srgbClr val="000000"/>
                </a:solidFill>
                <a:effectLst/>
                <a:uLnTx/>
                <a:uFillTx/>
                <a:latin typeface="Arial Narrow"/>
                <a:ea typeface="ＭＳ Ｐゴシック" pitchFamily="34" charset="-128"/>
              </a:rPr>
              <a:t>Negative spill-overs on other Member States</a:t>
            </a:r>
          </a:p>
          <a:p>
            <a:pPr lvl="1" defTabSz="762000" eaLnBrk="0" fontAlgn="base" hangingPunct="0">
              <a:spcBef>
                <a:spcPct val="50000"/>
              </a:spcBef>
              <a:spcAft>
                <a:spcPct val="0"/>
              </a:spcAft>
              <a:buClr>
                <a:srgbClr val="000000"/>
              </a:buClr>
              <a:defRPr/>
            </a:pPr>
            <a:r>
              <a:rPr lang="en-US" altLang="en-US" sz="2800" kern="0" dirty="0">
                <a:solidFill>
                  <a:srgbClr val="000000"/>
                </a:solidFill>
                <a:latin typeface="Arial Narrow"/>
                <a:ea typeface="ＭＳ Ｐゴシック" pitchFamily="34" charset="-128"/>
              </a:rPr>
              <a:t>Undermines functioning of internal market</a:t>
            </a:r>
          </a:p>
          <a:p>
            <a:pPr lvl="1" defTabSz="762000" eaLnBrk="0" fontAlgn="base" hangingPunct="0">
              <a:spcBef>
                <a:spcPct val="50000"/>
              </a:spcBef>
              <a:spcAft>
                <a:spcPct val="0"/>
              </a:spcAft>
              <a:buClr>
                <a:srgbClr val="000000"/>
              </a:buClr>
              <a:defRPr/>
            </a:pPr>
            <a:r>
              <a:rPr kumimoji="0" lang="en-US" altLang="en-US" sz="2800" b="0" i="0" u="none" strike="noStrike" kern="0" cap="none" spc="0" normalizeH="0" baseline="0" noProof="0" dirty="0">
                <a:ln>
                  <a:noFill/>
                </a:ln>
                <a:solidFill>
                  <a:srgbClr val="000000"/>
                </a:solidFill>
                <a:effectLst/>
                <a:uLnTx/>
                <a:uFillTx/>
                <a:latin typeface="Arial Narrow"/>
                <a:ea typeface="ＭＳ Ｐゴシック" pitchFamily="34" charset="-128"/>
              </a:rPr>
              <a:t>Need for a balance: rationale for the EU State aid control</a:t>
            </a:r>
          </a:p>
          <a:p>
            <a:pPr lvl="2" defTabSz="762000" eaLnBrk="0" fontAlgn="base" hangingPunct="0">
              <a:spcBef>
                <a:spcPct val="50000"/>
              </a:spcBef>
              <a:spcAft>
                <a:spcPct val="0"/>
              </a:spcAft>
              <a:buClr>
                <a:srgbClr val="000000"/>
              </a:buClr>
              <a:defRPr/>
            </a:pPr>
            <a:r>
              <a:rPr lang="en-US" altLang="en-US" sz="2400" kern="0" dirty="0">
                <a:solidFill>
                  <a:srgbClr val="000000"/>
                </a:solidFill>
                <a:latin typeface="Arial Narrow"/>
                <a:ea typeface="ＭＳ Ｐゴシック" pitchFamily="34" charset="-128"/>
              </a:rPr>
              <a:t>Economic gravitation (obstacles to trade linked to potential of trading)</a:t>
            </a:r>
          </a:p>
          <a:p>
            <a:pPr lvl="2" defTabSz="762000" eaLnBrk="0" fontAlgn="base" hangingPunct="0">
              <a:spcBef>
                <a:spcPct val="50000"/>
              </a:spcBef>
              <a:spcAft>
                <a:spcPct val="0"/>
              </a:spcAft>
              <a:buClr>
                <a:srgbClr val="000000"/>
              </a:buClr>
              <a:defRPr/>
            </a:pPr>
            <a:r>
              <a:rPr kumimoji="0" lang="en-US" altLang="en-US" sz="2400" b="0" i="0" u="none" strike="noStrike" kern="0" cap="none" spc="0" normalizeH="0" baseline="0" noProof="0" dirty="0">
                <a:ln>
                  <a:noFill/>
                </a:ln>
                <a:solidFill>
                  <a:srgbClr val="000000"/>
                </a:solidFill>
                <a:effectLst/>
                <a:uLnTx/>
                <a:uFillTx/>
                <a:latin typeface="Arial Narrow"/>
                <a:ea typeface="ＭＳ Ｐゴシック" pitchFamily="34" charset="-128"/>
              </a:rPr>
              <a:t>Propensity of trading partners to </a:t>
            </a:r>
            <a:r>
              <a:rPr kumimoji="0" lang="en-US" altLang="en-US" sz="2400" b="0" i="0" u="none" strike="noStrike" kern="0" cap="none" spc="0" normalizeH="0" baseline="0" noProof="0" dirty="0" err="1">
                <a:ln>
                  <a:noFill/>
                </a:ln>
                <a:solidFill>
                  <a:srgbClr val="000000"/>
                </a:solidFill>
                <a:effectLst/>
                <a:uLnTx/>
                <a:uFillTx/>
                <a:latin typeface="Arial Narrow"/>
                <a:ea typeface="ＭＳ Ｐゴシック" pitchFamily="34" charset="-128"/>
              </a:rPr>
              <a:t>subsidise</a:t>
            </a:r>
            <a:r>
              <a:rPr kumimoji="0" lang="en-US" altLang="en-US" sz="2400" b="0" i="0" u="none" strike="noStrike" kern="0" cap="none" spc="0" normalizeH="0" baseline="0" noProof="0" dirty="0">
                <a:ln>
                  <a:noFill/>
                </a:ln>
                <a:solidFill>
                  <a:srgbClr val="000000"/>
                </a:solidFill>
                <a:effectLst/>
                <a:uLnTx/>
                <a:uFillTx/>
                <a:latin typeface="Arial Narrow"/>
                <a:ea typeface="ＭＳ Ｐゴシック" pitchFamily="34" charset="-128"/>
              </a:rPr>
              <a:t> (relative budgets, “national champions”)</a:t>
            </a:r>
          </a:p>
          <a:p>
            <a:pPr lvl="2" defTabSz="762000" eaLnBrk="0" fontAlgn="base" hangingPunct="0">
              <a:spcBef>
                <a:spcPct val="50000"/>
              </a:spcBef>
              <a:spcAft>
                <a:spcPct val="0"/>
              </a:spcAft>
              <a:buClr>
                <a:srgbClr val="000000"/>
              </a:buClr>
              <a:defRPr/>
            </a:pPr>
            <a:r>
              <a:rPr lang="en-US" altLang="en-US" sz="2400" kern="0" dirty="0">
                <a:solidFill>
                  <a:srgbClr val="000000"/>
                </a:solidFill>
                <a:latin typeface="Arial Narrow"/>
                <a:ea typeface="ＭＳ Ｐゴシック" pitchFamily="34" charset="-128"/>
              </a:rPr>
              <a:t>Market failures (efficiency)</a:t>
            </a:r>
            <a:endParaRPr kumimoji="0" lang="en-US" altLang="en-US" sz="2400" b="0" i="0" u="none" strike="noStrike" kern="0" cap="none" spc="0" normalizeH="0" baseline="0" noProof="0" dirty="0">
              <a:ln>
                <a:noFill/>
              </a:ln>
              <a:solidFill>
                <a:srgbClr val="000000"/>
              </a:solidFill>
              <a:effectLst/>
              <a:uLnTx/>
              <a:uFillTx/>
              <a:latin typeface="Arial Narrow"/>
              <a:ea typeface="ＭＳ Ｐゴシック" pitchFamily="34" charset="-128"/>
            </a:endParaRPr>
          </a:p>
          <a:p>
            <a:endParaRPr lang="en-US" dirty="0"/>
          </a:p>
        </p:txBody>
      </p:sp>
    </p:spTree>
    <p:extLst>
      <p:ext uri="{BB962C8B-B14F-4D97-AF65-F5344CB8AC3E}">
        <p14:creationId xmlns:p14="http://schemas.microsoft.com/office/powerpoint/2010/main" val="3459460505"/>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6BC9F5B-4936-4D77-9CEB-35FE1A054FB6}"/>
              </a:ext>
            </a:extLst>
          </p:cNvPr>
          <p:cNvSpPr>
            <a:spLocks noGrp="1"/>
          </p:cNvSpPr>
          <p:nvPr>
            <p:ph type="title"/>
          </p:nvPr>
        </p:nvSpPr>
        <p:spPr/>
        <p:txBody>
          <a:bodyPr/>
          <a:lstStyle/>
          <a:p>
            <a:r>
              <a:rPr lang="en-US" dirty="0"/>
              <a:t>State aid action plan (</a:t>
            </a:r>
            <a:r>
              <a:rPr lang="en-US" dirty="0" err="1"/>
              <a:t>SAAP</a:t>
            </a:r>
            <a:r>
              <a:rPr lang="en-US" dirty="0"/>
              <a:t>) 2005 </a:t>
            </a:r>
          </a:p>
        </p:txBody>
      </p:sp>
      <p:sp>
        <p:nvSpPr>
          <p:cNvPr id="3" name="Content Placeholder 2" descr="" title="">
            <a:extLst>
              <a:ext uri="{FF2B5EF4-FFF2-40B4-BE49-F238E27FC236}">
                <a16:creationId xmlns:a16="http://schemas.microsoft.com/office/drawing/2014/main" id="{5216D517-AA39-43EC-8BF3-234BCE82E0DA}"/>
              </a:ext>
            </a:extLst>
          </p:cNvPr>
          <p:cNvSpPr>
            <a:spLocks noGrp="1"/>
          </p:cNvSpPr>
          <p:nvPr>
            <p:ph idx="1"/>
          </p:nvPr>
        </p:nvSpPr>
        <p:spPr/>
        <p:txBody>
          <a:bodyPr/>
          <a:lstStyle/>
          <a:p>
            <a:r>
              <a:rPr lang="en-US" dirty="0"/>
              <a:t>Independent authorities in the Member States - controversy</a:t>
            </a:r>
          </a:p>
          <a:p>
            <a:endParaRPr lang="en-US" dirty="0"/>
          </a:p>
          <a:p>
            <a:endParaRPr lang="en-US" dirty="0"/>
          </a:p>
        </p:txBody>
      </p:sp>
      <p:pic>
        <p:nvPicPr>
          <p:cNvPr id="5" name="Picture 4" descr="" title="">
            <a:extLst>
              <a:ext uri="{FF2B5EF4-FFF2-40B4-BE49-F238E27FC236}">
                <a16:creationId xmlns:a16="http://schemas.microsoft.com/office/drawing/2014/main" id="{1BF131E3-E12C-4ADC-88A5-1DC0D5B6AA42}"/>
              </a:ext>
            </a:extLst>
          </p:cNvPr>
          <p:cNvPicPr>
            <a:picLocks noChangeAspect="1"/>
          </p:cNvPicPr>
          <p:nvPr/>
        </p:nvPicPr>
        <p:blipFill>
          <a:blip r:embed="rId2"/>
          <a:stretch>
            <a:fillRect/>
          </a:stretch>
        </p:blipFill>
        <p:spPr>
          <a:xfrm>
            <a:off x="3267138" y="2166435"/>
            <a:ext cx="5657723" cy="4202614"/>
          </a:xfrm>
          <a:prstGeom prst="rect">
            <a:avLst/>
          </a:prstGeom>
        </p:spPr>
      </p:pic>
      <p:pic>
        <p:nvPicPr>
          <p:cNvPr id="11" name="Picture 10" descr="" title="">
            <a:extLst>
              <a:ext uri="{FF2B5EF4-FFF2-40B4-BE49-F238E27FC236}">
                <a16:creationId xmlns:a16="http://schemas.microsoft.com/office/drawing/2014/main" id="{58EA8C0A-135B-4DC8-BB13-6FBC41210C9E}"/>
              </a:ext>
            </a:extLst>
          </p:cNvPr>
          <p:cNvPicPr>
            <a:picLocks noChangeAspect="1"/>
          </p:cNvPicPr>
          <p:nvPr/>
        </p:nvPicPr>
        <p:blipFill>
          <a:blip r:embed="rId3"/>
          <a:stretch>
            <a:fillRect/>
          </a:stretch>
        </p:blipFill>
        <p:spPr>
          <a:xfrm>
            <a:off x="653328" y="2874962"/>
            <a:ext cx="11430000" cy="1514475"/>
          </a:xfrm>
          <a:prstGeom prst="rect">
            <a:avLst/>
          </a:prstGeom>
        </p:spPr>
      </p:pic>
    </p:spTree>
    <p:extLst>
      <p:ext uri="{BB962C8B-B14F-4D97-AF65-F5344CB8AC3E}">
        <p14:creationId xmlns:p14="http://schemas.microsoft.com/office/powerpoint/2010/main" val="4075784733"/>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6BC9F5B-4936-4D77-9CEB-35FE1A054FB6}"/>
              </a:ext>
            </a:extLst>
          </p:cNvPr>
          <p:cNvSpPr>
            <a:spLocks noGrp="1"/>
          </p:cNvSpPr>
          <p:nvPr>
            <p:ph type="title"/>
          </p:nvPr>
        </p:nvSpPr>
        <p:spPr/>
        <p:txBody>
          <a:bodyPr/>
          <a:lstStyle/>
          <a:p>
            <a:r>
              <a:rPr lang="en-US" dirty="0"/>
              <a:t>State aid action plan (</a:t>
            </a:r>
            <a:r>
              <a:rPr lang="en-US" dirty="0" err="1"/>
              <a:t>SAAP</a:t>
            </a:r>
            <a:r>
              <a:rPr lang="en-US" dirty="0"/>
              <a:t>) 2005 </a:t>
            </a:r>
          </a:p>
        </p:txBody>
      </p:sp>
      <p:sp>
        <p:nvSpPr>
          <p:cNvPr id="3" name="Content Placeholder 2" descr="" title="">
            <a:extLst>
              <a:ext uri="{FF2B5EF4-FFF2-40B4-BE49-F238E27FC236}">
                <a16:creationId xmlns:a16="http://schemas.microsoft.com/office/drawing/2014/main" id="{5216D517-AA39-43EC-8BF3-234BCE82E0DA}"/>
              </a:ext>
            </a:extLst>
          </p:cNvPr>
          <p:cNvSpPr>
            <a:spLocks noGrp="1"/>
          </p:cNvSpPr>
          <p:nvPr>
            <p:ph idx="1"/>
          </p:nvPr>
        </p:nvSpPr>
        <p:spPr/>
        <p:txBody>
          <a:bodyPr/>
          <a:lstStyle/>
          <a:p>
            <a:r>
              <a:rPr lang="en-US" dirty="0"/>
              <a:t>Independent authorities in the Member States - controversy</a:t>
            </a:r>
          </a:p>
          <a:p>
            <a:endParaRPr lang="en-US" dirty="0"/>
          </a:p>
          <a:p>
            <a:endParaRPr lang="en-US" dirty="0"/>
          </a:p>
        </p:txBody>
      </p:sp>
      <p:pic>
        <p:nvPicPr>
          <p:cNvPr id="5" name="Picture 4" descr="" title="">
            <a:extLst>
              <a:ext uri="{FF2B5EF4-FFF2-40B4-BE49-F238E27FC236}">
                <a16:creationId xmlns:a16="http://schemas.microsoft.com/office/drawing/2014/main" id="{1BF131E3-E12C-4ADC-88A5-1DC0D5B6AA42}"/>
              </a:ext>
            </a:extLst>
          </p:cNvPr>
          <p:cNvPicPr>
            <a:picLocks noChangeAspect="1"/>
          </p:cNvPicPr>
          <p:nvPr/>
        </p:nvPicPr>
        <p:blipFill>
          <a:blip r:embed="rId2"/>
          <a:stretch>
            <a:fillRect/>
          </a:stretch>
        </p:blipFill>
        <p:spPr>
          <a:xfrm>
            <a:off x="3267138" y="2166435"/>
            <a:ext cx="5657723" cy="4202614"/>
          </a:xfrm>
          <a:prstGeom prst="rect">
            <a:avLst/>
          </a:prstGeom>
        </p:spPr>
      </p:pic>
      <p:pic>
        <p:nvPicPr>
          <p:cNvPr id="9" name="Picture 8" descr="" title="">
            <a:extLst>
              <a:ext uri="{FF2B5EF4-FFF2-40B4-BE49-F238E27FC236}">
                <a16:creationId xmlns:a16="http://schemas.microsoft.com/office/drawing/2014/main" id="{2413E64D-7913-46D0-A247-05513FE9D3EB}"/>
              </a:ext>
            </a:extLst>
          </p:cNvPr>
          <p:cNvPicPr>
            <a:picLocks noChangeAspect="1"/>
          </p:cNvPicPr>
          <p:nvPr/>
        </p:nvPicPr>
        <p:blipFill>
          <a:blip r:embed="rId3"/>
          <a:stretch>
            <a:fillRect/>
          </a:stretch>
        </p:blipFill>
        <p:spPr>
          <a:xfrm>
            <a:off x="976311" y="1949449"/>
            <a:ext cx="10239375" cy="4419600"/>
          </a:xfrm>
          <a:prstGeom prst="rect">
            <a:avLst/>
          </a:prstGeom>
        </p:spPr>
      </p:pic>
      <p:sp>
        <p:nvSpPr>
          <p:cNvPr id="4" name="Rectangle 3" descr="" title="">
            <a:extLst>
              <a:ext uri="{FF2B5EF4-FFF2-40B4-BE49-F238E27FC236}">
                <a16:creationId xmlns:a16="http://schemas.microsoft.com/office/drawing/2014/main" id="{A3EBCF34-F314-42EE-AD3A-5279DDF12A83}"/>
              </a:ext>
            </a:extLst>
          </p:cNvPr>
          <p:cNvSpPr/>
          <p:nvPr/>
        </p:nvSpPr>
        <p:spPr>
          <a:xfrm>
            <a:off x="2600254" y="3932959"/>
            <a:ext cx="5929745" cy="37869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88819195"/>
      </p:ext>
    </p:extLst>
  </p:cSld>
  <p:clrMapOvr>
    <a:masterClrMapping/>
  </p:clrMapOvr>
</p:sld>
</file>

<file path=ppt/theme/theme1.xml><?xml version="1.0" encoding="utf-8"?>
<a:theme xmlns:thm15="http://schemas.microsoft.com/office/thememl/2012/main" xmlns:a="http://schemas.openxmlformats.org/drawingml/2006/main" name="Defaul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1F6C4738-114A-4AB9-988F-A99D2C157601}" vid="{9459704A-E972-4E4E-A767-7573C86DB5C2}"/>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1900-01-01T07:00:00.0000000Z</dcterms:created>
  <dcterms:modified xsi:type="dcterms:W3CDTF">1900-01-01T07:00:00.0000000Z</dcterms:modified>
</coreProperties>
</file>