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notesMasterIdLst>
    <p:notesMasterId r:id="rId11"/>
  </p:notesMasterIdLst>
  <p:sldIdLst>
    <p:sldId id="256" r:id="rId2"/>
    <p:sldId id="278" r:id="rId3"/>
    <p:sldId id="276" r:id="rId4"/>
    <p:sldId id="279" r:id="rId5"/>
    <p:sldId id="280" r:id="rId6"/>
    <p:sldId id="281" r:id="rId7"/>
    <p:sldId id="282" r:id="rId8"/>
    <p:sldId id="283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/>
    <p:restoredTop sz="92209"/>
  </p:normalViewPr>
  <p:slideViewPr>
    <p:cSldViewPr snapToGrid="0" snapToObjects="1">
      <p:cViewPr varScale="1">
        <p:scale>
          <a:sx n="81" d="100"/>
          <a:sy n="81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F6254-7D88-1D4E-99FA-B452903F10E6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9E142-EC9A-8F40-812D-6C1BA6B93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489" y="1803404"/>
            <a:ext cx="10693102" cy="24566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cap="none" dirty="0">
                <a:latin typeface="Cambria" charset="0"/>
                <a:ea typeface="Cambria" charset="0"/>
                <a:cs typeface="Cambria" charset="0"/>
              </a:rPr>
              <a:t>“Free competition” or </a:t>
            </a:r>
            <a:br>
              <a:rPr lang="en-US" b="1" i="1" cap="none" dirty="0">
                <a:latin typeface="Cambria" charset="0"/>
                <a:ea typeface="Cambria" charset="0"/>
                <a:cs typeface="Cambria" charset="0"/>
              </a:rPr>
            </a:br>
            <a:r>
              <a:rPr lang="en-US" b="1" i="1" cap="none" dirty="0">
                <a:latin typeface="Cambria" charset="0"/>
                <a:ea typeface="Cambria" charset="0"/>
                <a:cs typeface="Cambria" charset="0"/>
              </a:rPr>
              <a:t>"public interest“?</a:t>
            </a:r>
            <a:br>
              <a:rPr lang="en-US" b="1" i="1" cap="none" dirty="0">
                <a:latin typeface="Cambria" charset="0"/>
                <a:ea typeface="Cambria" charset="0"/>
                <a:cs typeface="Cambria" charset="0"/>
              </a:rPr>
            </a:br>
            <a:r>
              <a:rPr lang="en-US" b="1" i="1" cap="none" dirty="0">
                <a:latin typeface="Cambria" charset="0"/>
                <a:ea typeface="Cambria" charset="0"/>
                <a:cs typeface="Cambria" charset="0"/>
              </a:rPr>
              <a:t>EU competition policy in a historical perspective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4722609"/>
            <a:ext cx="9448800" cy="590308"/>
          </a:xfrm>
        </p:spPr>
        <p:txBody>
          <a:bodyPr>
            <a:normAutofit/>
          </a:bodyPr>
          <a:lstStyle/>
          <a:p>
            <a:r>
              <a:rPr lang="fr-FR" dirty="0"/>
              <a:t>Laurent WARLOUZET (Paris Sorbonne Université)</a:t>
            </a:r>
          </a:p>
        </p:txBody>
      </p:sp>
    </p:spTree>
    <p:extLst>
      <p:ext uri="{BB962C8B-B14F-4D97-AF65-F5344CB8AC3E}">
        <p14:creationId xmlns:p14="http://schemas.microsoft.com/office/powerpoint/2010/main" val="198108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EFEAF4-9CAF-4B73-ABC8-54E1DCD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From</a:t>
            </a:r>
            <a:r>
              <a:rPr lang="fr-FR" sz="3200" dirty="0"/>
              <a:t> ‘</a:t>
            </a:r>
            <a:r>
              <a:rPr lang="fr-FR" sz="3200" dirty="0" err="1"/>
              <a:t>Competition</a:t>
            </a:r>
            <a:r>
              <a:rPr lang="fr-FR" sz="3200" dirty="0"/>
              <a:t>’ to ‘public </a:t>
            </a:r>
            <a:r>
              <a:rPr lang="fr-FR" sz="3200" dirty="0" err="1"/>
              <a:t>interest</a:t>
            </a:r>
            <a:r>
              <a:rPr lang="fr-FR" sz="3200" dirty="0"/>
              <a:t>’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0C4269-38FC-4C18-ACFD-5FF64918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Free </a:t>
            </a:r>
            <a:r>
              <a:rPr lang="fr-FR" dirty="0" err="1"/>
              <a:t>competition</a:t>
            </a:r>
            <a:r>
              <a:rPr lang="fr-FR" dirty="0"/>
              <a:t> » vs. « public </a:t>
            </a:r>
            <a:r>
              <a:rPr lang="fr-FR" dirty="0" err="1"/>
              <a:t>interest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« </a:t>
            </a:r>
            <a:r>
              <a:rPr lang="fr-FR" dirty="0" err="1"/>
              <a:t>interventionism</a:t>
            </a:r>
            <a:r>
              <a:rPr lang="fr-FR" dirty="0"/>
              <a:t> », « 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intereference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Public </a:t>
            </a:r>
            <a:r>
              <a:rPr lang="fr-FR" dirty="0" err="1"/>
              <a:t>interest</a:t>
            </a:r>
            <a:r>
              <a:rPr lang="fr-FR" dirty="0"/>
              <a:t> in the </a:t>
            </a:r>
            <a:r>
              <a:rPr lang="fr-FR" dirty="0" err="1"/>
              <a:t>XX</a:t>
            </a:r>
            <a:r>
              <a:rPr lang="fr-FR" baseline="30000" dirty="0" err="1"/>
              <a:t>th</a:t>
            </a:r>
            <a:r>
              <a:rPr lang="fr-FR" dirty="0"/>
              <a:t> Century : </a:t>
            </a:r>
            <a:r>
              <a:rPr lang="en-US" dirty="0"/>
              <a:t>full employment, social cohesion, regional disparities, national sovereignty.</a:t>
            </a:r>
            <a:endParaRPr lang="fr-FR" dirty="0"/>
          </a:p>
          <a:p>
            <a:pPr lvl="1"/>
            <a:r>
              <a:rPr lang="fr-FR" dirty="0"/>
              <a:t>Public </a:t>
            </a:r>
            <a:r>
              <a:rPr lang="fr-FR" dirty="0" err="1"/>
              <a:t>interest</a:t>
            </a:r>
            <a:r>
              <a:rPr lang="fr-FR" dirty="0"/>
              <a:t> </a:t>
            </a:r>
            <a:r>
              <a:rPr lang="fr-FR" dirty="0" err="1"/>
              <a:t>today</a:t>
            </a:r>
            <a:r>
              <a:rPr lang="fr-FR" dirty="0"/>
              <a:t>: </a:t>
            </a:r>
            <a:r>
              <a:rPr lang="en-US" dirty="0"/>
              <a:t>privacy, media plurality, digital neutrality, protection of the environment</a:t>
            </a:r>
          </a:p>
          <a:p>
            <a:pPr lvl="1"/>
            <a:endParaRPr lang="fr-FR" dirty="0"/>
          </a:p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feasible</a:t>
            </a:r>
            <a:r>
              <a:rPr lang="fr-FR" dirty="0"/>
              <a:t> and </a:t>
            </a:r>
            <a:r>
              <a:rPr lang="fr-FR" dirty="0" err="1"/>
              <a:t>desirable</a:t>
            </a:r>
            <a:r>
              <a:rPr lang="fr-FR" dirty="0"/>
              <a:t>?</a:t>
            </a:r>
          </a:p>
          <a:p>
            <a:r>
              <a:rPr lang="fr-FR" dirty="0"/>
              <a:t>&gt;An </a:t>
            </a:r>
            <a:r>
              <a:rPr lang="fr-FR" dirty="0" err="1"/>
              <a:t>historical</a:t>
            </a:r>
            <a:r>
              <a:rPr lang="fr-FR" dirty="0"/>
              <a:t> perspective: relevant as the articles 101-102 have </a:t>
            </a:r>
            <a:r>
              <a:rPr lang="fr-FR" dirty="0" err="1"/>
              <a:t>remained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1957.</a:t>
            </a:r>
          </a:p>
        </p:txBody>
      </p:sp>
    </p:spTree>
    <p:extLst>
      <p:ext uri="{BB962C8B-B14F-4D97-AF65-F5344CB8AC3E}">
        <p14:creationId xmlns:p14="http://schemas.microsoft.com/office/powerpoint/2010/main" val="326391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9" y="598713"/>
            <a:ext cx="3578915" cy="5355771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F043FDE-2C06-4E47-892C-CA6DB7932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2527" y="325501"/>
            <a:ext cx="3669199" cy="562898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457151" y="2066796"/>
            <a:ext cx="1891430" cy="397075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B5B560-2E6B-5647-9EAE-6466B474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229" y="621594"/>
            <a:ext cx="3456821" cy="53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4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EFEAF4-9CAF-4B73-ABC8-54E1DCD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From</a:t>
            </a:r>
            <a:r>
              <a:rPr lang="fr-FR" sz="3200" dirty="0"/>
              <a:t> ‘</a:t>
            </a:r>
            <a:r>
              <a:rPr lang="fr-FR" sz="3200" dirty="0" err="1"/>
              <a:t>Competition</a:t>
            </a:r>
            <a:r>
              <a:rPr lang="fr-FR" sz="3200" dirty="0"/>
              <a:t>’ to ‘public </a:t>
            </a:r>
            <a:r>
              <a:rPr lang="fr-FR" sz="3200" dirty="0" err="1"/>
              <a:t>interest</a:t>
            </a:r>
            <a:r>
              <a:rPr lang="fr-FR" sz="3200" dirty="0"/>
              <a:t>’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0C4269-38FC-4C18-ACFD-5FF64918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feasible</a:t>
            </a:r>
            <a:r>
              <a:rPr lang="fr-FR" dirty="0"/>
              <a:t> and </a:t>
            </a:r>
            <a:r>
              <a:rPr lang="fr-FR" dirty="0" err="1"/>
              <a:t>desirable</a:t>
            </a:r>
            <a:r>
              <a:rPr lang="fr-FR" dirty="0"/>
              <a:t>?</a:t>
            </a:r>
          </a:p>
          <a:p>
            <a:r>
              <a:rPr lang="fr-FR" dirty="0"/>
              <a:t>1) </a:t>
            </a:r>
            <a:r>
              <a:rPr lang="fr-FR" dirty="0" err="1"/>
              <a:t>Feasibility</a:t>
            </a:r>
            <a:r>
              <a:rPr lang="fr-FR" dirty="0"/>
              <a:t>: A </a:t>
            </a:r>
            <a:r>
              <a:rPr lang="fr-FR" dirty="0" err="1"/>
              <a:t>longstanding</a:t>
            </a:r>
            <a:r>
              <a:rPr lang="fr-FR" dirty="0"/>
              <a:t> </a:t>
            </a:r>
            <a:r>
              <a:rPr lang="fr-FR" dirty="0" err="1"/>
              <a:t>possibility</a:t>
            </a:r>
            <a:endParaRPr lang="fr-FR" dirty="0"/>
          </a:p>
          <a:p>
            <a:r>
              <a:rPr lang="fr-FR" dirty="0"/>
              <a:t>2)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discarded</a:t>
            </a:r>
            <a:r>
              <a:rPr lang="fr-FR" dirty="0"/>
              <a:t> for economic </a:t>
            </a:r>
            <a:r>
              <a:rPr lang="fr-FR" dirty="0" err="1"/>
              <a:t>reasons</a:t>
            </a:r>
            <a:endParaRPr lang="fr-FR" dirty="0"/>
          </a:p>
          <a:p>
            <a:r>
              <a:rPr lang="fr-FR" dirty="0"/>
              <a:t>3) </a:t>
            </a:r>
            <a:r>
              <a:rPr lang="fr-FR" dirty="0" err="1"/>
              <a:t>However</a:t>
            </a:r>
            <a:r>
              <a:rPr lang="fr-FR" dirty="0"/>
              <a:t>, ‘free </a:t>
            </a:r>
            <a:r>
              <a:rPr lang="fr-FR" dirty="0" err="1"/>
              <a:t>competition</a:t>
            </a:r>
            <a:r>
              <a:rPr lang="fr-FR" dirty="0"/>
              <a:t>’ </a:t>
            </a:r>
            <a:r>
              <a:rPr lang="fr-FR" dirty="0" err="1"/>
              <a:t>is</a:t>
            </a:r>
            <a:r>
              <a:rPr lang="fr-FR" dirty="0"/>
              <a:t> compatible </a:t>
            </a:r>
            <a:r>
              <a:rPr lang="fr-FR" dirty="0" err="1"/>
              <a:t>with</a:t>
            </a:r>
            <a:r>
              <a:rPr lang="fr-FR" dirty="0"/>
              <a:t> ‘public </a:t>
            </a:r>
            <a:r>
              <a:rPr lang="fr-FR" dirty="0" err="1"/>
              <a:t>interest</a:t>
            </a:r>
            <a:r>
              <a:rPr lang="fr-FR" dirty="0"/>
              <a:t>’</a:t>
            </a:r>
          </a:p>
          <a:p>
            <a:r>
              <a:rPr lang="fr-FR" dirty="0"/>
              <a:t>4) But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59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CCE0D-3C80-4613-9582-67735BCD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1. A </a:t>
            </a:r>
            <a:r>
              <a:rPr lang="fr-FR" dirty="0" err="1"/>
              <a:t>Lonstanding</a:t>
            </a:r>
            <a:r>
              <a:rPr lang="fr-FR" dirty="0"/>
              <a:t> </a:t>
            </a:r>
            <a:r>
              <a:rPr lang="fr-FR" dirty="0" err="1"/>
              <a:t>possibility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FCE6D-3783-4622-A912-7C5488ED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Treaty</a:t>
            </a:r>
            <a:r>
              <a:rPr lang="fr-FR" dirty="0"/>
              <a:t> of Rome 1957</a:t>
            </a:r>
          </a:p>
          <a:p>
            <a:pPr lvl="1"/>
            <a:r>
              <a:rPr lang="fr-FR" dirty="0"/>
              <a:t>National </a:t>
            </a:r>
            <a:r>
              <a:rPr lang="fr-FR" dirty="0" err="1"/>
              <a:t>CPs</a:t>
            </a:r>
            <a:endParaRPr lang="fr-FR" dirty="0"/>
          </a:p>
          <a:p>
            <a:pPr lvl="1"/>
            <a:r>
              <a:rPr lang="fr-FR" dirty="0"/>
              <a:t>Goals</a:t>
            </a:r>
          </a:p>
          <a:p>
            <a:pPr lvl="1"/>
            <a:r>
              <a:rPr lang="fr-FR" dirty="0"/>
              <a:t>Articles on cartels and abuse of dominant position (85-86 Rome / 101-102 TFUE)</a:t>
            </a:r>
          </a:p>
          <a:p>
            <a:r>
              <a:rPr lang="fr-FR" dirty="0"/>
              <a:t>A first </a:t>
            </a:r>
            <a:r>
              <a:rPr lang="fr-FR" dirty="0" err="1"/>
              <a:t>step</a:t>
            </a:r>
            <a:r>
              <a:rPr lang="fr-FR" dirty="0"/>
              <a:t>: the </a:t>
            </a:r>
            <a:r>
              <a:rPr lang="fr-FR" dirty="0" err="1"/>
              <a:t>regulation</a:t>
            </a:r>
            <a:r>
              <a:rPr lang="fr-FR" dirty="0"/>
              <a:t> on cartels, 1962</a:t>
            </a:r>
          </a:p>
          <a:p>
            <a:r>
              <a:rPr lang="fr-FR" dirty="0"/>
              <a:t>Putting the </a:t>
            </a:r>
            <a:r>
              <a:rPr lang="fr-FR" dirty="0" err="1"/>
              <a:t>nail</a:t>
            </a:r>
            <a:r>
              <a:rPr lang="fr-FR" dirty="0"/>
              <a:t> in the coffin: the merger </a:t>
            </a:r>
            <a:r>
              <a:rPr lang="fr-FR" dirty="0" err="1"/>
              <a:t>regulation</a:t>
            </a:r>
            <a:r>
              <a:rPr lang="fr-FR" dirty="0"/>
              <a:t>, 1989</a:t>
            </a:r>
          </a:p>
        </p:txBody>
      </p:sp>
    </p:spTree>
    <p:extLst>
      <p:ext uri="{BB962C8B-B14F-4D97-AF65-F5344CB8AC3E}">
        <p14:creationId xmlns:p14="http://schemas.microsoft.com/office/powerpoint/2010/main" val="315456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EFEAF4-9CAF-4B73-ABC8-54E1DCD7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1" y="1140031"/>
            <a:ext cx="9832769" cy="7243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2. The </a:t>
            </a:r>
            <a:r>
              <a:rPr lang="fr-FR" sz="3200" dirty="0" err="1"/>
              <a:t>failure</a:t>
            </a:r>
            <a:r>
              <a:rPr lang="fr-FR" sz="3200" dirty="0"/>
              <a:t> of the « public </a:t>
            </a:r>
            <a:r>
              <a:rPr lang="fr-FR" sz="3200" dirty="0" err="1"/>
              <a:t>interest</a:t>
            </a:r>
            <a:r>
              <a:rPr lang="fr-FR" sz="3200" dirty="0"/>
              <a:t> » approach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0C4269-38FC-4C18-ACFD-5FF64918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 the national &amp;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in the 1980s</a:t>
            </a:r>
          </a:p>
          <a:p>
            <a:r>
              <a:rPr lang="fr-FR" dirty="0"/>
              <a:t>Limits of </a:t>
            </a:r>
            <a:r>
              <a:rPr lang="fr-FR" dirty="0" err="1"/>
              <a:t>price</a:t>
            </a:r>
            <a:r>
              <a:rPr lang="fr-FR" dirty="0"/>
              <a:t> policy.</a:t>
            </a:r>
          </a:p>
          <a:p>
            <a:r>
              <a:rPr lang="fr-FR" dirty="0"/>
              <a:t>Excessive concentration</a:t>
            </a:r>
          </a:p>
          <a:p>
            <a:r>
              <a:rPr lang="fr-FR" dirty="0"/>
              <a:t>‘Picking the winner’</a:t>
            </a:r>
          </a:p>
          <a:p>
            <a:r>
              <a:rPr lang="fr-FR" dirty="0" err="1"/>
              <a:t>Regulatory</a:t>
            </a:r>
            <a:r>
              <a:rPr lang="fr-FR" dirty="0"/>
              <a:t> capture</a:t>
            </a:r>
          </a:p>
          <a:p>
            <a:r>
              <a:rPr lang="fr-FR" dirty="0" err="1"/>
              <a:t>Formalism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89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EFEAF4-9CAF-4B73-ABC8-54E1DCD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3. Compatibility </a:t>
            </a:r>
            <a:r>
              <a:rPr lang="fr-FR" sz="2800" dirty="0" err="1"/>
              <a:t>between</a:t>
            </a:r>
            <a:r>
              <a:rPr lang="fr-FR" sz="2800" dirty="0"/>
              <a:t> ‘free </a:t>
            </a:r>
            <a:r>
              <a:rPr lang="fr-FR" sz="2800" dirty="0" err="1"/>
              <a:t>competition</a:t>
            </a:r>
            <a:r>
              <a:rPr lang="fr-FR" sz="2800" dirty="0"/>
              <a:t>’ and ‘public </a:t>
            </a:r>
            <a:r>
              <a:rPr lang="fr-FR" sz="2800" dirty="0" err="1"/>
              <a:t>interest</a:t>
            </a:r>
            <a:r>
              <a:rPr lang="fr-FR" sz="2800" dirty="0"/>
              <a:t>’</a:t>
            </a:r>
            <a:endParaRPr lang="fr-FR" sz="4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0C4269-38FC-4C18-ACFD-5FF64918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Severity</a:t>
            </a:r>
            <a:r>
              <a:rPr lang="fr-FR" dirty="0"/>
              <a:t> of the ‘public </a:t>
            </a:r>
            <a:r>
              <a:rPr lang="fr-FR" dirty="0" err="1"/>
              <a:t>interest</a:t>
            </a:r>
            <a:r>
              <a:rPr lang="fr-FR" dirty="0"/>
              <a:t>’ approach: </a:t>
            </a:r>
          </a:p>
          <a:p>
            <a:pPr lvl="1"/>
            <a:r>
              <a:rPr lang="fr-FR" dirty="0"/>
              <a:t>Association IP-CP: </a:t>
            </a:r>
            <a:r>
              <a:rPr lang="fr-FR" dirty="0" err="1"/>
              <a:t>suppliers</a:t>
            </a:r>
            <a:r>
              <a:rPr lang="fr-FR" dirty="0"/>
              <a:t> of public </a:t>
            </a:r>
            <a:r>
              <a:rPr lang="fr-FR" dirty="0" err="1"/>
              <a:t>companies</a:t>
            </a:r>
            <a:r>
              <a:rPr lang="fr-FR" dirty="0"/>
              <a:t> (F. Marty on EDF)</a:t>
            </a:r>
          </a:p>
          <a:p>
            <a:pPr lvl="1"/>
            <a:r>
              <a:rPr lang="fr-FR" dirty="0"/>
              <a:t>Association Price policy-CP: distribution </a:t>
            </a:r>
            <a:r>
              <a:rPr lang="fr-FR" dirty="0" err="1"/>
              <a:t>agreements</a:t>
            </a:r>
            <a:endParaRPr lang="fr-FR" dirty="0"/>
          </a:p>
          <a:p>
            <a:r>
              <a:rPr lang="fr-FR" dirty="0" err="1"/>
              <a:t>Leniency</a:t>
            </a:r>
            <a:r>
              <a:rPr lang="fr-FR" dirty="0"/>
              <a:t> of the ‘free </a:t>
            </a:r>
            <a:r>
              <a:rPr lang="fr-FR" dirty="0" err="1"/>
              <a:t>competition</a:t>
            </a:r>
            <a:r>
              <a:rPr lang="fr-FR" dirty="0"/>
              <a:t>’ approach?</a:t>
            </a:r>
          </a:p>
          <a:p>
            <a:pPr lvl="1"/>
            <a:r>
              <a:rPr lang="fr-FR" dirty="0"/>
              <a:t>Germany</a:t>
            </a:r>
          </a:p>
          <a:p>
            <a:pPr lvl="1"/>
            <a:r>
              <a:rPr lang="fr-FR" dirty="0"/>
              <a:t>USA</a:t>
            </a:r>
          </a:p>
          <a:p>
            <a:r>
              <a:rPr lang="fr-FR" dirty="0"/>
              <a:t>An ‘</a:t>
            </a:r>
            <a:r>
              <a:rPr lang="fr-FR" dirty="0" err="1"/>
              <a:t>independent</a:t>
            </a:r>
            <a:r>
              <a:rPr lang="fr-FR" dirty="0"/>
              <a:t> cartel office’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67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EFEAF4-9CAF-4B73-ABC8-54E1DCD7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764373"/>
            <a:ext cx="8610600" cy="1293028"/>
          </a:xfrm>
        </p:spPr>
        <p:txBody>
          <a:bodyPr>
            <a:normAutofit/>
          </a:bodyPr>
          <a:lstStyle/>
          <a:p>
            <a:r>
              <a:rPr lang="fr-FR" sz="3200" dirty="0"/>
              <a:t>4. A </a:t>
            </a:r>
            <a:r>
              <a:rPr lang="fr-FR" sz="3200" dirty="0" err="1"/>
              <a:t>difficult</a:t>
            </a:r>
            <a:r>
              <a:rPr lang="fr-FR" sz="3200" dirty="0"/>
              <a:t> </a:t>
            </a:r>
            <a:r>
              <a:rPr lang="fr-FR" sz="3200" dirty="0" err="1"/>
              <a:t>implementation</a:t>
            </a:r>
            <a:endParaRPr lang="fr-FR" sz="32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0C4269-38FC-4C18-ACFD-5FF64918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agendas</a:t>
            </a:r>
          </a:p>
          <a:p>
            <a:r>
              <a:rPr lang="fr-FR" dirty="0" err="1"/>
              <a:t>Conflicting</a:t>
            </a:r>
            <a:r>
              <a:rPr lang="fr-FR" dirty="0"/>
              <a:t> </a:t>
            </a:r>
            <a:r>
              <a:rPr lang="fr-FR" dirty="0" err="1"/>
              <a:t>aims</a:t>
            </a:r>
            <a:endParaRPr lang="fr-FR" dirty="0"/>
          </a:p>
          <a:p>
            <a:r>
              <a:rPr lang="fr-FR" dirty="0" err="1"/>
              <a:t>Discrepancies</a:t>
            </a:r>
            <a:r>
              <a:rPr lang="fr-FR" dirty="0"/>
              <a:t> in national </a:t>
            </a:r>
            <a:r>
              <a:rPr lang="fr-FR" dirty="0" err="1"/>
              <a:t>interpretations</a:t>
            </a:r>
            <a:endParaRPr lang="fr-FR" dirty="0"/>
          </a:p>
          <a:p>
            <a:r>
              <a:rPr lang="fr-FR" dirty="0"/>
              <a:t>Ex. of ATR / De Havilland (1991)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99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750D522-9AD7-124D-9C09-E1DD8850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7341"/>
          </a:xfrm>
        </p:spPr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5698E7-5F78-C344-A0FB-E397C5AD0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6771"/>
            <a:ext cx="10820400" cy="4855029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Akman</a:t>
            </a:r>
            <a:r>
              <a:rPr lang="fr-FR" dirty="0"/>
              <a:t>, P. (2009). </a:t>
            </a:r>
            <a:r>
              <a:rPr lang="fr-FR" dirty="0" err="1"/>
              <a:t>Searching</a:t>
            </a:r>
            <a:r>
              <a:rPr lang="fr-FR" dirty="0"/>
              <a:t> for the long-</a:t>
            </a:r>
            <a:r>
              <a:rPr lang="fr-FR" dirty="0" err="1"/>
              <a:t>lost</a:t>
            </a:r>
            <a:r>
              <a:rPr lang="fr-FR" dirty="0"/>
              <a:t> soul of Article 82EC. </a:t>
            </a:r>
            <a:r>
              <a:rPr lang="fr-FR" i="1" dirty="0"/>
              <a:t>Oxford Journal of </a:t>
            </a:r>
            <a:r>
              <a:rPr lang="fr-FR" i="1" dirty="0" err="1"/>
              <a:t>Legal</a:t>
            </a:r>
            <a:r>
              <a:rPr lang="fr-FR" i="1" dirty="0"/>
              <a:t> </a:t>
            </a:r>
            <a:r>
              <a:rPr lang="fr-FR" i="1" dirty="0" err="1"/>
              <a:t>Studies</a:t>
            </a:r>
            <a:r>
              <a:rPr lang="fr-FR" dirty="0"/>
              <a:t>, </a:t>
            </a:r>
            <a:r>
              <a:rPr lang="fr-FR" i="1" dirty="0"/>
              <a:t>29</a:t>
            </a:r>
            <a:r>
              <a:rPr lang="fr-FR" dirty="0"/>
              <a:t>(2), 267-303.</a:t>
            </a:r>
          </a:p>
          <a:p>
            <a:r>
              <a:rPr lang="fr-FR" dirty="0"/>
              <a:t>Gerber, D. J. (2007).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of </a:t>
            </a:r>
            <a:r>
              <a:rPr lang="fr-FR" dirty="0" err="1"/>
              <a:t>modernization</a:t>
            </a:r>
            <a:r>
              <a:rPr lang="fr-FR" dirty="0"/>
              <a:t> in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law</a:t>
            </a:r>
            <a:r>
              <a:rPr lang="fr-FR" dirty="0"/>
              <a:t>. </a:t>
            </a:r>
            <a:r>
              <a:rPr lang="fr-FR" i="1" dirty="0" err="1"/>
              <a:t>Fordham</a:t>
            </a:r>
            <a:r>
              <a:rPr lang="fr-FR" i="1" dirty="0"/>
              <a:t> </a:t>
            </a:r>
            <a:r>
              <a:rPr lang="fr-FR" i="1" dirty="0" err="1"/>
              <a:t>Int'l</a:t>
            </a:r>
            <a:r>
              <a:rPr lang="fr-FR" i="1" dirty="0"/>
              <a:t> LJ</a:t>
            </a:r>
            <a:r>
              <a:rPr lang="fr-FR" dirty="0"/>
              <a:t>, </a:t>
            </a:r>
            <a:r>
              <a:rPr lang="fr-FR" i="1" dirty="0"/>
              <a:t>31</a:t>
            </a:r>
            <a:r>
              <a:rPr lang="fr-FR" dirty="0"/>
              <a:t>, 1235.</a:t>
            </a:r>
          </a:p>
          <a:p>
            <a:r>
              <a:rPr lang="en-US" dirty="0"/>
              <a:t>Rollings, N. and </a:t>
            </a:r>
            <a:r>
              <a:rPr lang="en-US" dirty="0" err="1"/>
              <a:t>Warlouzet</a:t>
            </a:r>
            <a:r>
              <a:rPr lang="en-US" dirty="0"/>
              <a:t>, L. (2020), “Business history and European integration: How EEC competition Policy Affected Companies’ Strategies”, in </a:t>
            </a:r>
            <a:r>
              <a:rPr lang="en-US" i="1" dirty="0"/>
              <a:t>Business History</a:t>
            </a:r>
            <a:r>
              <a:rPr lang="en-US" dirty="0"/>
              <a:t>, 62, 5, 717-42.</a:t>
            </a:r>
            <a:endParaRPr lang="fr-FR" dirty="0"/>
          </a:p>
          <a:p>
            <a:r>
              <a:rPr lang="fr-FR" dirty="0" err="1"/>
              <a:t>Warlouzet</a:t>
            </a:r>
            <a:r>
              <a:rPr lang="fr-FR" dirty="0"/>
              <a:t>, L. (2022), </a:t>
            </a:r>
            <a:r>
              <a:rPr lang="fr-FR" i="1" dirty="0"/>
              <a:t>Europe contre Europe. Entre liberté, solidarité et puissance depuis 1945</a:t>
            </a:r>
            <a:r>
              <a:rPr lang="fr-FR" dirty="0"/>
              <a:t>, Paris: CNRS éditions. </a:t>
            </a:r>
          </a:p>
          <a:p>
            <a:r>
              <a:rPr lang="fr-FR" dirty="0" err="1"/>
              <a:t>Warlouzet</a:t>
            </a:r>
            <a:r>
              <a:rPr lang="fr-FR" dirty="0"/>
              <a:t>, L. (2018), </a:t>
            </a:r>
            <a:r>
              <a:rPr lang="en-US" i="1" dirty="0"/>
              <a:t>Governing Europe in a Globalizing World: Neoliberalism and its Alternatives following the 1973 Oil Crisis</a:t>
            </a:r>
            <a:r>
              <a:rPr lang="en-US" dirty="0"/>
              <a:t>, London: Routledge.</a:t>
            </a:r>
          </a:p>
          <a:p>
            <a:r>
              <a:rPr lang="fr-FR" dirty="0"/>
              <a:t>Warlouzet, L. (2018);	« The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and </a:t>
            </a:r>
            <a:r>
              <a:rPr lang="fr-FR" dirty="0" err="1"/>
              <a:t>competition</a:t>
            </a:r>
            <a:r>
              <a:rPr lang="fr-FR" dirty="0"/>
              <a:t> », in </a:t>
            </a:r>
            <a:r>
              <a:rPr lang="fr-FR" i="1" dirty="0"/>
              <a:t>The </a:t>
            </a:r>
            <a:r>
              <a:rPr lang="fr-FR" i="1" dirty="0" err="1"/>
              <a:t>European</a:t>
            </a:r>
            <a:r>
              <a:rPr lang="fr-FR" i="1" dirty="0"/>
              <a:t> Commission, 1986-2000. Histories and </a:t>
            </a:r>
            <a:r>
              <a:rPr lang="fr-FR" i="1" dirty="0" err="1"/>
              <a:t>memories</a:t>
            </a:r>
            <a:r>
              <a:rPr lang="fr-FR" i="1" dirty="0"/>
              <a:t> of an Institution</a:t>
            </a:r>
            <a:r>
              <a:rPr lang="fr-FR" dirty="0"/>
              <a:t>, Luxembourg: EU Publications Office, 257-280</a:t>
            </a:r>
          </a:p>
          <a:p>
            <a:r>
              <a:rPr lang="fr-FR" dirty="0" err="1"/>
              <a:t>Warlouzet</a:t>
            </a:r>
            <a:r>
              <a:rPr lang="fr-FR" dirty="0"/>
              <a:t>, L. (2016), ‘The </a:t>
            </a:r>
            <a:r>
              <a:rPr lang="fr-FR" dirty="0" err="1"/>
              <a:t>Centralization</a:t>
            </a:r>
            <a:r>
              <a:rPr lang="fr-FR" dirty="0"/>
              <a:t> of EU </a:t>
            </a:r>
            <a:r>
              <a:rPr lang="fr-FR" dirty="0" err="1"/>
              <a:t>Competition</a:t>
            </a:r>
            <a:r>
              <a:rPr lang="fr-FR" dirty="0"/>
              <a:t> Policy: </a:t>
            </a:r>
            <a:r>
              <a:rPr lang="fr-FR" dirty="0" err="1"/>
              <a:t>Historical</a:t>
            </a:r>
            <a:r>
              <a:rPr lang="fr-FR" dirty="0"/>
              <a:t> </a:t>
            </a:r>
            <a:r>
              <a:rPr lang="fr-FR" dirty="0" err="1"/>
              <a:t>Institutionalist</a:t>
            </a:r>
            <a:r>
              <a:rPr lang="fr-FR" dirty="0"/>
              <a:t> Dynamics </a:t>
            </a:r>
            <a:r>
              <a:rPr lang="fr-FR" dirty="0" err="1"/>
              <a:t>from</a:t>
            </a:r>
            <a:r>
              <a:rPr lang="fr-FR" dirty="0"/>
              <a:t> Cartel Monitoring to </a:t>
            </a:r>
            <a:r>
              <a:rPr lang="fr-FR" dirty="0" err="1"/>
              <a:t>Merger</a:t>
            </a:r>
            <a:r>
              <a:rPr lang="fr-FR" dirty="0"/>
              <a:t> Control (1956–91)’, in Journal of Common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, 54, 3, 725-741 </a:t>
            </a:r>
          </a:p>
        </p:txBody>
      </p:sp>
    </p:spTree>
    <p:extLst>
      <p:ext uri="{BB962C8B-B14F-4D97-AF65-F5344CB8AC3E}">
        <p14:creationId xmlns:p14="http://schemas.microsoft.com/office/powerpoint/2010/main" val="757343852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548</Words>
  <Application>Microsoft Office PowerPoint</Application>
  <PresentationFormat>Grand écran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Traînée de condensation</vt:lpstr>
      <vt:lpstr>“Free competition” or  "public interest“? EU competition policy in a historical perspective</vt:lpstr>
      <vt:lpstr>From ‘Competition’ to ‘public interest’</vt:lpstr>
      <vt:lpstr>Présentation PowerPoint</vt:lpstr>
      <vt:lpstr>From ‘Competition’ to ‘public interest’</vt:lpstr>
      <vt:lpstr>1. A Lonstanding possibility </vt:lpstr>
      <vt:lpstr>2. The failure of the « public interest » approach</vt:lpstr>
      <vt:lpstr>3. Compatibility between ‘free competition’ and ‘public interest’</vt:lpstr>
      <vt:lpstr>4. A difficult implementation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Europe  in a Globalizing World Neoliberalism and its alternatives following the Oil crisis </dc:title>
  <dc:creator>laurent Warlouzet</dc:creator>
  <cp:lastModifiedBy>laurent Warlouzet</cp:lastModifiedBy>
  <cp:revision>8</cp:revision>
  <dcterms:created xsi:type="dcterms:W3CDTF">2020-11-17T15:59:04Z</dcterms:created>
  <dcterms:modified xsi:type="dcterms:W3CDTF">2022-03-21T13:44:07Z</dcterms:modified>
</cp:coreProperties>
</file>