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2"/>
  </p:notesMasterIdLst>
  <p:sldIdLst>
    <p:sldId id="259" r:id="rId2"/>
    <p:sldId id="283" r:id="rId3"/>
    <p:sldId id="264" r:id="rId4"/>
    <p:sldId id="265" r:id="rId5"/>
    <p:sldId id="266" r:id="rId6"/>
    <p:sldId id="289" r:id="rId7"/>
    <p:sldId id="290" r:id="rId8"/>
    <p:sldId id="292" r:id="rId9"/>
    <p:sldId id="293" r:id="rId10"/>
    <p:sldId id="279" r:id="rId11"/>
  </p:sldIdLst>
  <p:sldSz cx="9144000" cy="5143500" type="screen16x9"/>
  <p:notesSz cx="6800850" cy="9932988"/>
  <p:embeddedFontLst>
    <p:embeddedFont>
      <p:font typeface="Barlow" panose="00000800000000000000" pitchFamily="2" charset="0"/>
      <p:regular r:id="rId13"/>
      <p:bold r:id="rId14"/>
      <p:italic r:id="rId15"/>
      <p:boldItalic r:id="rId16"/>
    </p:embeddedFont>
    <p:embeddedFont>
      <p:font typeface="Barlow ExtraLight" panose="00000300000000000000" pitchFamily="2" charset="0"/>
      <p:regular r:id="rId17"/>
      <p:bold r:id="rId18"/>
      <p:italic r:id="rId19"/>
      <p:boldItalic r:id="rId20"/>
    </p:embeddedFont>
    <p:embeddedFont>
      <p:font typeface="Montserrat ExtraLight" panose="00000300000000000000" pitchFamily="2" charset="0"/>
      <p:regular r:id="rId21"/>
      <p:bold r:id="rId22"/>
      <p:italic r:id="rId23"/>
      <p:boldItalic r:id="rId24"/>
    </p:embeddedFont>
    <p:embeddedFont>
      <p:font typeface="Noto Sans Kannada" panose="020B0604020202020204" charset="0"/>
      <p:regular r:id="rId25"/>
      <p:bold r:id="rId26"/>
    </p:embeddedFont>
    <p:embeddedFont>
      <p:font typeface="Work Sans Light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770BB6-D94D-4549-A46B-31424F43D0CA}">
  <a:tblStyle styleId="{E8770BB6-D94D-4549-A46B-31424F43D0CA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FF9"/>
          </a:solidFill>
        </a:fill>
      </a:tcStyle>
    </a:wholeTbl>
    <a:band1H>
      <a:tcTxStyle/>
      <a:tcStyle>
        <a:tcBdr/>
        <a:fill>
          <a:solidFill>
            <a:srgbClr val="CBDDF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DF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2399DE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/>
        <a:fill>
          <a:solidFill>
            <a:srgbClr val="2399DE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2399DE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2399DE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7" autoAdjust="0"/>
  </p:normalViewPr>
  <p:slideViewPr>
    <p:cSldViewPr snapToGrid="0">
      <p:cViewPr varScale="1">
        <p:scale>
          <a:sx n="78" d="100"/>
          <a:sy n="78" d="100"/>
        </p:scale>
        <p:origin x="52" y="1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sp="http://schemas.microsoft.com/office/drawing/2008/diagram" xmlns:dgm="http://schemas.openxmlformats.org/drawingml/2006/diagram" xmlns:a="http://schemas.openxmlformats.org/drawingml/2006/main">
  <dgm:ptLst>
    <dgm:pt modelId="{EE7E3C04-502B-4EEA-9C58-C6247C222BC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E12A8259-37FB-4F77-819A-AC7C5E8F5C7D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fr-BE" b="1" dirty="0" err="1">
              <a:solidFill>
                <a:schemeClr val="tx1"/>
              </a:solidFill>
            </a:rPr>
            <a:t>Easy</a:t>
          </a:r>
          <a:r>
            <a:rPr lang="fr-BE" b="1" dirty="0">
              <a:solidFill>
                <a:schemeClr val="tx1"/>
              </a:solidFill>
            </a:rPr>
            <a:t> to </a:t>
          </a:r>
          <a:r>
            <a:rPr lang="fr-BE" b="1" dirty="0" err="1">
              <a:solidFill>
                <a:schemeClr val="tx1"/>
              </a:solidFill>
            </a:rPr>
            <a:t>identify</a:t>
          </a:r>
          <a:r>
            <a:rPr lang="fr-BE" b="1" dirty="0">
              <a:solidFill>
                <a:schemeClr val="tx1"/>
              </a:solidFill>
            </a:rPr>
            <a:t> </a:t>
          </a:r>
        </a:p>
      </dgm:t>
    </dgm:pt>
    <dgm:pt modelId="{022B2509-D5CA-4A50-92DA-16FDEDF8D033}" type="parTrans" cxnId="{F5549825-62B7-4E11-A43B-1981970C7E39}">
      <dgm:prSet/>
      <dgm:spPr/>
      <dgm:t>
        <a:bodyPr/>
        <a:lstStyle/>
        <a:p>
          <a:endParaRPr lang="fr-BE"/>
        </a:p>
      </dgm:t>
    </dgm:pt>
    <dgm:pt modelId="{AC0AADAD-DF26-4579-B2DB-1E111B0395E1}" type="sibTrans" cxnId="{F5549825-62B7-4E11-A43B-1981970C7E39}">
      <dgm:prSet/>
      <dgm:spPr/>
      <dgm:t>
        <a:bodyPr/>
        <a:lstStyle/>
        <a:p>
          <a:endParaRPr lang="fr-BE"/>
        </a:p>
      </dgm:t>
    </dgm:pt>
    <dgm:pt modelId="{1458A0CB-CDFF-422B-94DB-8BE7E0F09EC0}">
      <dgm:prSet phldrT="[Text]" custT="1"/>
      <dgm:spPr/>
      <dgm:t>
        <a:bodyPr/>
        <a:lstStyle/>
        <a:p>
          <a:r>
            <a:rPr lang="fr-BE" sz="1400" dirty="0"/>
            <a:t>A </a:t>
          </a:r>
          <a:r>
            <a:rPr lang="fr-BE" sz="1400" dirty="0" err="1"/>
            <a:t>third</a:t>
          </a:r>
          <a:r>
            <a:rPr lang="fr-BE" sz="1400" dirty="0"/>
            <a:t> country </a:t>
          </a:r>
          <a:r>
            <a:rPr lang="fr-BE" sz="1400" dirty="0" err="1"/>
            <a:t>provides</a:t>
          </a:r>
          <a:r>
            <a:rPr lang="fr-BE" sz="1400" dirty="0"/>
            <a:t> a </a:t>
          </a:r>
          <a:r>
            <a:rPr lang="fr-BE" sz="1400" dirty="0" err="1"/>
            <a:t>grant</a:t>
          </a:r>
          <a:r>
            <a:rPr lang="fr-BE" sz="1400" dirty="0"/>
            <a:t> to a </a:t>
          </a:r>
          <a:r>
            <a:rPr lang="fr-BE" sz="1400" dirty="0" err="1"/>
            <a:t>company</a:t>
          </a:r>
          <a:r>
            <a:rPr lang="fr-BE" sz="1400" dirty="0"/>
            <a:t> to </a:t>
          </a:r>
          <a:r>
            <a:rPr lang="fr-BE" sz="1400" dirty="0" err="1"/>
            <a:t>invest</a:t>
          </a:r>
          <a:r>
            <a:rPr lang="fr-BE" sz="1400" dirty="0"/>
            <a:t> in EU</a:t>
          </a:r>
        </a:p>
      </dgm:t>
    </dgm:pt>
    <dgm:pt modelId="{233B503B-9A6E-4F31-A45D-E74D306534C0}" type="parTrans" cxnId="{6CC61BFD-2114-4941-9EB2-8727678C9646}">
      <dgm:prSet/>
      <dgm:spPr/>
      <dgm:t>
        <a:bodyPr/>
        <a:lstStyle/>
        <a:p>
          <a:endParaRPr lang="fr-BE"/>
        </a:p>
      </dgm:t>
    </dgm:pt>
    <dgm:pt modelId="{7ADDDE7E-812C-4808-B2AC-6521649658FE}" type="sibTrans" cxnId="{6CC61BFD-2114-4941-9EB2-8727678C9646}">
      <dgm:prSet/>
      <dgm:spPr/>
      <dgm:t>
        <a:bodyPr/>
        <a:lstStyle/>
        <a:p>
          <a:endParaRPr lang="fr-BE"/>
        </a:p>
      </dgm:t>
    </dgm:pt>
    <dgm:pt modelId="{596ED68F-6F24-40E7-977C-8C0D61E6B664}">
      <dgm:prSet phldrT="[Text]" custT="1"/>
      <dgm:spPr/>
      <dgm:t>
        <a:bodyPr/>
        <a:lstStyle/>
        <a:p>
          <a:r>
            <a:rPr lang="fr-BE" sz="1400" dirty="0"/>
            <a:t>A </a:t>
          </a:r>
          <a:r>
            <a:rPr lang="fr-BE" sz="1400" dirty="0" err="1"/>
            <a:t>third</a:t>
          </a:r>
          <a:r>
            <a:rPr lang="fr-BE" sz="1400" dirty="0"/>
            <a:t> country </a:t>
          </a:r>
          <a:r>
            <a:rPr lang="fr-BE" sz="1400" dirty="0" err="1"/>
            <a:t>provides</a:t>
          </a:r>
          <a:r>
            <a:rPr lang="fr-BE" sz="1400" dirty="0"/>
            <a:t> clean </a:t>
          </a:r>
          <a:r>
            <a:rPr lang="fr-BE" sz="1400" dirty="0" err="1"/>
            <a:t>energy</a:t>
          </a:r>
          <a:r>
            <a:rPr lang="fr-BE" sz="1400" dirty="0"/>
            <a:t> </a:t>
          </a:r>
          <a:r>
            <a:rPr lang="fr-BE" sz="1400" dirty="0" err="1"/>
            <a:t>tax</a:t>
          </a:r>
          <a:r>
            <a:rPr lang="fr-BE" sz="1400" dirty="0"/>
            <a:t> </a:t>
          </a:r>
          <a:r>
            <a:rPr lang="fr-BE" sz="1400" dirty="0" err="1"/>
            <a:t>reduction</a:t>
          </a:r>
          <a:r>
            <a:rPr lang="fr-BE" sz="1400" dirty="0"/>
            <a:t> for </a:t>
          </a:r>
          <a:r>
            <a:rPr lang="fr-BE" sz="1400" dirty="0" err="1"/>
            <a:t>investment</a:t>
          </a:r>
          <a:r>
            <a:rPr lang="fr-BE" sz="1400" dirty="0"/>
            <a:t> in new green business</a:t>
          </a:r>
        </a:p>
      </dgm:t>
    </dgm:pt>
    <dgm:pt modelId="{00565585-83A2-4AF4-96AE-C2DEAF4F25A5}" type="parTrans" cxnId="{3AC4C8E9-D8C3-45E7-8A9A-93D1C632BF2C}">
      <dgm:prSet/>
      <dgm:spPr/>
      <dgm:t>
        <a:bodyPr/>
        <a:lstStyle/>
        <a:p>
          <a:endParaRPr lang="fr-BE"/>
        </a:p>
      </dgm:t>
    </dgm:pt>
    <dgm:pt modelId="{AC1BAC6B-86CA-43FB-8876-A8347235B3B3}" type="sibTrans" cxnId="{3AC4C8E9-D8C3-45E7-8A9A-93D1C632BF2C}">
      <dgm:prSet/>
      <dgm:spPr/>
      <dgm:t>
        <a:bodyPr/>
        <a:lstStyle/>
        <a:p>
          <a:endParaRPr lang="fr-BE"/>
        </a:p>
      </dgm:t>
    </dgm:pt>
    <dgm:pt modelId="{A1D98B38-185A-404B-B603-8D5A37782382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fr-BE" b="1" dirty="0" err="1"/>
            <a:t>Less</a:t>
          </a:r>
          <a:r>
            <a:rPr lang="fr-BE" b="1" dirty="0"/>
            <a:t> </a:t>
          </a:r>
          <a:r>
            <a:rPr lang="fr-BE" b="1" dirty="0" err="1"/>
            <a:t>easy</a:t>
          </a:r>
          <a:endParaRPr lang="fr-BE" b="1" dirty="0"/>
        </a:p>
      </dgm:t>
    </dgm:pt>
    <dgm:pt modelId="{E85F7477-6305-4026-B2A9-490EB8D03F8C}" type="parTrans" cxnId="{D0166482-707D-49B5-B26A-60BC01748E4B}">
      <dgm:prSet/>
      <dgm:spPr/>
      <dgm:t>
        <a:bodyPr/>
        <a:lstStyle/>
        <a:p>
          <a:endParaRPr lang="fr-BE"/>
        </a:p>
      </dgm:t>
    </dgm:pt>
    <dgm:pt modelId="{C03C9795-4AB6-4A1F-8CAB-FB4561E4FB94}" type="sibTrans" cxnId="{D0166482-707D-49B5-B26A-60BC01748E4B}">
      <dgm:prSet/>
      <dgm:spPr/>
      <dgm:t>
        <a:bodyPr/>
        <a:lstStyle/>
        <a:p>
          <a:endParaRPr lang="fr-BE"/>
        </a:p>
      </dgm:t>
    </dgm:pt>
    <dgm:pt modelId="{8F59A7DC-F034-437C-B10E-F8074E38E4BB}">
      <dgm:prSet phldrT="[Text]" custT="1"/>
      <dgm:spPr/>
      <dgm:t>
        <a:bodyPr/>
        <a:lstStyle/>
        <a:p>
          <a:r>
            <a:rPr lang="fr-BE" sz="1400" dirty="0"/>
            <a:t>A public </a:t>
          </a:r>
          <a:r>
            <a:rPr lang="fr-BE" sz="1400" dirty="0" err="1"/>
            <a:t>third</a:t>
          </a:r>
          <a:r>
            <a:rPr lang="fr-BE" sz="1400" dirty="0"/>
            <a:t> country </a:t>
          </a:r>
          <a:r>
            <a:rPr lang="fr-BE" sz="1400" dirty="0" err="1"/>
            <a:t>bank</a:t>
          </a:r>
          <a:r>
            <a:rPr lang="fr-BE" sz="1400" dirty="0"/>
            <a:t> </a:t>
          </a:r>
          <a:r>
            <a:rPr lang="fr-BE" sz="1400" dirty="0" err="1"/>
            <a:t>provides</a:t>
          </a:r>
          <a:r>
            <a:rPr lang="fr-BE" sz="1400" dirty="0"/>
            <a:t> a </a:t>
          </a:r>
          <a:r>
            <a:rPr lang="fr-BE" sz="1400" dirty="0" err="1"/>
            <a:t>loan</a:t>
          </a:r>
          <a:r>
            <a:rPr lang="fr-BE" sz="1400" dirty="0"/>
            <a:t> to a </a:t>
          </a:r>
          <a:r>
            <a:rPr lang="fr-BE" sz="1400" dirty="0" err="1"/>
            <a:t>third</a:t>
          </a:r>
          <a:r>
            <a:rPr lang="fr-BE" sz="1400" dirty="0"/>
            <a:t> country  </a:t>
          </a:r>
          <a:r>
            <a:rPr lang="fr-BE" sz="1400" dirty="0" err="1"/>
            <a:t>company</a:t>
          </a:r>
          <a:r>
            <a:rPr lang="fr-BE" sz="1400" dirty="0"/>
            <a:t> active in EU </a:t>
          </a:r>
        </a:p>
      </dgm:t>
    </dgm:pt>
    <dgm:pt modelId="{71BE850F-A913-49AD-97D3-32C466C7EAF2}" type="parTrans" cxnId="{C5094DE9-A375-4551-852C-C7A9CB0A5586}">
      <dgm:prSet/>
      <dgm:spPr/>
      <dgm:t>
        <a:bodyPr/>
        <a:lstStyle/>
        <a:p>
          <a:endParaRPr lang="fr-BE"/>
        </a:p>
      </dgm:t>
    </dgm:pt>
    <dgm:pt modelId="{5C46F711-7559-4A74-BAB1-1FDC02E760FA}" type="sibTrans" cxnId="{C5094DE9-A375-4551-852C-C7A9CB0A5586}">
      <dgm:prSet/>
      <dgm:spPr/>
      <dgm:t>
        <a:bodyPr/>
        <a:lstStyle/>
        <a:p>
          <a:endParaRPr lang="fr-BE"/>
        </a:p>
      </dgm:t>
    </dgm:pt>
    <dgm:pt modelId="{E1007232-E0BB-4ABA-8244-AAE49BF53DA8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BE" b="1" dirty="0" err="1">
              <a:solidFill>
                <a:schemeClr val="tx1"/>
              </a:solidFill>
            </a:rPr>
            <a:t>Complex</a:t>
          </a:r>
          <a:endParaRPr lang="fr-BE" b="1" dirty="0">
            <a:solidFill>
              <a:schemeClr val="tx1"/>
            </a:solidFill>
          </a:endParaRPr>
        </a:p>
      </dgm:t>
    </dgm:pt>
    <dgm:pt modelId="{4FC50B3A-AD38-463E-91BB-3A8A8E5D3543}" type="parTrans" cxnId="{33685F78-DE04-4F11-A067-D7A888BB148A}">
      <dgm:prSet/>
      <dgm:spPr/>
      <dgm:t>
        <a:bodyPr/>
        <a:lstStyle/>
        <a:p>
          <a:endParaRPr lang="fr-BE"/>
        </a:p>
      </dgm:t>
    </dgm:pt>
    <dgm:pt modelId="{F99E4BCD-C31F-4A95-831A-EFD17D489113}" type="sibTrans" cxnId="{33685F78-DE04-4F11-A067-D7A888BB148A}">
      <dgm:prSet/>
      <dgm:spPr/>
      <dgm:t>
        <a:bodyPr/>
        <a:lstStyle/>
        <a:p>
          <a:endParaRPr lang="fr-BE"/>
        </a:p>
      </dgm:t>
    </dgm:pt>
    <dgm:pt modelId="{2FC80D26-0F5A-4AC7-A2A3-62411C4B623D}">
      <dgm:prSet phldrT="[Text]" custT="1"/>
      <dgm:spPr/>
      <dgm:t>
        <a:bodyPr/>
        <a:lstStyle/>
        <a:p>
          <a:r>
            <a:rPr lang="fr-BE" sz="1400" dirty="0"/>
            <a:t>A </a:t>
          </a:r>
          <a:r>
            <a:rPr lang="fr-BE" sz="1400" dirty="0" err="1"/>
            <a:t>third</a:t>
          </a:r>
          <a:r>
            <a:rPr lang="fr-BE" sz="1400" dirty="0"/>
            <a:t> country </a:t>
          </a:r>
          <a:r>
            <a:rPr lang="fr-BE" sz="1400" dirty="0" err="1"/>
            <a:t>increases</a:t>
          </a:r>
          <a:r>
            <a:rPr lang="fr-BE" sz="1400" dirty="0"/>
            <a:t> </a:t>
          </a:r>
          <a:r>
            <a:rPr lang="fr-BE" sz="1400" dirty="0" err="1"/>
            <a:t>its</a:t>
          </a:r>
          <a:r>
            <a:rPr lang="fr-BE" sz="1400" dirty="0"/>
            <a:t> participation in the capital of a </a:t>
          </a:r>
          <a:r>
            <a:rPr lang="fr-BE" sz="1400" dirty="0" err="1"/>
            <a:t>company</a:t>
          </a:r>
          <a:r>
            <a:rPr lang="fr-BE" sz="1400" dirty="0"/>
            <a:t> active in EU</a:t>
          </a:r>
        </a:p>
      </dgm:t>
    </dgm:pt>
    <dgm:pt modelId="{D9423CB2-762E-4E36-AA57-DC619622E287}" type="parTrans" cxnId="{F89725AC-8FFE-4C4C-A948-709B9F3DDA57}">
      <dgm:prSet/>
      <dgm:spPr/>
      <dgm:t>
        <a:bodyPr/>
        <a:lstStyle/>
        <a:p>
          <a:endParaRPr lang="fr-BE"/>
        </a:p>
      </dgm:t>
    </dgm:pt>
    <dgm:pt modelId="{FDF934D4-CEB9-474C-AACC-14096C31C492}" type="sibTrans" cxnId="{F89725AC-8FFE-4C4C-A948-709B9F3DDA57}">
      <dgm:prSet/>
      <dgm:spPr/>
      <dgm:t>
        <a:bodyPr/>
        <a:lstStyle/>
        <a:p>
          <a:endParaRPr lang="fr-BE"/>
        </a:p>
      </dgm:t>
    </dgm:pt>
    <dgm:pt modelId="{6B69FA7A-3673-4F14-845A-372BB10DDDE0}">
      <dgm:prSet phldrT="[Text]" custT="1"/>
      <dgm:spPr/>
      <dgm:t>
        <a:bodyPr/>
        <a:lstStyle/>
        <a:p>
          <a:r>
            <a:rPr lang="fr-BE" sz="1400" dirty="0"/>
            <a:t>An EU </a:t>
          </a:r>
          <a:r>
            <a:rPr lang="fr-BE" sz="1400" dirty="0" err="1"/>
            <a:t>company</a:t>
          </a:r>
          <a:r>
            <a:rPr lang="fr-BE" sz="1400" dirty="0"/>
            <a:t> </a:t>
          </a:r>
          <a:r>
            <a:rPr lang="fr-BE" sz="1400" dirty="0" err="1"/>
            <a:t>builds</a:t>
          </a:r>
          <a:r>
            <a:rPr lang="fr-BE" sz="1400" dirty="0"/>
            <a:t> a new </a:t>
          </a:r>
          <a:r>
            <a:rPr lang="fr-BE" sz="1400" dirty="0" err="1"/>
            <a:t>airport</a:t>
          </a:r>
          <a:r>
            <a:rPr lang="fr-BE" sz="1400" dirty="0"/>
            <a:t> in a </a:t>
          </a:r>
          <a:r>
            <a:rPr lang="fr-BE" sz="1400" dirty="0" err="1"/>
            <a:t>third</a:t>
          </a:r>
          <a:r>
            <a:rPr lang="fr-BE" sz="1400" dirty="0"/>
            <a:t> country </a:t>
          </a:r>
        </a:p>
      </dgm:t>
    </dgm:pt>
    <dgm:pt modelId="{75522B4B-62D9-4B18-814A-BF72C0B2629E}" type="parTrans" cxnId="{F5823405-7761-45AE-ABAC-BFB52EE66BF1}">
      <dgm:prSet/>
      <dgm:spPr/>
      <dgm:t>
        <a:bodyPr/>
        <a:lstStyle/>
        <a:p>
          <a:endParaRPr lang="fr-BE"/>
        </a:p>
      </dgm:t>
    </dgm:pt>
    <dgm:pt modelId="{C477661A-C6C0-4A5B-9E83-3468C082BFC5}" type="sibTrans" cxnId="{F5823405-7761-45AE-ABAC-BFB52EE66BF1}">
      <dgm:prSet/>
      <dgm:spPr/>
      <dgm:t>
        <a:bodyPr/>
        <a:lstStyle/>
        <a:p>
          <a:endParaRPr lang="fr-BE"/>
        </a:p>
      </dgm:t>
    </dgm:pt>
    <dgm:pt modelId="{07FF6EB4-20A7-4592-AE4E-68BB1C627315}" type="pres">
      <dgm:prSet presAssocID="{EE7E3C04-502B-4EEA-9C58-C6247C222BC6}" presName="linearFlow" presStyleCnt="0">
        <dgm:presLayoutVars>
          <dgm:dir/>
          <dgm:animLvl val="lvl"/>
          <dgm:resizeHandles val="exact"/>
        </dgm:presLayoutVars>
      </dgm:prSet>
      <dgm:spPr/>
    </dgm:pt>
    <dgm:pt modelId="{D8110F8D-A066-4986-A9F3-859051EDCA92}" type="pres">
      <dgm:prSet presAssocID="{E12A8259-37FB-4F77-819A-AC7C5E8F5C7D}" presName="composite" presStyleCnt="0"/>
      <dgm:spPr/>
    </dgm:pt>
    <dgm:pt modelId="{C3B460BC-428D-4BB0-86A5-BC01D2540984}" type="pres">
      <dgm:prSet presAssocID="{E12A8259-37FB-4F77-819A-AC7C5E8F5C7D}" presName="parentText" presStyleLbl="alignNode1" presStyleIdx="0" presStyleCnt="3" custLinFactNeighborX="2063" custLinFactNeighborY="4331">
        <dgm:presLayoutVars>
          <dgm:chMax val="1"/>
          <dgm:bulletEnabled val="1"/>
        </dgm:presLayoutVars>
      </dgm:prSet>
      <dgm:spPr/>
    </dgm:pt>
    <dgm:pt modelId="{30EE31AE-5E74-41D7-8971-C3239941AF2B}" type="pres">
      <dgm:prSet presAssocID="{E12A8259-37FB-4F77-819A-AC7C5E8F5C7D}" presName="descendantText" presStyleLbl="alignAcc1" presStyleIdx="0" presStyleCnt="3" custLinFactNeighborX="-379" custLinFactNeighborY="15008">
        <dgm:presLayoutVars>
          <dgm:bulletEnabled val="1"/>
        </dgm:presLayoutVars>
      </dgm:prSet>
      <dgm:spPr/>
    </dgm:pt>
    <dgm:pt modelId="{6E17C75C-BAD1-42F0-9A89-0AED393FDB2C}" type="pres">
      <dgm:prSet presAssocID="{AC0AADAD-DF26-4579-B2DB-1E111B0395E1}" presName="sp" presStyleCnt="0"/>
      <dgm:spPr/>
    </dgm:pt>
    <dgm:pt modelId="{3504885A-067C-4872-ABC2-ADC3F0ACE025}" type="pres">
      <dgm:prSet presAssocID="{A1D98B38-185A-404B-B603-8D5A37782382}" presName="composite" presStyleCnt="0"/>
      <dgm:spPr/>
    </dgm:pt>
    <dgm:pt modelId="{F8E9167A-48BD-4B77-A821-6E1757059F2C}" type="pres">
      <dgm:prSet presAssocID="{A1D98B38-185A-404B-B603-8D5A37782382}" presName="parentText" presStyleLbl="alignNode1" presStyleIdx="1" presStyleCnt="3" custLinFactNeighborX="-2581" custLinFactNeighborY="6116">
        <dgm:presLayoutVars>
          <dgm:chMax val="1"/>
          <dgm:bulletEnabled val="1"/>
        </dgm:presLayoutVars>
      </dgm:prSet>
      <dgm:spPr/>
    </dgm:pt>
    <dgm:pt modelId="{9B1F23B1-1EB9-4118-BF29-1EF24633A78E}" type="pres">
      <dgm:prSet presAssocID="{A1D98B38-185A-404B-B603-8D5A37782382}" presName="descendantText" presStyleLbl="alignAcc1" presStyleIdx="1" presStyleCnt="3" custLinFactNeighborX="0" custLinFactNeighborY="0">
        <dgm:presLayoutVars>
          <dgm:bulletEnabled val="1"/>
        </dgm:presLayoutVars>
      </dgm:prSet>
      <dgm:spPr/>
    </dgm:pt>
    <dgm:pt modelId="{A2638C8C-5D01-4CE3-8BC4-093ABC98C259}" type="pres">
      <dgm:prSet presAssocID="{C03C9795-4AB6-4A1F-8CAB-FB4561E4FB94}" presName="sp" presStyleCnt="0"/>
      <dgm:spPr/>
    </dgm:pt>
    <dgm:pt modelId="{B61A34C6-9442-45F3-8815-9F0CEB626FDA}" type="pres">
      <dgm:prSet presAssocID="{E1007232-E0BB-4ABA-8244-AAE49BF53DA8}" presName="composite" presStyleCnt="0"/>
      <dgm:spPr/>
    </dgm:pt>
    <dgm:pt modelId="{E62CD64A-C72E-4814-894A-45F52DFF43AC}" type="pres">
      <dgm:prSet presAssocID="{E1007232-E0BB-4ABA-8244-AAE49BF53DA8}" presName="parentText" presStyleLbl="alignNode1" presStyleIdx="2" presStyleCnt="3" custLinFactNeighborX="2065" custLinFactNeighborY="1727">
        <dgm:presLayoutVars>
          <dgm:chMax val="1"/>
          <dgm:bulletEnabled val="1"/>
        </dgm:presLayoutVars>
      </dgm:prSet>
      <dgm:spPr/>
    </dgm:pt>
    <dgm:pt modelId="{389BA0B3-C88E-48EB-A6E5-C72B08F60E6E}" type="pres">
      <dgm:prSet presAssocID="{E1007232-E0BB-4ABA-8244-AAE49BF53DA8}" presName="descendantText" presStyleLbl="alignAcc1" presStyleIdx="2" presStyleCnt="3" custLinFactNeighborY="-10839">
        <dgm:presLayoutVars>
          <dgm:bulletEnabled val="1"/>
        </dgm:presLayoutVars>
      </dgm:prSet>
      <dgm:spPr/>
    </dgm:pt>
  </dgm:ptLst>
  <dgm:cxnLst>
    <dgm:cxn modelId="{F5823405-7761-45AE-ABAC-BFB52EE66BF1}" srcId="{E1007232-E0BB-4ABA-8244-AAE49BF53DA8}" destId="{6B69FA7A-3673-4F14-845A-372BB10DDDE0}" srcOrd="1" destOrd="0" parTransId="{75522B4B-62D9-4B18-814A-BF72C0B2629E}" sibTransId="{C477661A-C6C0-4A5B-9E83-3468C082BFC5}"/>
    <dgm:cxn modelId="{0BCB8E0E-B41D-4FAD-8930-B0EBF81055A3}" type="presOf" srcId="{1458A0CB-CDFF-422B-94DB-8BE7E0F09EC0}" destId="{30EE31AE-5E74-41D7-8971-C3239941AF2B}" srcOrd="0" destOrd="0" presId="urn:microsoft.com/office/officeart/2005/8/layout/chevron2"/>
    <dgm:cxn modelId="{B041101E-2260-4350-A100-2FEE2BE6A150}" type="presOf" srcId="{A1D98B38-185A-404B-B603-8D5A37782382}" destId="{F8E9167A-48BD-4B77-A821-6E1757059F2C}" srcOrd="0" destOrd="0" presId="urn:microsoft.com/office/officeart/2005/8/layout/chevron2"/>
    <dgm:cxn modelId="{F5549825-62B7-4E11-A43B-1981970C7E39}" srcId="{EE7E3C04-502B-4EEA-9C58-C6247C222BC6}" destId="{E12A8259-37FB-4F77-819A-AC7C5E8F5C7D}" srcOrd="0" destOrd="0" parTransId="{022B2509-D5CA-4A50-92DA-16FDEDF8D033}" sibTransId="{AC0AADAD-DF26-4579-B2DB-1E111B0395E1}"/>
    <dgm:cxn modelId="{EB232931-7FE5-4C91-875D-89A88F843CA6}" type="presOf" srcId="{2FC80D26-0F5A-4AC7-A2A3-62411C4B623D}" destId="{389BA0B3-C88E-48EB-A6E5-C72B08F60E6E}" srcOrd="0" destOrd="0" presId="urn:microsoft.com/office/officeart/2005/8/layout/chevron2"/>
    <dgm:cxn modelId="{7552703C-25F8-410C-9FCD-CF01E6B96F05}" type="presOf" srcId="{6B69FA7A-3673-4F14-845A-372BB10DDDE0}" destId="{389BA0B3-C88E-48EB-A6E5-C72B08F60E6E}" srcOrd="0" destOrd="1" presId="urn:microsoft.com/office/officeart/2005/8/layout/chevron2"/>
    <dgm:cxn modelId="{504B2F47-9F00-43A1-A477-367833B7C8C6}" type="presOf" srcId="{8F59A7DC-F034-437C-B10E-F8074E38E4BB}" destId="{9B1F23B1-1EB9-4118-BF29-1EF24633A78E}" srcOrd="0" destOrd="0" presId="urn:microsoft.com/office/officeart/2005/8/layout/chevron2"/>
    <dgm:cxn modelId="{42F3D768-A3D8-41A9-88C7-F372E4513F67}" type="presOf" srcId="{EE7E3C04-502B-4EEA-9C58-C6247C222BC6}" destId="{07FF6EB4-20A7-4592-AE4E-68BB1C627315}" srcOrd="0" destOrd="0" presId="urn:microsoft.com/office/officeart/2005/8/layout/chevron2"/>
    <dgm:cxn modelId="{33685F78-DE04-4F11-A067-D7A888BB148A}" srcId="{EE7E3C04-502B-4EEA-9C58-C6247C222BC6}" destId="{E1007232-E0BB-4ABA-8244-AAE49BF53DA8}" srcOrd="2" destOrd="0" parTransId="{4FC50B3A-AD38-463E-91BB-3A8A8E5D3543}" sibTransId="{F99E4BCD-C31F-4A95-831A-EFD17D489113}"/>
    <dgm:cxn modelId="{D0166482-707D-49B5-B26A-60BC01748E4B}" srcId="{EE7E3C04-502B-4EEA-9C58-C6247C222BC6}" destId="{A1D98B38-185A-404B-B603-8D5A37782382}" srcOrd="1" destOrd="0" parTransId="{E85F7477-6305-4026-B2A9-490EB8D03F8C}" sibTransId="{C03C9795-4AB6-4A1F-8CAB-FB4561E4FB94}"/>
    <dgm:cxn modelId="{6D20499D-532B-47CC-BFCB-ACAC92D47E93}" type="presOf" srcId="{E1007232-E0BB-4ABA-8244-AAE49BF53DA8}" destId="{E62CD64A-C72E-4814-894A-45F52DFF43AC}" srcOrd="0" destOrd="0" presId="urn:microsoft.com/office/officeart/2005/8/layout/chevron2"/>
    <dgm:cxn modelId="{F89725AC-8FFE-4C4C-A948-709B9F3DDA57}" srcId="{E1007232-E0BB-4ABA-8244-AAE49BF53DA8}" destId="{2FC80D26-0F5A-4AC7-A2A3-62411C4B623D}" srcOrd="0" destOrd="0" parTransId="{D9423CB2-762E-4E36-AA57-DC619622E287}" sibTransId="{FDF934D4-CEB9-474C-AACC-14096C31C492}"/>
    <dgm:cxn modelId="{29220DD5-F2C0-46B6-9A7A-8EF3B47C85C8}" type="presOf" srcId="{596ED68F-6F24-40E7-977C-8C0D61E6B664}" destId="{30EE31AE-5E74-41D7-8971-C3239941AF2B}" srcOrd="0" destOrd="1" presId="urn:microsoft.com/office/officeart/2005/8/layout/chevron2"/>
    <dgm:cxn modelId="{C5094DE9-A375-4551-852C-C7A9CB0A5586}" srcId="{A1D98B38-185A-404B-B603-8D5A37782382}" destId="{8F59A7DC-F034-437C-B10E-F8074E38E4BB}" srcOrd="0" destOrd="0" parTransId="{71BE850F-A913-49AD-97D3-32C466C7EAF2}" sibTransId="{5C46F711-7559-4A74-BAB1-1FDC02E760FA}"/>
    <dgm:cxn modelId="{3AC4C8E9-D8C3-45E7-8A9A-93D1C632BF2C}" srcId="{E12A8259-37FB-4F77-819A-AC7C5E8F5C7D}" destId="{596ED68F-6F24-40E7-977C-8C0D61E6B664}" srcOrd="1" destOrd="0" parTransId="{00565585-83A2-4AF4-96AE-C2DEAF4F25A5}" sibTransId="{AC1BAC6B-86CA-43FB-8876-A8347235B3B3}"/>
    <dgm:cxn modelId="{4DE069F4-0A1D-46EF-A54F-27D6C27F23BA}" type="presOf" srcId="{E12A8259-37FB-4F77-819A-AC7C5E8F5C7D}" destId="{C3B460BC-428D-4BB0-86A5-BC01D2540984}" srcOrd="0" destOrd="0" presId="urn:microsoft.com/office/officeart/2005/8/layout/chevron2"/>
    <dgm:cxn modelId="{6CC61BFD-2114-4941-9EB2-8727678C9646}" srcId="{E12A8259-37FB-4F77-819A-AC7C5E8F5C7D}" destId="{1458A0CB-CDFF-422B-94DB-8BE7E0F09EC0}" srcOrd="0" destOrd="0" parTransId="{233B503B-9A6E-4F31-A45D-E74D306534C0}" sibTransId="{7ADDDE7E-812C-4808-B2AC-6521649658FE}"/>
    <dgm:cxn modelId="{87758AAB-23CF-44E1-B339-0FD9FE085C6B}" type="presParOf" srcId="{07FF6EB4-20A7-4592-AE4E-68BB1C627315}" destId="{D8110F8D-A066-4986-A9F3-859051EDCA92}" srcOrd="0" destOrd="0" presId="urn:microsoft.com/office/officeart/2005/8/layout/chevron2"/>
    <dgm:cxn modelId="{9C7770E2-ED7E-468B-9D60-A5285EF04731}" type="presParOf" srcId="{D8110F8D-A066-4986-A9F3-859051EDCA92}" destId="{C3B460BC-428D-4BB0-86A5-BC01D2540984}" srcOrd="0" destOrd="0" presId="urn:microsoft.com/office/officeart/2005/8/layout/chevron2"/>
    <dgm:cxn modelId="{CC71691F-2925-496B-A2B2-2BB3CB42F4BA}" type="presParOf" srcId="{D8110F8D-A066-4986-A9F3-859051EDCA92}" destId="{30EE31AE-5E74-41D7-8971-C3239941AF2B}" srcOrd="1" destOrd="0" presId="urn:microsoft.com/office/officeart/2005/8/layout/chevron2"/>
    <dgm:cxn modelId="{F9D46CFE-1763-4712-937B-2CF554F616B0}" type="presParOf" srcId="{07FF6EB4-20A7-4592-AE4E-68BB1C627315}" destId="{6E17C75C-BAD1-42F0-9A89-0AED393FDB2C}" srcOrd="1" destOrd="0" presId="urn:microsoft.com/office/officeart/2005/8/layout/chevron2"/>
    <dgm:cxn modelId="{4B6DBBD7-9E55-41BA-9AFB-7360D08AB80C}" type="presParOf" srcId="{07FF6EB4-20A7-4592-AE4E-68BB1C627315}" destId="{3504885A-067C-4872-ABC2-ADC3F0ACE025}" srcOrd="2" destOrd="0" presId="urn:microsoft.com/office/officeart/2005/8/layout/chevron2"/>
    <dgm:cxn modelId="{E4DFBFF5-0F93-4A2D-8222-F646DD98A403}" type="presParOf" srcId="{3504885A-067C-4872-ABC2-ADC3F0ACE025}" destId="{F8E9167A-48BD-4B77-A821-6E1757059F2C}" srcOrd="0" destOrd="0" presId="urn:microsoft.com/office/officeart/2005/8/layout/chevron2"/>
    <dgm:cxn modelId="{91E1A649-BE2E-46FD-B3D4-861E22469C28}" type="presParOf" srcId="{3504885A-067C-4872-ABC2-ADC3F0ACE025}" destId="{9B1F23B1-1EB9-4118-BF29-1EF24633A78E}" srcOrd="1" destOrd="0" presId="urn:microsoft.com/office/officeart/2005/8/layout/chevron2"/>
    <dgm:cxn modelId="{94F481AE-F203-4757-BB15-00C4F75EEE8B}" type="presParOf" srcId="{07FF6EB4-20A7-4592-AE4E-68BB1C627315}" destId="{A2638C8C-5D01-4CE3-8BC4-093ABC98C259}" srcOrd="3" destOrd="0" presId="urn:microsoft.com/office/officeart/2005/8/layout/chevron2"/>
    <dgm:cxn modelId="{A9574008-5976-4299-BFD9-C86DD7716939}" type="presParOf" srcId="{07FF6EB4-20A7-4592-AE4E-68BB1C627315}" destId="{B61A34C6-9442-45F3-8815-9F0CEB626FDA}" srcOrd="4" destOrd="0" presId="urn:microsoft.com/office/officeart/2005/8/layout/chevron2"/>
    <dgm:cxn modelId="{A468ADFB-D6AD-4B75-AA66-80D28517C109}" type="presParOf" srcId="{B61A34C6-9442-45F3-8815-9F0CEB626FDA}" destId="{E62CD64A-C72E-4814-894A-45F52DFF43AC}" srcOrd="0" destOrd="0" presId="urn:microsoft.com/office/officeart/2005/8/layout/chevron2"/>
    <dgm:cxn modelId="{7186F815-C527-44E5-AFB6-CA67C17C3F23}" type="presParOf" srcId="{B61A34C6-9442-45F3-8815-9F0CEB626FDA}" destId="{389BA0B3-C88E-48EB-A6E5-C72B08F60E6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460BC-428D-4BB0-86A5-BC01D2540984}">
      <dsp:nvSpPr>
        <dsp:cNvPr id="0" name=""/>
        <dsp:cNvSpPr/>
      </dsp:nvSpPr>
      <dsp:spPr>
        <a:xfrm rot="5400000">
          <a:off x="-183152" y="262333"/>
          <a:ext cx="1351087" cy="945761"/>
        </a:xfrm>
        <a:prstGeom prst="chevron">
          <a:avLst/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dirty="0" err="1">
              <a:solidFill>
                <a:schemeClr val="tx1"/>
              </a:solidFill>
            </a:rPr>
            <a:t>Easy</a:t>
          </a:r>
          <a:r>
            <a:rPr lang="fr-BE" sz="1400" b="1" kern="1200" dirty="0">
              <a:solidFill>
                <a:schemeClr val="tx1"/>
              </a:solidFill>
            </a:rPr>
            <a:t> to </a:t>
          </a:r>
          <a:r>
            <a:rPr lang="fr-BE" sz="1400" b="1" kern="1200" dirty="0" err="1">
              <a:solidFill>
                <a:schemeClr val="tx1"/>
              </a:solidFill>
            </a:rPr>
            <a:t>identify</a:t>
          </a:r>
          <a:r>
            <a:rPr lang="fr-BE" sz="1400" b="1" kern="1200" dirty="0">
              <a:solidFill>
                <a:schemeClr val="tx1"/>
              </a:solidFill>
            </a:rPr>
            <a:t> </a:t>
          </a:r>
        </a:p>
      </dsp:txBody>
      <dsp:txXfrm rot="-5400000">
        <a:off x="19512" y="532551"/>
        <a:ext cx="945761" cy="405326"/>
      </dsp:txXfrm>
    </dsp:sp>
    <dsp:sp modelId="{30EE31AE-5E74-41D7-8971-C3239941AF2B}">
      <dsp:nvSpPr>
        <dsp:cNvPr id="0" name=""/>
        <dsp:cNvSpPr/>
      </dsp:nvSpPr>
      <dsp:spPr>
        <a:xfrm rot="5400000">
          <a:off x="3062257" y="-2003060"/>
          <a:ext cx="878206" cy="51502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kern="1200" dirty="0"/>
            <a:t>A </a:t>
          </a:r>
          <a:r>
            <a:rPr lang="fr-BE" sz="1400" kern="1200" dirty="0" err="1"/>
            <a:t>third</a:t>
          </a:r>
          <a:r>
            <a:rPr lang="fr-BE" sz="1400" kern="1200" dirty="0"/>
            <a:t> country </a:t>
          </a:r>
          <a:r>
            <a:rPr lang="fr-BE" sz="1400" kern="1200" dirty="0" err="1"/>
            <a:t>provides</a:t>
          </a:r>
          <a:r>
            <a:rPr lang="fr-BE" sz="1400" kern="1200" dirty="0"/>
            <a:t> a </a:t>
          </a:r>
          <a:r>
            <a:rPr lang="fr-BE" sz="1400" kern="1200" dirty="0" err="1"/>
            <a:t>grant</a:t>
          </a:r>
          <a:r>
            <a:rPr lang="fr-BE" sz="1400" kern="1200" dirty="0"/>
            <a:t> to a </a:t>
          </a:r>
          <a:r>
            <a:rPr lang="fr-BE" sz="1400" kern="1200" dirty="0" err="1"/>
            <a:t>company</a:t>
          </a:r>
          <a:r>
            <a:rPr lang="fr-BE" sz="1400" kern="1200" dirty="0"/>
            <a:t> to </a:t>
          </a:r>
          <a:r>
            <a:rPr lang="fr-BE" sz="1400" kern="1200" dirty="0" err="1"/>
            <a:t>invest</a:t>
          </a:r>
          <a:r>
            <a:rPr lang="fr-BE" sz="1400" kern="1200" dirty="0"/>
            <a:t> in EU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kern="1200" dirty="0"/>
            <a:t>A </a:t>
          </a:r>
          <a:r>
            <a:rPr lang="fr-BE" sz="1400" kern="1200" dirty="0" err="1"/>
            <a:t>third</a:t>
          </a:r>
          <a:r>
            <a:rPr lang="fr-BE" sz="1400" kern="1200" dirty="0"/>
            <a:t> country </a:t>
          </a:r>
          <a:r>
            <a:rPr lang="fr-BE" sz="1400" kern="1200" dirty="0" err="1"/>
            <a:t>provides</a:t>
          </a:r>
          <a:r>
            <a:rPr lang="fr-BE" sz="1400" kern="1200" dirty="0"/>
            <a:t> clean </a:t>
          </a:r>
          <a:r>
            <a:rPr lang="fr-BE" sz="1400" kern="1200" dirty="0" err="1"/>
            <a:t>energy</a:t>
          </a:r>
          <a:r>
            <a:rPr lang="fr-BE" sz="1400" kern="1200" dirty="0"/>
            <a:t> </a:t>
          </a:r>
          <a:r>
            <a:rPr lang="fr-BE" sz="1400" kern="1200" dirty="0" err="1"/>
            <a:t>tax</a:t>
          </a:r>
          <a:r>
            <a:rPr lang="fr-BE" sz="1400" kern="1200" dirty="0"/>
            <a:t> </a:t>
          </a:r>
          <a:r>
            <a:rPr lang="fr-BE" sz="1400" kern="1200" dirty="0" err="1"/>
            <a:t>reduction</a:t>
          </a:r>
          <a:r>
            <a:rPr lang="fr-BE" sz="1400" kern="1200" dirty="0"/>
            <a:t> for </a:t>
          </a:r>
          <a:r>
            <a:rPr lang="fr-BE" sz="1400" kern="1200" dirty="0" err="1"/>
            <a:t>investment</a:t>
          </a:r>
          <a:r>
            <a:rPr lang="fr-BE" sz="1400" kern="1200" dirty="0"/>
            <a:t> in new green business</a:t>
          </a:r>
        </a:p>
      </dsp:txBody>
      <dsp:txXfrm rot="-5400000">
        <a:off x="926241" y="175826"/>
        <a:ext cx="5107368" cy="792466"/>
      </dsp:txXfrm>
    </dsp:sp>
    <dsp:sp modelId="{F8E9167A-48BD-4B77-A821-6E1757059F2C}">
      <dsp:nvSpPr>
        <dsp:cNvPr id="0" name=""/>
        <dsp:cNvSpPr/>
      </dsp:nvSpPr>
      <dsp:spPr>
        <a:xfrm rot="5400000">
          <a:off x="-202663" y="1439796"/>
          <a:ext cx="1351087" cy="945761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dirty="0" err="1"/>
            <a:t>Less</a:t>
          </a:r>
          <a:r>
            <a:rPr lang="fr-BE" sz="1400" b="1" kern="1200" dirty="0"/>
            <a:t> </a:t>
          </a:r>
          <a:r>
            <a:rPr lang="fr-BE" sz="1400" b="1" kern="1200" dirty="0" err="1"/>
            <a:t>easy</a:t>
          </a:r>
          <a:endParaRPr lang="fr-BE" sz="1400" b="1" kern="1200" dirty="0"/>
        </a:p>
      </dsp:txBody>
      <dsp:txXfrm rot="-5400000">
        <a:off x="1" y="1710014"/>
        <a:ext cx="945761" cy="405326"/>
      </dsp:txXfrm>
    </dsp:sp>
    <dsp:sp modelId="{9B1F23B1-1EB9-4118-BF29-1EF24633A78E}">
      <dsp:nvSpPr>
        <dsp:cNvPr id="0" name=""/>
        <dsp:cNvSpPr/>
      </dsp:nvSpPr>
      <dsp:spPr>
        <a:xfrm rot="5400000">
          <a:off x="3081777" y="-981515"/>
          <a:ext cx="878206" cy="51502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kern="1200" dirty="0"/>
            <a:t>A public </a:t>
          </a:r>
          <a:r>
            <a:rPr lang="fr-BE" sz="1400" kern="1200" dirty="0" err="1"/>
            <a:t>third</a:t>
          </a:r>
          <a:r>
            <a:rPr lang="fr-BE" sz="1400" kern="1200" dirty="0"/>
            <a:t> country </a:t>
          </a:r>
          <a:r>
            <a:rPr lang="fr-BE" sz="1400" kern="1200" dirty="0" err="1"/>
            <a:t>bank</a:t>
          </a:r>
          <a:r>
            <a:rPr lang="fr-BE" sz="1400" kern="1200" dirty="0"/>
            <a:t> </a:t>
          </a:r>
          <a:r>
            <a:rPr lang="fr-BE" sz="1400" kern="1200" dirty="0" err="1"/>
            <a:t>provides</a:t>
          </a:r>
          <a:r>
            <a:rPr lang="fr-BE" sz="1400" kern="1200" dirty="0"/>
            <a:t> a </a:t>
          </a:r>
          <a:r>
            <a:rPr lang="fr-BE" sz="1400" kern="1200" dirty="0" err="1"/>
            <a:t>loan</a:t>
          </a:r>
          <a:r>
            <a:rPr lang="fr-BE" sz="1400" kern="1200" dirty="0"/>
            <a:t> to a </a:t>
          </a:r>
          <a:r>
            <a:rPr lang="fr-BE" sz="1400" kern="1200" dirty="0" err="1"/>
            <a:t>third</a:t>
          </a:r>
          <a:r>
            <a:rPr lang="fr-BE" sz="1400" kern="1200" dirty="0"/>
            <a:t> country  </a:t>
          </a:r>
          <a:r>
            <a:rPr lang="fr-BE" sz="1400" kern="1200" dirty="0" err="1"/>
            <a:t>company</a:t>
          </a:r>
          <a:r>
            <a:rPr lang="fr-BE" sz="1400" kern="1200" dirty="0"/>
            <a:t> active in EU </a:t>
          </a:r>
        </a:p>
      </dsp:txBody>
      <dsp:txXfrm rot="-5400000">
        <a:off x="945761" y="1197371"/>
        <a:ext cx="5107368" cy="792466"/>
      </dsp:txXfrm>
    </dsp:sp>
    <dsp:sp modelId="{E62CD64A-C72E-4814-894A-45F52DFF43AC}">
      <dsp:nvSpPr>
        <dsp:cNvPr id="0" name=""/>
        <dsp:cNvSpPr/>
      </dsp:nvSpPr>
      <dsp:spPr>
        <a:xfrm rot="5400000">
          <a:off x="-183133" y="2511664"/>
          <a:ext cx="1351087" cy="945761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b="1" kern="1200" dirty="0" err="1">
              <a:solidFill>
                <a:schemeClr val="tx1"/>
              </a:solidFill>
            </a:rPr>
            <a:t>Complex</a:t>
          </a:r>
          <a:endParaRPr lang="fr-BE" sz="1400" b="1" kern="1200" dirty="0">
            <a:solidFill>
              <a:schemeClr val="tx1"/>
            </a:solidFill>
          </a:endParaRPr>
        </a:p>
      </dsp:txBody>
      <dsp:txXfrm rot="-5400000">
        <a:off x="19531" y="2781882"/>
        <a:ext cx="945761" cy="405326"/>
      </dsp:txXfrm>
    </dsp:sp>
    <dsp:sp modelId="{389BA0B3-C88E-48EB-A6E5-C72B08F60E6E}">
      <dsp:nvSpPr>
        <dsp:cNvPr id="0" name=""/>
        <dsp:cNvSpPr/>
      </dsp:nvSpPr>
      <dsp:spPr>
        <a:xfrm rot="5400000">
          <a:off x="3081777" y="76642"/>
          <a:ext cx="878206" cy="51502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kern="1200" dirty="0"/>
            <a:t>A </a:t>
          </a:r>
          <a:r>
            <a:rPr lang="fr-BE" sz="1400" kern="1200" dirty="0" err="1"/>
            <a:t>third</a:t>
          </a:r>
          <a:r>
            <a:rPr lang="fr-BE" sz="1400" kern="1200" dirty="0"/>
            <a:t> country </a:t>
          </a:r>
          <a:r>
            <a:rPr lang="fr-BE" sz="1400" kern="1200" dirty="0" err="1"/>
            <a:t>increases</a:t>
          </a:r>
          <a:r>
            <a:rPr lang="fr-BE" sz="1400" kern="1200" dirty="0"/>
            <a:t> </a:t>
          </a:r>
          <a:r>
            <a:rPr lang="fr-BE" sz="1400" kern="1200" dirty="0" err="1"/>
            <a:t>its</a:t>
          </a:r>
          <a:r>
            <a:rPr lang="fr-BE" sz="1400" kern="1200" dirty="0"/>
            <a:t> participation in the capital of a </a:t>
          </a:r>
          <a:r>
            <a:rPr lang="fr-BE" sz="1400" kern="1200" dirty="0" err="1"/>
            <a:t>company</a:t>
          </a:r>
          <a:r>
            <a:rPr lang="fr-BE" sz="1400" kern="1200" dirty="0"/>
            <a:t> active in EU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BE" sz="1400" kern="1200" dirty="0"/>
            <a:t>An EU </a:t>
          </a:r>
          <a:r>
            <a:rPr lang="fr-BE" sz="1400" kern="1200" dirty="0" err="1"/>
            <a:t>company</a:t>
          </a:r>
          <a:r>
            <a:rPr lang="fr-BE" sz="1400" kern="1200" dirty="0"/>
            <a:t> </a:t>
          </a:r>
          <a:r>
            <a:rPr lang="fr-BE" sz="1400" kern="1200" dirty="0" err="1"/>
            <a:t>builds</a:t>
          </a:r>
          <a:r>
            <a:rPr lang="fr-BE" sz="1400" kern="1200" dirty="0"/>
            <a:t> a new </a:t>
          </a:r>
          <a:r>
            <a:rPr lang="fr-BE" sz="1400" kern="1200" dirty="0" err="1"/>
            <a:t>airport</a:t>
          </a:r>
          <a:r>
            <a:rPr lang="fr-BE" sz="1400" kern="1200" dirty="0"/>
            <a:t> in a </a:t>
          </a:r>
          <a:r>
            <a:rPr lang="fr-BE" sz="1400" kern="1200" dirty="0" err="1"/>
            <a:t>third</a:t>
          </a:r>
          <a:r>
            <a:rPr lang="fr-BE" sz="1400" kern="1200" dirty="0"/>
            <a:t> country </a:t>
          </a:r>
        </a:p>
      </dsp:txBody>
      <dsp:txXfrm rot="-5400000">
        <a:off x="945761" y="2255528"/>
        <a:ext cx="5107368" cy="792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0085" y="4718169"/>
            <a:ext cx="5440680" cy="446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ff55ac0286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4538"/>
            <a:ext cx="6623050" cy="3725862"/>
          </a:xfrm>
        </p:spPr>
      </p:sp>
    </p:spTree>
    <p:extLst>
      <p:ext uri="{BB962C8B-B14F-4D97-AF65-F5344CB8AC3E}">
        <p14:creationId xmlns:p14="http://schemas.microsoft.com/office/powerpoint/2010/main" val="171944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5" name="Google Shape;4665;g1c7ee9644d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 1 6">
  <p:cSld name="CUSTOM_1_1_6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l="139" r="139"/>
          <a:stretch/>
        </p:blipFill>
        <p:spPr>
          <a:xfrm>
            <a:off x="0" y="0"/>
            <a:ext cx="9144000" cy="514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 1 3">
  <p:cSld name="CUSTOM_1_1_3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sp>
        <p:nvSpPr>
          <p:cNvPr id="56" name="Google Shape;56;p10"/>
          <p:cNvSpPr/>
          <p:nvPr/>
        </p:nvSpPr>
        <p:spPr>
          <a:xfrm>
            <a:off x="0" y="1166100"/>
            <a:ext cx="6848400" cy="3977400"/>
          </a:xfrm>
          <a:prstGeom prst="rect">
            <a:avLst/>
          </a:prstGeom>
          <a:solidFill>
            <a:srgbClr val="1D1F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/>
          <p:nvPr/>
        </p:nvSpPr>
        <p:spPr>
          <a:xfrm>
            <a:off x="0" y="0"/>
            <a:ext cx="2295600" cy="116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" name="Google Shape;58;p10"/>
          <p:cNvGrpSpPr/>
          <p:nvPr/>
        </p:nvGrpSpPr>
        <p:grpSpPr>
          <a:xfrm>
            <a:off x="390532" y="373504"/>
            <a:ext cx="1390855" cy="205229"/>
            <a:chOff x="238125" y="2296025"/>
            <a:chExt cx="7114350" cy="1089325"/>
          </a:xfrm>
        </p:grpSpPr>
        <p:sp>
          <p:nvSpPr>
            <p:cNvPr id="59" name="Google Shape;59;p10"/>
            <p:cNvSpPr/>
            <p:nvPr/>
          </p:nvSpPr>
          <p:spPr>
            <a:xfrm>
              <a:off x="238125" y="2520050"/>
              <a:ext cx="481675" cy="631475"/>
            </a:xfrm>
            <a:custGeom>
              <a:avLst/>
              <a:gdLst/>
              <a:ahLst/>
              <a:cxnLst/>
              <a:rect l="l" t="t" r="r" b="b"/>
              <a:pathLst>
                <a:path w="19267" h="25259" extrusionOk="0">
                  <a:moveTo>
                    <a:pt x="13837" y="12424"/>
                  </a:moveTo>
                  <a:cubicBezTo>
                    <a:pt x="14099" y="12424"/>
                    <a:pt x="14359" y="12427"/>
                    <a:pt x="14618" y="12433"/>
                  </a:cubicBezTo>
                  <a:lnTo>
                    <a:pt x="14618" y="16578"/>
                  </a:lnTo>
                  <a:cubicBezTo>
                    <a:pt x="14618" y="17026"/>
                    <a:pt x="14506" y="17530"/>
                    <a:pt x="14394" y="17978"/>
                  </a:cubicBezTo>
                  <a:cubicBezTo>
                    <a:pt x="13666" y="20050"/>
                    <a:pt x="11706" y="22066"/>
                    <a:pt x="8513" y="22066"/>
                  </a:cubicBezTo>
                  <a:cubicBezTo>
                    <a:pt x="6273" y="22066"/>
                    <a:pt x="4369" y="20666"/>
                    <a:pt x="4369" y="17866"/>
                  </a:cubicBezTo>
                  <a:cubicBezTo>
                    <a:pt x="4369" y="13417"/>
                    <a:pt x="9277" y="12424"/>
                    <a:pt x="13837" y="12424"/>
                  </a:cubicBezTo>
                  <a:close/>
                  <a:moveTo>
                    <a:pt x="9689" y="0"/>
                  </a:moveTo>
                  <a:cubicBezTo>
                    <a:pt x="6665" y="0"/>
                    <a:pt x="3752" y="896"/>
                    <a:pt x="1736" y="2184"/>
                  </a:cubicBezTo>
                  <a:lnTo>
                    <a:pt x="2744" y="5041"/>
                  </a:lnTo>
                  <a:cubicBezTo>
                    <a:pt x="4425" y="3976"/>
                    <a:pt x="6777" y="3248"/>
                    <a:pt x="9017" y="3248"/>
                  </a:cubicBezTo>
                  <a:cubicBezTo>
                    <a:pt x="14002" y="3248"/>
                    <a:pt x="14506" y="6889"/>
                    <a:pt x="14506" y="8849"/>
                  </a:cubicBezTo>
                  <a:lnTo>
                    <a:pt x="14506" y="9353"/>
                  </a:lnTo>
                  <a:cubicBezTo>
                    <a:pt x="14426" y="9353"/>
                    <a:pt x="14346" y="9352"/>
                    <a:pt x="14266" y="9352"/>
                  </a:cubicBezTo>
                  <a:cubicBezTo>
                    <a:pt x="5119" y="9352"/>
                    <a:pt x="0" y="12540"/>
                    <a:pt x="0" y="18370"/>
                  </a:cubicBezTo>
                  <a:cubicBezTo>
                    <a:pt x="0" y="21842"/>
                    <a:pt x="2520" y="25259"/>
                    <a:pt x="7393" y="25259"/>
                  </a:cubicBezTo>
                  <a:cubicBezTo>
                    <a:pt x="10809" y="25259"/>
                    <a:pt x="13442" y="23579"/>
                    <a:pt x="14786" y="21674"/>
                  </a:cubicBezTo>
                  <a:lnTo>
                    <a:pt x="14954" y="21674"/>
                  </a:lnTo>
                  <a:lnTo>
                    <a:pt x="15290" y="24755"/>
                  </a:lnTo>
                  <a:lnTo>
                    <a:pt x="19267" y="24755"/>
                  </a:lnTo>
                  <a:cubicBezTo>
                    <a:pt x="18987" y="23075"/>
                    <a:pt x="18875" y="21058"/>
                    <a:pt x="18875" y="18930"/>
                  </a:cubicBezTo>
                  <a:lnTo>
                    <a:pt x="18875" y="9913"/>
                  </a:lnTo>
                  <a:cubicBezTo>
                    <a:pt x="18875" y="5041"/>
                    <a:pt x="17082" y="0"/>
                    <a:pt x="9689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C0000"/>
                </a:solidFill>
              </a:endParaRPr>
            </a:p>
          </p:txBody>
        </p:sp>
        <p:sp>
          <p:nvSpPr>
            <p:cNvPr id="60" name="Google Shape;60;p10"/>
            <p:cNvSpPr/>
            <p:nvPr/>
          </p:nvSpPr>
          <p:spPr>
            <a:xfrm>
              <a:off x="812200" y="2534050"/>
              <a:ext cx="571300" cy="604875"/>
            </a:xfrm>
            <a:custGeom>
              <a:avLst/>
              <a:gdLst/>
              <a:ahLst/>
              <a:cxnLst/>
              <a:rect l="l" t="t" r="r" b="b"/>
              <a:pathLst>
                <a:path w="22852" h="24195" extrusionOk="0">
                  <a:moveTo>
                    <a:pt x="0" y="0"/>
                  </a:moveTo>
                  <a:lnTo>
                    <a:pt x="9185" y="24195"/>
                  </a:lnTo>
                  <a:lnTo>
                    <a:pt x="13386" y="24195"/>
                  </a:lnTo>
                  <a:lnTo>
                    <a:pt x="22851" y="0"/>
                  </a:lnTo>
                  <a:lnTo>
                    <a:pt x="18258" y="0"/>
                  </a:lnTo>
                  <a:lnTo>
                    <a:pt x="13554" y="13610"/>
                  </a:lnTo>
                  <a:cubicBezTo>
                    <a:pt x="12770" y="15794"/>
                    <a:pt x="12098" y="17810"/>
                    <a:pt x="11538" y="19770"/>
                  </a:cubicBezTo>
                  <a:lnTo>
                    <a:pt x="11370" y="19770"/>
                  </a:lnTo>
                  <a:cubicBezTo>
                    <a:pt x="10866" y="17810"/>
                    <a:pt x="10249" y="15794"/>
                    <a:pt x="9465" y="13610"/>
                  </a:cubicBezTo>
                  <a:lnTo>
                    <a:pt x="4705" y="0"/>
                  </a:ln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C0000"/>
                </a:solidFill>
              </a:endParaRPr>
            </a:p>
          </p:txBody>
        </p:sp>
        <p:sp>
          <p:nvSpPr>
            <p:cNvPr id="61" name="Google Shape;61;p10"/>
            <p:cNvSpPr/>
            <p:nvPr/>
          </p:nvSpPr>
          <p:spPr>
            <a:xfrm>
              <a:off x="1473075" y="2296025"/>
              <a:ext cx="138650" cy="842900"/>
            </a:xfrm>
            <a:custGeom>
              <a:avLst/>
              <a:gdLst/>
              <a:ahLst/>
              <a:cxnLst/>
              <a:rect l="l" t="t" r="r" b="b"/>
              <a:pathLst>
                <a:path w="5546" h="33716" extrusionOk="0">
                  <a:moveTo>
                    <a:pt x="2745" y="0"/>
                  </a:moveTo>
                  <a:cubicBezTo>
                    <a:pt x="1177" y="0"/>
                    <a:pt x="1" y="1176"/>
                    <a:pt x="1" y="2744"/>
                  </a:cubicBezTo>
                  <a:cubicBezTo>
                    <a:pt x="1" y="4256"/>
                    <a:pt x="1121" y="5433"/>
                    <a:pt x="2689" y="5433"/>
                  </a:cubicBezTo>
                  <a:cubicBezTo>
                    <a:pt x="4425" y="5433"/>
                    <a:pt x="5545" y="4256"/>
                    <a:pt x="5489" y="2744"/>
                  </a:cubicBezTo>
                  <a:cubicBezTo>
                    <a:pt x="5489" y="1176"/>
                    <a:pt x="4425" y="0"/>
                    <a:pt x="2745" y="0"/>
                  </a:cubicBezTo>
                  <a:close/>
                  <a:moveTo>
                    <a:pt x="561" y="9521"/>
                  </a:moveTo>
                  <a:lnTo>
                    <a:pt x="561" y="33716"/>
                  </a:lnTo>
                  <a:lnTo>
                    <a:pt x="4985" y="33716"/>
                  </a:lnTo>
                  <a:lnTo>
                    <a:pt x="4985" y="9521"/>
                  </a:ln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C0000"/>
                </a:solidFill>
              </a:endParaRPr>
            </a:p>
          </p:txBody>
        </p:sp>
        <p:sp>
          <p:nvSpPr>
            <p:cNvPr id="62" name="Google Shape;62;p10"/>
            <p:cNvSpPr/>
            <p:nvPr/>
          </p:nvSpPr>
          <p:spPr>
            <a:xfrm>
              <a:off x="1737700" y="2520050"/>
              <a:ext cx="394900" cy="631475"/>
            </a:xfrm>
            <a:custGeom>
              <a:avLst/>
              <a:gdLst/>
              <a:ahLst/>
              <a:cxnLst/>
              <a:rect l="l" t="t" r="r" b="b"/>
              <a:pathLst>
                <a:path w="15796" h="25259" extrusionOk="0">
                  <a:moveTo>
                    <a:pt x="9018" y="0"/>
                  </a:moveTo>
                  <a:cubicBezTo>
                    <a:pt x="3809" y="0"/>
                    <a:pt x="673" y="3192"/>
                    <a:pt x="673" y="7113"/>
                  </a:cubicBezTo>
                  <a:cubicBezTo>
                    <a:pt x="673" y="10025"/>
                    <a:pt x="2745" y="12433"/>
                    <a:pt x="7058" y="13946"/>
                  </a:cubicBezTo>
                  <a:cubicBezTo>
                    <a:pt x="10306" y="15178"/>
                    <a:pt x="11539" y="16298"/>
                    <a:pt x="11539" y="18370"/>
                  </a:cubicBezTo>
                  <a:cubicBezTo>
                    <a:pt x="11539" y="20386"/>
                    <a:pt x="10082" y="22010"/>
                    <a:pt x="6890" y="22010"/>
                  </a:cubicBezTo>
                  <a:cubicBezTo>
                    <a:pt x="4650" y="22010"/>
                    <a:pt x="2353" y="21114"/>
                    <a:pt x="1065" y="20218"/>
                  </a:cubicBezTo>
                  <a:lnTo>
                    <a:pt x="1" y="23579"/>
                  </a:lnTo>
                  <a:cubicBezTo>
                    <a:pt x="1681" y="24587"/>
                    <a:pt x="4146" y="25259"/>
                    <a:pt x="6778" y="25259"/>
                  </a:cubicBezTo>
                  <a:cubicBezTo>
                    <a:pt x="12491" y="25259"/>
                    <a:pt x="15795" y="22234"/>
                    <a:pt x="15795" y="17978"/>
                  </a:cubicBezTo>
                  <a:cubicBezTo>
                    <a:pt x="15795" y="14394"/>
                    <a:pt x="13667" y="12321"/>
                    <a:pt x="9466" y="10697"/>
                  </a:cubicBezTo>
                  <a:cubicBezTo>
                    <a:pt x="6330" y="9521"/>
                    <a:pt x="4874" y="8625"/>
                    <a:pt x="4874" y="6609"/>
                  </a:cubicBezTo>
                  <a:cubicBezTo>
                    <a:pt x="4874" y="4817"/>
                    <a:pt x="6330" y="3304"/>
                    <a:pt x="8906" y="3304"/>
                  </a:cubicBezTo>
                  <a:cubicBezTo>
                    <a:pt x="11146" y="3304"/>
                    <a:pt x="12883" y="4144"/>
                    <a:pt x="13835" y="4705"/>
                  </a:cubicBezTo>
                  <a:lnTo>
                    <a:pt x="14955" y="1512"/>
                  </a:lnTo>
                  <a:cubicBezTo>
                    <a:pt x="13611" y="728"/>
                    <a:pt x="11483" y="0"/>
                    <a:pt x="9018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C0000"/>
                </a:solidFill>
              </a:endParaRPr>
            </a:p>
          </p:txBody>
        </p:sp>
        <p:sp>
          <p:nvSpPr>
            <p:cNvPr id="63" name="Google Shape;63;p10"/>
            <p:cNvSpPr/>
            <p:nvPr/>
          </p:nvSpPr>
          <p:spPr>
            <a:xfrm>
              <a:off x="2226375" y="2520050"/>
              <a:ext cx="481700" cy="631475"/>
            </a:xfrm>
            <a:custGeom>
              <a:avLst/>
              <a:gdLst/>
              <a:ahLst/>
              <a:cxnLst/>
              <a:rect l="l" t="t" r="r" b="b"/>
              <a:pathLst>
                <a:path w="19268" h="25259" extrusionOk="0">
                  <a:moveTo>
                    <a:pt x="13837" y="12424"/>
                  </a:moveTo>
                  <a:cubicBezTo>
                    <a:pt x="14099" y="12424"/>
                    <a:pt x="14360" y="12427"/>
                    <a:pt x="14619" y="12433"/>
                  </a:cubicBezTo>
                  <a:lnTo>
                    <a:pt x="14619" y="16578"/>
                  </a:lnTo>
                  <a:cubicBezTo>
                    <a:pt x="14619" y="17026"/>
                    <a:pt x="14507" y="17530"/>
                    <a:pt x="14394" y="17978"/>
                  </a:cubicBezTo>
                  <a:cubicBezTo>
                    <a:pt x="13666" y="20050"/>
                    <a:pt x="11706" y="22066"/>
                    <a:pt x="8514" y="22066"/>
                  </a:cubicBezTo>
                  <a:cubicBezTo>
                    <a:pt x="6273" y="22066"/>
                    <a:pt x="4369" y="20666"/>
                    <a:pt x="4369" y="17866"/>
                  </a:cubicBezTo>
                  <a:cubicBezTo>
                    <a:pt x="4369" y="13417"/>
                    <a:pt x="9278" y="12424"/>
                    <a:pt x="13837" y="12424"/>
                  </a:cubicBezTo>
                  <a:close/>
                  <a:moveTo>
                    <a:pt x="9690" y="0"/>
                  </a:moveTo>
                  <a:cubicBezTo>
                    <a:pt x="6665" y="0"/>
                    <a:pt x="3753" y="896"/>
                    <a:pt x="1737" y="2184"/>
                  </a:cubicBezTo>
                  <a:lnTo>
                    <a:pt x="2745" y="5041"/>
                  </a:lnTo>
                  <a:cubicBezTo>
                    <a:pt x="4425" y="3976"/>
                    <a:pt x="6777" y="3248"/>
                    <a:pt x="9018" y="3248"/>
                  </a:cubicBezTo>
                  <a:cubicBezTo>
                    <a:pt x="14002" y="3248"/>
                    <a:pt x="14507" y="6889"/>
                    <a:pt x="14507" y="8849"/>
                  </a:cubicBezTo>
                  <a:lnTo>
                    <a:pt x="14507" y="9353"/>
                  </a:lnTo>
                  <a:cubicBezTo>
                    <a:pt x="14426" y="9353"/>
                    <a:pt x="14346" y="9352"/>
                    <a:pt x="14267" y="9352"/>
                  </a:cubicBezTo>
                  <a:cubicBezTo>
                    <a:pt x="5120" y="9352"/>
                    <a:pt x="1" y="12540"/>
                    <a:pt x="1" y="18370"/>
                  </a:cubicBezTo>
                  <a:cubicBezTo>
                    <a:pt x="1" y="21842"/>
                    <a:pt x="2521" y="25259"/>
                    <a:pt x="7394" y="25259"/>
                  </a:cubicBezTo>
                  <a:cubicBezTo>
                    <a:pt x="10810" y="25259"/>
                    <a:pt x="13442" y="23579"/>
                    <a:pt x="14787" y="21674"/>
                  </a:cubicBezTo>
                  <a:lnTo>
                    <a:pt x="14899" y="21674"/>
                  </a:lnTo>
                  <a:lnTo>
                    <a:pt x="15291" y="24755"/>
                  </a:lnTo>
                  <a:lnTo>
                    <a:pt x="19267" y="24755"/>
                  </a:lnTo>
                  <a:cubicBezTo>
                    <a:pt x="18987" y="23075"/>
                    <a:pt x="18875" y="21058"/>
                    <a:pt x="18875" y="18930"/>
                  </a:cubicBezTo>
                  <a:lnTo>
                    <a:pt x="18875" y="9913"/>
                  </a:lnTo>
                  <a:cubicBezTo>
                    <a:pt x="18875" y="5041"/>
                    <a:pt x="17083" y="0"/>
                    <a:pt x="9690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C0000"/>
                </a:solidFill>
              </a:endParaRPr>
            </a:p>
          </p:txBody>
        </p:sp>
        <p:sp>
          <p:nvSpPr>
            <p:cNvPr id="64" name="Google Shape;64;p10"/>
            <p:cNvSpPr/>
            <p:nvPr/>
          </p:nvSpPr>
          <p:spPr>
            <a:xfrm>
              <a:off x="3135100" y="2520050"/>
              <a:ext cx="576900" cy="865300"/>
            </a:xfrm>
            <a:custGeom>
              <a:avLst/>
              <a:gdLst/>
              <a:ahLst/>
              <a:cxnLst/>
              <a:rect l="l" t="t" r="r" b="b"/>
              <a:pathLst>
                <a:path w="23076" h="34612" extrusionOk="0">
                  <a:moveTo>
                    <a:pt x="11482" y="3528"/>
                  </a:moveTo>
                  <a:cubicBezTo>
                    <a:pt x="16131" y="3528"/>
                    <a:pt x="18651" y="7673"/>
                    <a:pt x="18651" y="12489"/>
                  </a:cubicBezTo>
                  <a:cubicBezTo>
                    <a:pt x="18651" y="18034"/>
                    <a:pt x="15963" y="21842"/>
                    <a:pt x="11314" y="21842"/>
                  </a:cubicBezTo>
                  <a:cubicBezTo>
                    <a:pt x="8178" y="21842"/>
                    <a:pt x="5545" y="19770"/>
                    <a:pt x="4761" y="16690"/>
                  </a:cubicBezTo>
                  <a:cubicBezTo>
                    <a:pt x="4649" y="16130"/>
                    <a:pt x="4537" y="15570"/>
                    <a:pt x="4537" y="14898"/>
                  </a:cubicBezTo>
                  <a:lnTo>
                    <a:pt x="4537" y="10753"/>
                  </a:lnTo>
                  <a:cubicBezTo>
                    <a:pt x="4537" y="10137"/>
                    <a:pt x="4705" y="9521"/>
                    <a:pt x="4817" y="8961"/>
                  </a:cubicBezTo>
                  <a:cubicBezTo>
                    <a:pt x="5713" y="5657"/>
                    <a:pt x="8458" y="3528"/>
                    <a:pt x="11482" y="3528"/>
                  </a:cubicBezTo>
                  <a:close/>
                  <a:moveTo>
                    <a:pt x="12826" y="0"/>
                  </a:moveTo>
                  <a:cubicBezTo>
                    <a:pt x="8906" y="0"/>
                    <a:pt x="6049" y="1792"/>
                    <a:pt x="4257" y="4705"/>
                  </a:cubicBezTo>
                  <a:lnTo>
                    <a:pt x="4145" y="4705"/>
                  </a:lnTo>
                  <a:lnTo>
                    <a:pt x="3921" y="560"/>
                  </a:lnTo>
                  <a:lnTo>
                    <a:pt x="0" y="560"/>
                  </a:lnTo>
                  <a:cubicBezTo>
                    <a:pt x="112" y="2856"/>
                    <a:pt x="168" y="5377"/>
                    <a:pt x="168" y="8457"/>
                  </a:cubicBezTo>
                  <a:lnTo>
                    <a:pt x="168" y="34612"/>
                  </a:lnTo>
                  <a:lnTo>
                    <a:pt x="4537" y="34612"/>
                  </a:lnTo>
                  <a:lnTo>
                    <a:pt x="4537" y="21506"/>
                  </a:lnTo>
                  <a:lnTo>
                    <a:pt x="4649" y="21506"/>
                  </a:lnTo>
                  <a:cubicBezTo>
                    <a:pt x="6105" y="23915"/>
                    <a:pt x="8906" y="25259"/>
                    <a:pt x="12098" y="25259"/>
                  </a:cubicBezTo>
                  <a:cubicBezTo>
                    <a:pt x="17755" y="25259"/>
                    <a:pt x="23075" y="21002"/>
                    <a:pt x="23075" y="12321"/>
                  </a:cubicBezTo>
                  <a:cubicBezTo>
                    <a:pt x="23075" y="4985"/>
                    <a:pt x="18651" y="0"/>
                    <a:pt x="12826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C0000"/>
                </a:solidFill>
              </a:endParaRPr>
            </a:p>
          </p:txBody>
        </p:sp>
        <p:sp>
          <p:nvSpPr>
            <p:cNvPr id="65" name="Google Shape;65;p10"/>
            <p:cNvSpPr/>
            <p:nvPr/>
          </p:nvSpPr>
          <p:spPr>
            <a:xfrm>
              <a:off x="3802975" y="2520050"/>
              <a:ext cx="481700" cy="631475"/>
            </a:xfrm>
            <a:custGeom>
              <a:avLst/>
              <a:gdLst/>
              <a:ahLst/>
              <a:cxnLst/>
              <a:rect l="l" t="t" r="r" b="b"/>
              <a:pathLst>
                <a:path w="19268" h="25259" extrusionOk="0">
                  <a:moveTo>
                    <a:pt x="13830" y="12424"/>
                  </a:moveTo>
                  <a:cubicBezTo>
                    <a:pt x="14094" y="12424"/>
                    <a:pt x="14357" y="12427"/>
                    <a:pt x="14619" y="12433"/>
                  </a:cubicBezTo>
                  <a:lnTo>
                    <a:pt x="14619" y="16578"/>
                  </a:lnTo>
                  <a:cubicBezTo>
                    <a:pt x="14619" y="17026"/>
                    <a:pt x="14507" y="17530"/>
                    <a:pt x="14395" y="17978"/>
                  </a:cubicBezTo>
                  <a:cubicBezTo>
                    <a:pt x="13667" y="20050"/>
                    <a:pt x="11651" y="22066"/>
                    <a:pt x="8514" y="22066"/>
                  </a:cubicBezTo>
                  <a:cubicBezTo>
                    <a:pt x="6274" y="22066"/>
                    <a:pt x="4370" y="20666"/>
                    <a:pt x="4370" y="17866"/>
                  </a:cubicBezTo>
                  <a:cubicBezTo>
                    <a:pt x="4370" y="13417"/>
                    <a:pt x="9228" y="12424"/>
                    <a:pt x="13830" y="12424"/>
                  </a:cubicBezTo>
                  <a:close/>
                  <a:moveTo>
                    <a:pt x="9690" y="0"/>
                  </a:moveTo>
                  <a:cubicBezTo>
                    <a:pt x="6610" y="0"/>
                    <a:pt x="3753" y="896"/>
                    <a:pt x="1737" y="2184"/>
                  </a:cubicBezTo>
                  <a:lnTo>
                    <a:pt x="2745" y="5041"/>
                  </a:lnTo>
                  <a:cubicBezTo>
                    <a:pt x="4426" y="3976"/>
                    <a:pt x="6778" y="3248"/>
                    <a:pt x="9018" y="3248"/>
                  </a:cubicBezTo>
                  <a:cubicBezTo>
                    <a:pt x="13947" y="3248"/>
                    <a:pt x="14507" y="6889"/>
                    <a:pt x="14507" y="8849"/>
                  </a:cubicBezTo>
                  <a:lnTo>
                    <a:pt x="14507" y="9353"/>
                  </a:lnTo>
                  <a:cubicBezTo>
                    <a:pt x="14426" y="9353"/>
                    <a:pt x="14346" y="9352"/>
                    <a:pt x="14266" y="9352"/>
                  </a:cubicBezTo>
                  <a:cubicBezTo>
                    <a:pt x="5065" y="9352"/>
                    <a:pt x="1" y="12540"/>
                    <a:pt x="1" y="18370"/>
                  </a:cubicBezTo>
                  <a:cubicBezTo>
                    <a:pt x="1" y="21842"/>
                    <a:pt x="2465" y="25259"/>
                    <a:pt x="7394" y="25259"/>
                  </a:cubicBezTo>
                  <a:cubicBezTo>
                    <a:pt x="10810" y="25259"/>
                    <a:pt x="13443" y="23579"/>
                    <a:pt x="14787" y="21674"/>
                  </a:cubicBezTo>
                  <a:lnTo>
                    <a:pt x="14899" y="21674"/>
                  </a:lnTo>
                  <a:lnTo>
                    <a:pt x="15291" y="24755"/>
                  </a:lnTo>
                  <a:lnTo>
                    <a:pt x="19268" y="24755"/>
                  </a:lnTo>
                  <a:cubicBezTo>
                    <a:pt x="18931" y="23075"/>
                    <a:pt x="18875" y="21058"/>
                    <a:pt x="18875" y="18930"/>
                  </a:cubicBezTo>
                  <a:lnTo>
                    <a:pt x="18875" y="9913"/>
                  </a:lnTo>
                  <a:cubicBezTo>
                    <a:pt x="18875" y="5041"/>
                    <a:pt x="17083" y="0"/>
                    <a:pt x="9690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C0000"/>
                </a:solidFill>
              </a:endParaRPr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4447075" y="2520050"/>
              <a:ext cx="302450" cy="618875"/>
            </a:xfrm>
            <a:custGeom>
              <a:avLst/>
              <a:gdLst/>
              <a:ahLst/>
              <a:cxnLst/>
              <a:rect l="l" t="t" r="r" b="b"/>
              <a:pathLst>
                <a:path w="12098" h="24755" extrusionOk="0">
                  <a:moveTo>
                    <a:pt x="10866" y="0"/>
                  </a:moveTo>
                  <a:cubicBezTo>
                    <a:pt x="7897" y="0"/>
                    <a:pt x="5265" y="2072"/>
                    <a:pt x="4201" y="5321"/>
                  </a:cubicBezTo>
                  <a:lnTo>
                    <a:pt x="3977" y="5321"/>
                  </a:lnTo>
                  <a:lnTo>
                    <a:pt x="3809" y="560"/>
                  </a:lnTo>
                  <a:lnTo>
                    <a:pt x="0" y="560"/>
                  </a:lnTo>
                  <a:cubicBezTo>
                    <a:pt x="112" y="2800"/>
                    <a:pt x="168" y="5265"/>
                    <a:pt x="168" y="8121"/>
                  </a:cubicBezTo>
                  <a:lnTo>
                    <a:pt x="168" y="24755"/>
                  </a:lnTo>
                  <a:lnTo>
                    <a:pt x="4537" y="24755"/>
                  </a:lnTo>
                  <a:lnTo>
                    <a:pt x="4537" y="11873"/>
                  </a:lnTo>
                  <a:cubicBezTo>
                    <a:pt x="4537" y="11089"/>
                    <a:pt x="4649" y="10417"/>
                    <a:pt x="4705" y="9801"/>
                  </a:cubicBezTo>
                  <a:cubicBezTo>
                    <a:pt x="5321" y="6497"/>
                    <a:pt x="7505" y="4144"/>
                    <a:pt x="10642" y="4144"/>
                  </a:cubicBezTo>
                  <a:cubicBezTo>
                    <a:pt x="11202" y="4144"/>
                    <a:pt x="11650" y="4200"/>
                    <a:pt x="12098" y="4312"/>
                  </a:cubicBezTo>
                  <a:lnTo>
                    <a:pt x="12098" y="168"/>
                  </a:lnTo>
                  <a:cubicBezTo>
                    <a:pt x="11706" y="56"/>
                    <a:pt x="11370" y="0"/>
                    <a:pt x="10866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C0000"/>
                </a:solidFill>
              </a:endParaRPr>
            </a:p>
          </p:txBody>
        </p:sp>
        <p:sp>
          <p:nvSpPr>
            <p:cNvPr id="67" name="Google Shape;67;p10"/>
            <p:cNvSpPr/>
            <p:nvPr/>
          </p:nvSpPr>
          <p:spPr>
            <a:xfrm>
              <a:off x="4791525" y="2360425"/>
              <a:ext cx="358475" cy="791100"/>
            </a:xfrm>
            <a:custGeom>
              <a:avLst/>
              <a:gdLst/>
              <a:ahLst/>
              <a:cxnLst/>
              <a:rect l="l" t="t" r="r" b="b"/>
              <a:pathLst>
                <a:path w="14339" h="31644" extrusionOk="0">
                  <a:moveTo>
                    <a:pt x="8009" y="0"/>
                  </a:moveTo>
                  <a:lnTo>
                    <a:pt x="3753" y="1176"/>
                  </a:lnTo>
                  <a:lnTo>
                    <a:pt x="3753" y="6945"/>
                  </a:lnTo>
                  <a:lnTo>
                    <a:pt x="0" y="6945"/>
                  </a:lnTo>
                  <a:lnTo>
                    <a:pt x="0" y="10305"/>
                  </a:lnTo>
                  <a:lnTo>
                    <a:pt x="3753" y="10305"/>
                  </a:lnTo>
                  <a:lnTo>
                    <a:pt x="3753" y="23467"/>
                  </a:lnTo>
                  <a:cubicBezTo>
                    <a:pt x="3753" y="26323"/>
                    <a:pt x="4201" y="28451"/>
                    <a:pt x="5433" y="29796"/>
                  </a:cubicBezTo>
                  <a:cubicBezTo>
                    <a:pt x="6497" y="30972"/>
                    <a:pt x="8121" y="31644"/>
                    <a:pt x="10194" y="31644"/>
                  </a:cubicBezTo>
                  <a:cubicBezTo>
                    <a:pt x="11874" y="31644"/>
                    <a:pt x="13218" y="31364"/>
                    <a:pt x="14058" y="31028"/>
                  </a:cubicBezTo>
                  <a:lnTo>
                    <a:pt x="13890" y="27723"/>
                  </a:lnTo>
                  <a:cubicBezTo>
                    <a:pt x="13330" y="27891"/>
                    <a:pt x="12490" y="28003"/>
                    <a:pt x="11314" y="28003"/>
                  </a:cubicBezTo>
                  <a:cubicBezTo>
                    <a:pt x="8849" y="28003"/>
                    <a:pt x="8009" y="26323"/>
                    <a:pt x="8009" y="23355"/>
                  </a:cubicBezTo>
                  <a:lnTo>
                    <a:pt x="8009" y="10305"/>
                  </a:lnTo>
                  <a:lnTo>
                    <a:pt x="14338" y="10305"/>
                  </a:lnTo>
                  <a:lnTo>
                    <a:pt x="14338" y="6945"/>
                  </a:lnTo>
                  <a:lnTo>
                    <a:pt x="8009" y="6945"/>
                  </a:lnTo>
                  <a:lnTo>
                    <a:pt x="8009" y="0"/>
                  </a:ln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C0000"/>
                </a:solidFill>
              </a:endParaRPr>
            </a:p>
          </p:txBody>
        </p:sp>
        <p:sp>
          <p:nvSpPr>
            <p:cNvPr id="68" name="Google Shape;68;p10"/>
            <p:cNvSpPr/>
            <p:nvPr/>
          </p:nvSpPr>
          <p:spPr>
            <a:xfrm>
              <a:off x="5267575" y="2520050"/>
              <a:ext cx="519500" cy="618875"/>
            </a:xfrm>
            <a:custGeom>
              <a:avLst/>
              <a:gdLst/>
              <a:ahLst/>
              <a:cxnLst/>
              <a:rect l="l" t="t" r="r" b="b"/>
              <a:pathLst>
                <a:path w="20780" h="24755" extrusionOk="0">
                  <a:moveTo>
                    <a:pt x="12266" y="0"/>
                  </a:moveTo>
                  <a:cubicBezTo>
                    <a:pt x="8234" y="0"/>
                    <a:pt x="5433" y="2296"/>
                    <a:pt x="4257" y="4593"/>
                  </a:cubicBezTo>
                  <a:lnTo>
                    <a:pt x="4145" y="4593"/>
                  </a:lnTo>
                  <a:lnTo>
                    <a:pt x="3921" y="560"/>
                  </a:lnTo>
                  <a:lnTo>
                    <a:pt x="1" y="560"/>
                  </a:lnTo>
                  <a:cubicBezTo>
                    <a:pt x="169" y="2576"/>
                    <a:pt x="225" y="4593"/>
                    <a:pt x="225" y="7113"/>
                  </a:cubicBezTo>
                  <a:lnTo>
                    <a:pt x="225" y="24755"/>
                  </a:lnTo>
                  <a:lnTo>
                    <a:pt x="4593" y="24755"/>
                  </a:lnTo>
                  <a:lnTo>
                    <a:pt x="4593" y="10193"/>
                  </a:lnTo>
                  <a:cubicBezTo>
                    <a:pt x="4593" y="9465"/>
                    <a:pt x="4705" y="8737"/>
                    <a:pt x="4929" y="8177"/>
                  </a:cubicBezTo>
                  <a:cubicBezTo>
                    <a:pt x="5658" y="5713"/>
                    <a:pt x="7898" y="3696"/>
                    <a:pt x="10810" y="3696"/>
                  </a:cubicBezTo>
                  <a:cubicBezTo>
                    <a:pt x="14955" y="3696"/>
                    <a:pt x="16411" y="6889"/>
                    <a:pt x="16411" y="10809"/>
                  </a:cubicBezTo>
                  <a:lnTo>
                    <a:pt x="16411" y="24755"/>
                  </a:lnTo>
                  <a:lnTo>
                    <a:pt x="20780" y="24755"/>
                  </a:lnTo>
                  <a:lnTo>
                    <a:pt x="20780" y="10305"/>
                  </a:lnTo>
                  <a:cubicBezTo>
                    <a:pt x="20780" y="2016"/>
                    <a:pt x="15571" y="0"/>
                    <a:pt x="12266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C0000"/>
                </a:solidFill>
              </a:endParaRPr>
            </a:p>
          </p:txBody>
        </p:sp>
        <p:sp>
          <p:nvSpPr>
            <p:cNvPr id="69" name="Google Shape;69;p10"/>
            <p:cNvSpPr/>
            <p:nvPr/>
          </p:nvSpPr>
          <p:spPr>
            <a:xfrm>
              <a:off x="5921475" y="2520050"/>
              <a:ext cx="533500" cy="631475"/>
            </a:xfrm>
            <a:custGeom>
              <a:avLst/>
              <a:gdLst/>
              <a:ahLst/>
              <a:cxnLst/>
              <a:rect l="l" t="t" r="r" b="b"/>
              <a:pathLst>
                <a:path w="21340" h="25259" extrusionOk="0">
                  <a:moveTo>
                    <a:pt x="10978" y="3192"/>
                  </a:moveTo>
                  <a:cubicBezTo>
                    <a:pt x="15962" y="3192"/>
                    <a:pt x="17139" y="7505"/>
                    <a:pt x="17083" y="10305"/>
                  </a:cubicBezTo>
                  <a:lnTo>
                    <a:pt x="4257" y="10305"/>
                  </a:lnTo>
                  <a:cubicBezTo>
                    <a:pt x="4593" y="7281"/>
                    <a:pt x="6553" y="3192"/>
                    <a:pt x="10978" y="3192"/>
                  </a:cubicBezTo>
                  <a:close/>
                  <a:moveTo>
                    <a:pt x="11370" y="0"/>
                  </a:moveTo>
                  <a:cubicBezTo>
                    <a:pt x="4313" y="0"/>
                    <a:pt x="0" y="5769"/>
                    <a:pt x="0" y="13049"/>
                  </a:cubicBezTo>
                  <a:cubicBezTo>
                    <a:pt x="0" y="20330"/>
                    <a:pt x="4481" y="25259"/>
                    <a:pt x="11930" y="25259"/>
                  </a:cubicBezTo>
                  <a:cubicBezTo>
                    <a:pt x="15738" y="25259"/>
                    <a:pt x="18371" y="24419"/>
                    <a:pt x="19939" y="23747"/>
                  </a:cubicBezTo>
                  <a:lnTo>
                    <a:pt x="19211" y="20610"/>
                  </a:lnTo>
                  <a:cubicBezTo>
                    <a:pt x="17531" y="21282"/>
                    <a:pt x="15626" y="21842"/>
                    <a:pt x="12490" y="21842"/>
                  </a:cubicBezTo>
                  <a:cubicBezTo>
                    <a:pt x="8121" y="21842"/>
                    <a:pt x="4313" y="19378"/>
                    <a:pt x="4201" y="13441"/>
                  </a:cubicBezTo>
                  <a:lnTo>
                    <a:pt x="21171" y="13441"/>
                  </a:lnTo>
                  <a:cubicBezTo>
                    <a:pt x="21227" y="12993"/>
                    <a:pt x="21339" y="12321"/>
                    <a:pt x="21339" y="11425"/>
                  </a:cubicBezTo>
                  <a:cubicBezTo>
                    <a:pt x="21339" y="6945"/>
                    <a:pt x="19267" y="0"/>
                    <a:pt x="11370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C0000"/>
                </a:solidFill>
              </a:endParaRPr>
            </a:p>
          </p:txBody>
        </p:sp>
        <p:sp>
          <p:nvSpPr>
            <p:cNvPr id="70" name="Google Shape;70;p10"/>
            <p:cNvSpPr/>
            <p:nvPr/>
          </p:nvSpPr>
          <p:spPr>
            <a:xfrm>
              <a:off x="6586550" y="2520050"/>
              <a:ext cx="302475" cy="618875"/>
            </a:xfrm>
            <a:custGeom>
              <a:avLst/>
              <a:gdLst/>
              <a:ahLst/>
              <a:cxnLst/>
              <a:rect l="l" t="t" r="r" b="b"/>
              <a:pathLst>
                <a:path w="12099" h="24755" extrusionOk="0">
                  <a:moveTo>
                    <a:pt x="10866" y="0"/>
                  </a:moveTo>
                  <a:cubicBezTo>
                    <a:pt x="7898" y="0"/>
                    <a:pt x="5265" y="2072"/>
                    <a:pt x="4145" y="5321"/>
                  </a:cubicBezTo>
                  <a:lnTo>
                    <a:pt x="3977" y="5321"/>
                  </a:lnTo>
                  <a:lnTo>
                    <a:pt x="3809" y="560"/>
                  </a:lnTo>
                  <a:lnTo>
                    <a:pt x="1" y="560"/>
                  </a:lnTo>
                  <a:cubicBezTo>
                    <a:pt x="113" y="2800"/>
                    <a:pt x="169" y="5265"/>
                    <a:pt x="169" y="8121"/>
                  </a:cubicBezTo>
                  <a:lnTo>
                    <a:pt x="169" y="24755"/>
                  </a:lnTo>
                  <a:lnTo>
                    <a:pt x="4537" y="24755"/>
                  </a:lnTo>
                  <a:lnTo>
                    <a:pt x="4537" y="11873"/>
                  </a:lnTo>
                  <a:cubicBezTo>
                    <a:pt x="4537" y="11089"/>
                    <a:pt x="4593" y="10417"/>
                    <a:pt x="4705" y="9801"/>
                  </a:cubicBezTo>
                  <a:cubicBezTo>
                    <a:pt x="5321" y="6497"/>
                    <a:pt x="7506" y="4144"/>
                    <a:pt x="10586" y="4144"/>
                  </a:cubicBezTo>
                  <a:cubicBezTo>
                    <a:pt x="11202" y="4144"/>
                    <a:pt x="11650" y="4200"/>
                    <a:pt x="12098" y="4312"/>
                  </a:cubicBezTo>
                  <a:lnTo>
                    <a:pt x="12098" y="168"/>
                  </a:lnTo>
                  <a:cubicBezTo>
                    <a:pt x="11706" y="56"/>
                    <a:pt x="11370" y="0"/>
                    <a:pt x="10866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C0000"/>
                </a:solidFill>
              </a:endParaRPr>
            </a:p>
          </p:txBody>
        </p:sp>
        <p:sp>
          <p:nvSpPr>
            <p:cNvPr id="71" name="Google Shape;71;p10"/>
            <p:cNvSpPr/>
            <p:nvPr/>
          </p:nvSpPr>
          <p:spPr>
            <a:xfrm>
              <a:off x="6956200" y="2520050"/>
              <a:ext cx="396275" cy="631475"/>
            </a:xfrm>
            <a:custGeom>
              <a:avLst/>
              <a:gdLst/>
              <a:ahLst/>
              <a:cxnLst/>
              <a:rect l="l" t="t" r="r" b="b"/>
              <a:pathLst>
                <a:path w="15851" h="25259" extrusionOk="0">
                  <a:moveTo>
                    <a:pt x="9074" y="0"/>
                  </a:moveTo>
                  <a:cubicBezTo>
                    <a:pt x="3865" y="0"/>
                    <a:pt x="729" y="3192"/>
                    <a:pt x="729" y="7113"/>
                  </a:cubicBezTo>
                  <a:cubicBezTo>
                    <a:pt x="729" y="10025"/>
                    <a:pt x="2745" y="12433"/>
                    <a:pt x="7114" y="13946"/>
                  </a:cubicBezTo>
                  <a:cubicBezTo>
                    <a:pt x="10362" y="15178"/>
                    <a:pt x="11594" y="16298"/>
                    <a:pt x="11594" y="18370"/>
                  </a:cubicBezTo>
                  <a:cubicBezTo>
                    <a:pt x="11594" y="20386"/>
                    <a:pt x="10082" y="22010"/>
                    <a:pt x="6890" y="22010"/>
                  </a:cubicBezTo>
                  <a:cubicBezTo>
                    <a:pt x="4705" y="22010"/>
                    <a:pt x="2409" y="21114"/>
                    <a:pt x="1121" y="20218"/>
                  </a:cubicBezTo>
                  <a:lnTo>
                    <a:pt x="1" y="23579"/>
                  </a:lnTo>
                  <a:cubicBezTo>
                    <a:pt x="1737" y="24587"/>
                    <a:pt x="4145" y="25259"/>
                    <a:pt x="6834" y="25259"/>
                  </a:cubicBezTo>
                  <a:cubicBezTo>
                    <a:pt x="12546" y="25259"/>
                    <a:pt x="15851" y="22234"/>
                    <a:pt x="15851" y="17978"/>
                  </a:cubicBezTo>
                  <a:cubicBezTo>
                    <a:pt x="15851" y="14394"/>
                    <a:pt x="13723" y="12321"/>
                    <a:pt x="9522" y="10697"/>
                  </a:cubicBezTo>
                  <a:cubicBezTo>
                    <a:pt x="6386" y="9521"/>
                    <a:pt x="4929" y="8625"/>
                    <a:pt x="4929" y="6609"/>
                  </a:cubicBezTo>
                  <a:cubicBezTo>
                    <a:pt x="4929" y="4817"/>
                    <a:pt x="6386" y="3304"/>
                    <a:pt x="8962" y="3304"/>
                  </a:cubicBezTo>
                  <a:cubicBezTo>
                    <a:pt x="11202" y="3304"/>
                    <a:pt x="12938" y="4144"/>
                    <a:pt x="13891" y="4705"/>
                  </a:cubicBezTo>
                  <a:lnTo>
                    <a:pt x="15011" y="1512"/>
                  </a:lnTo>
                  <a:cubicBezTo>
                    <a:pt x="13667" y="728"/>
                    <a:pt x="11482" y="0"/>
                    <a:pt x="9074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C0000"/>
                </a:solidFill>
              </a:endParaRPr>
            </a:p>
          </p:txBody>
        </p:sp>
      </p:grpSp>
      <p:sp>
        <p:nvSpPr>
          <p:cNvPr id="72" name="Google Shape;72;p10"/>
          <p:cNvSpPr/>
          <p:nvPr/>
        </p:nvSpPr>
        <p:spPr>
          <a:xfrm>
            <a:off x="390525" y="1011750"/>
            <a:ext cx="324600" cy="324600"/>
          </a:xfrm>
          <a:prstGeom prst="ellipse">
            <a:avLst/>
          </a:prstGeom>
          <a:solidFill>
            <a:srgbClr val="CC2C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E5DBC2">
              <a:alpha val="7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3"/>
          <p:cNvPicPr preferRelativeResize="0"/>
          <p:nvPr/>
        </p:nvPicPr>
        <p:blipFill rotWithShape="1">
          <a:blip r:embed="rId2">
            <a:alphaModFix/>
          </a:blip>
          <a:srcRect r="43563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2 1 1">
  <p:cSld name="CUSTOM_3_3_1_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/>
          <p:nvPr/>
        </p:nvSpPr>
        <p:spPr>
          <a:xfrm>
            <a:off x="0" y="0"/>
            <a:ext cx="685800" cy="5143500"/>
          </a:xfrm>
          <a:prstGeom prst="rect">
            <a:avLst/>
          </a:prstGeom>
          <a:solidFill>
            <a:srgbClr val="E5DBC2">
              <a:alpha val="744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8"/>
          <p:cNvSpPr txBox="1"/>
          <p:nvPr/>
        </p:nvSpPr>
        <p:spPr>
          <a:xfrm rot="-5400000">
            <a:off x="-1548728" y="2407210"/>
            <a:ext cx="3531900" cy="2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110375" rIns="110375" bIns="110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1D1F28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1D1F28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grpSp>
        <p:nvGrpSpPr>
          <p:cNvPr id="135" name="Google Shape;135;p18"/>
          <p:cNvGrpSpPr/>
          <p:nvPr/>
        </p:nvGrpSpPr>
        <p:grpSpPr>
          <a:xfrm>
            <a:off x="158703" y="4591529"/>
            <a:ext cx="405296" cy="199949"/>
            <a:chOff x="218366" y="4363974"/>
            <a:chExt cx="425955" cy="218356"/>
          </a:xfrm>
        </p:grpSpPr>
        <p:sp>
          <p:nvSpPr>
            <p:cNvPr id="136" name="Google Shape;136;p18"/>
            <p:cNvSpPr/>
            <p:nvPr/>
          </p:nvSpPr>
          <p:spPr>
            <a:xfrm>
              <a:off x="218372" y="4386600"/>
              <a:ext cx="48649" cy="63779"/>
            </a:xfrm>
            <a:custGeom>
              <a:avLst/>
              <a:gdLst/>
              <a:ahLst/>
              <a:cxnLst/>
              <a:rect l="l" t="t" r="r" b="b"/>
              <a:pathLst>
                <a:path w="19267" h="25259" extrusionOk="0">
                  <a:moveTo>
                    <a:pt x="13837" y="12424"/>
                  </a:moveTo>
                  <a:cubicBezTo>
                    <a:pt x="14099" y="12424"/>
                    <a:pt x="14359" y="12427"/>
                    <a:pt x="14618" y="12433"/>
                  </a:cubicBezTo>
                  <a:lnTo>
                    <a:pt x="14618" y="16578"/>
                  </a:lnTo>
                  <a:cubicBezTo>
                    <a:pt x="14618" y="17026"/>
                    <a:pt x="14506" y="17530"/>
                    <a:pt x="14394" y="17978"/>
                  </a:cubicBezTo>
                  <a:cubicBezTo>
                    <a:pt x="13666" y="20050"/>
                    <a:pt x="11706" y="22066"/>
                    <a:pt x="8513" y="22066"/>
                  </a:cubicBezTo>
                  <a:cubicBezTo>
                    <a:pt x="6273" y="22066"/>
                    <a:pt x="4369" y="20666"/>
                    <a:pt x="4369" y="17866"/>
                  </a:cubicBezTo>
                  <a:cubicBezTo>
                    <a:pt x="4369" y="13417"/>
                    <a:pt x="9277" y="12424"/>
                    <a:pt x="13837" y="12424"/>
                  </a:cubicBezTo>
                  <a:close/>
                  <a:moveTo>
                    <a:pt x="9689" y="0"/>
                  </a:moveTo>
                  <a:cubicBezTo>
                    <a:pt x="6665" y="0"/>
                    <a:pt x="3752" y="896"/>
                    <a:pt x="1736" y="2184"/>
                  </a:cubicBezTo>
                  <a:lnTo>
                    <a:pt x="2744" y="5041"/>
                  </a:lnTo>
                  <a:cubicBezTo>
                    <a:pt x="4425" y="3976"/>
                    <a:pt x="6777" y="3248"/>
                    <a:pt x="9017" y="3248"/>
                  </a:cubicBezTo>
                  <a:cubicBezTo>
                    <a:pt x="14002" y="3248"/>
                    <a:pt x="14506" y="6889"/>
                    <a:pt x="14506" y="8849"/>
                  </a:cubicBezTo>
                  <a:lnTo>
                    <a:pt x="14506" y="9353"/>
                  </a:lnTo>
                  <a:cubicBezTo>
                    <a:pt x="14426" y="9353"/>
                    <a:pt x="14346" y="9352"/>
                    <a:pt x="14266" y="9352"/>
                  </a:cubicBezTo>
                  <a:cubicBezTo>
                    <a:pt x="5119" y="9352"/>
                    <a:pt x="0" y="12540"/>
                    <a:pt x="0" y="18370"/>
                  </a:cubicBezTo>
                  <a:cubicBezTo>
                    <a:pt x="0" y="21842"/>
                    <a:pt x="2520" y="25259"/>
                    <a:pt x="7393" y="25259"/>
                  </a:cubicBezTo>
                  <a:cubicBezTo>
                    <a:pt x="10809" y="25259"/>
                    <a:pt x="13442" y="23579"/>
                    <a:pt x="14786" y="21674"/>
                  </a:cubicBezTo>
                  <a:lnTo>
                    <a:pt x="14954" y="21674"/>
                  </a:lnTo>
                  <a:lnTo>
                    <a:pt x="15290" y="24755"/>
                  </a:lnTo>
                  <a:lnTo>
                    <a:pt x="19267" y="24755"/>
                  </a:lnTo>
                  <a:cubicBezTo>
                    <a:pt x="18987" y="23075"/>
                    <a:pt x="18875" y="21058"/>
                    <a:pt x="18875" y="18930"/>
                  </a:cubicBezTo>
                  <a:lnTo>
                    <a:pt x="18875" y="9913"/>
                  </a:lnTo>
                  <a:cubicBezTo>
                    <a:pt x="18875" y="5041"/>
                    <a:pt x="17082" y="0"/>
                    <a:pt x="9689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D1F28"/>
                </a:solidFill>
              </a:endParaRPr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276354" y="4388014"/>
              <a:ext cx="57701" cy="61092"/>
            </a:xfrm>
            <a:custGeom>
              <a:avLst/>
              <a:gdLst/>
              <a:ahLst/>
              <a:cxnLst/>
              <a:rect l="l" t="t" r="r" b="b"/>
              <a:pathLst>
                <a:path w="22852" h="24195" extrusionOk="0">
                  <a:moveTo>
                    <a:pt x="0" y="0"/>
                  </a:moveTo>
                  <a:lnTo>
                    <a:pt x="9185" y="24195"/>
                  </a:lnTo>
                  <a:lnTo>
                    <a:pt x="13386" y="24195"/>
                  </a:lnTo>
                  <a:lnTo>
                    <a:pt x="22851" y="0"/>
                  </a:lnTo>
                  <a:lnTo>
                    <a:pt x="18258" y="0"/>
                  </a:lnTo>
                  <a:lnTo>
                    <a:pt x="13554" y="13610"/>
                  </a:lnTo>
                  <a:cubicBezTo>
                    <a:pt x="12770" y="15794"/>
                    <a:pt x="12098" y="17810"/>
                    <a:pt x="11538" y="19770"/>
                  </a:cubicBezTo>
                  <a:lnTo>
                    <a:pt x="11370" y="19770"/>
                  </a:lnTo>
                  <a:cubicBezTo>
                    <a:pt x="10866" y="17810"/>
                    <a:pt x="10249" y="15794"/>
                    <a:pt x="9465" y="13610"/>
                  </a:cubicBezTo>
                  <a:lnTo>
                    <a:pt x="4705" y="0"/>
                  </a:ln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D1F28"/>
                </a:solidFill>
              </a:endParaRPr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343102" y="4363974"/>
              <a:ext cx="14004" cy="85133"/>
            </a:xfrm>
            <a:custGeom>
              <a:avLst/>
              <a:gdLst/>
              <a:ahLst/>
              <a:cxnLst/>
              <a:rect l="l" t="t" r="r" b="b"/>
              <a:pathLst>
                <a:path w="5546" h="33716" extrusionOk="0">
                  <a:moveTo>
                    <a:pt x="2745" y="0"/>
                  </a:moveTo>
                  <a:cubicBezTo>
                    <a:pt x="1177" y="0"/>
                    <a:pt x="1" y="1176"/>
                    <a:pt x="1" y="2744"/>
                  </a:cubicBezTo>
                  <a:cubicBezTo>
                    <a:pt x="1" y="4256"/>
                    <a:pt x="1121" y="5433"/>
                    <a:pt x="2689" y="5433"/>
                  </a:cubicBezTo>
                  <a:cubicBezTo>
                    <a:pt x="4425" y="5433"/>
                    <a:pt x="5545" y="4256"/>
                    <a:pt x="5489" y="2744"/>
                  </a:cubicBezTo>
                  <a:cubicBezTo>
                    <a:pt x="5489" y="1176"/>
                    <a:pt x="4425" y="0"/>
                    <a:pt x="2745" y="0"/>
                  </a:cubicBezTo>
                  <a:close/>
                  <a:moveTo>
                    <a:pt x="561" y="9521"/>
                  </a:moveTo>
                  <a:lnTo>
                    <a:pt x="561" y="33716"/>
                  </a:lnTo>
                  <a:lnTo>
                    <a:pt x="4985" y="33716"/>
                  </a:lnTo>
                  <a:lnTo>
                    <a:pt x="4985" y="9521"/>
                  </a:ln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D1F28"/>
                </a:solidFill>
              </a:endParaRPr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369829" y="4386600"/>
              <a:ext cx="39885" cy="63779"/>
            </a:xfrm>
            <a:custGeom>
              <a:avLst/>
              <a:gdLst/>
              <a:ahLst/>
              <a:cxnLst/>
              <a:rect l="l" t="t" r="r" b="b"/>
              <a:pathLst>
                <a:path w="15796" h="25259" extrusionOk="0">
                  <a:moveTo>
                    <a:pt x="9018" y="0"/>
                  </a:moveTo>
                  <a:cubicBezTo>
                    <a:pt x="3809" y="0"/>
                    <a:pt x="673" y="3192"/>
                    <a:pt x="673" y="7113"/>
                  </a:cubicBezTo>
                  <a:cubicBezTo>
                    <a:pt x="673" y="10025"/>
                    <a:pt x="2745" y="12433"/>
                    <a:pt x="7058" y="13946"/>
                  </a:cubicBezTo>
                  <a:cubicBezTo>
                    <a:pt x="10306" y="15178"/>
                    <a:pt x="11539" y="16298"/>
                    <a:pt x="11539" y="18370"/>
                  </a:cubicBezTo>
                  <a:cubicBezTo>
                    <a:pt x="11539" y="20386"/>
                    <a:pt x="10082" y="22010"/>
                    <a:pt x="6890" y="22010"/>
                  </a:cubicBezTo>
                  <a:cubicBezTo>
                    <a:pt x="4650" y="22010"/>
                    <a:pt x="2353" y="21114"/>
                    <a:pt x="1065" y="20218"/>
                  </a:cubicBezTo>
                  <a:lnTo>
                    <a:pt x="1" y="23579"/>
                  </a:lnTo>
                  <a:cubicBezTo>
                    <a:pt x="1681" y="24587"/>
                    <a:pt x="4146" y="25259"/>
                    <a:pt x="6778" y="25259"/>
                  </a:cubicBezTo>
                  <a:cubicBezTo>
                    <a:pt x="12491" y="25259"/>
                    <a:pt x="15795" y="22234"/>
                    <a:pt x="15795" y="17978"/>
                  </a:cubicBezTo>
                  <a:cubicBezTo>
                    <a:pt x="15795" y="14394"/>
                    <a:pt x="13667" y="12321"/>
                    <a:pt x="9466" y="10697"/>
                  </a:cubicBezTo>
                  <a:cubicBezTo>
                    <a:pt x="6330" y="9521"/>
                    <a:pt x="4874" y="8625"/>
                    <a:pt x="4874" y="6609"/>
                  </a:cubicBezTo>
                  <a:cubicBezTo>
                    <a:pt x="4874" y="4817"/>
                    <a:pt x="6330" y="3304"/>
                    <a:pt x="8906" y="3304"/>
                  </a:cubicBezTo>
                  <a:cubicBezTo>
                    <a:pt x="11146" y="3304"/>
                    <a:pt x="12883" y="4144"/>
                    <a:pt x="13835" y="4705"/>
                  </a:cubicBezTo>
                  <a:lnTo>
                    <a:pt x="14955" y="1512"/>
                  </a:lnTo>
                  <a:cubicBezTo>
                    <a:pt x="13611" y="728"/>
                    <a:pt x="11483" y="0"/>
                    <a:pt x="9018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D1F28"/>
                </a:solidFill>
              </a:endParaRPr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419185" y="4386600"/>
              <a:ext cx="48652" cy="63779"/>
            </a:xfrm>
            <a:custGeom>
              <a:avLst/>
              <a:gdLst/>
              <a:ahLst/>
              <a:cxnLst/>
              <a:rect l="l" t="t" r="r" b="b"/>
              <a:pathLst>
                <a:path w="19268" h="25259" extrusionOk="0">
                  <a:moveTo>
                    <a:pt x="13837" y="12424"/>
                  </a:moveTo>
                  <a:cubicBezTo>
                    <a:pt x="14099" y="12424"/>
                    <a:pt x="14360" y="12427"/>
                    <a:pt x="14619" y="12433"/>
                  </a:cubicBezTo>
                  <a:lnTo>
                    <a:pt x="14619" y="16578"/>
                  </a:lnTo>
                  <a:cubicBezTo>
                    <a:pt x="14619" y="17026"/>
                    <a:pt x="14507" y="17530"/>
                    <a:pt x="14394" y="17978"/>
                  </a:cubicBezTo>
                  <a:cubicBezTo>
                    <a:pt x="13666" y="20050"/>
                    <a:pt x="11706" y="22066"/>
                    <a:pt x="8514" y="22066"/>
                  </a:cubicBezTo>
                  <a:cubicBezTo>
                    <a:pt x="6273" y="22066"/>
                    <a:pt x="4369" y="20666"/>
                    <a:pt x="4369" y="17866"/>
                  </a:cubicBezTo>
                  <a:cubicBezTo>
                    <a:pt x="4369" y="13417"/>
                    <a:pt x="9278" y="12424"/>
                    <a:pt x="13837" y="12424"/>
                  </a:cubicBezTo>
                  <a:close/>
                  <a:moveTo>
                    <a:pt x="9690" y="0"/>
                  </a:moveTo>
                  <a:cubicBezTo>
                    <a:pt x="6665" y="0"/>
                    <a:pt x="3753" y="896"/>
                    <a:pt x="1737" y="2184"/>
                  </a:cubicBezTo>
                  <a:lnTo>
                    <a:pt x="2745" y="5041"/>
                  </a:lnTo>
                  <a:cubicBezTo>
                    <a:pt x="4425" y="3976"/>
                    <a:pt x="6777" y="3248"/>
                    <a:pt x="9018" y="3248"/>
                  </a:cubicBezTo>
                  <a:cubicBezTo>
                    <a:pt x="14002" y="3248"/>
                    <a:pt x="14507" y="6889"/>
                    <a:pt x="14507" y="8849"/>
                  </a:cubicBezTo>
                  <a:lnTo>
                    <a:pt x="14507" y="9353"/>
                  </a:lnTo>
                  <a:cubicBezTo>
                    <a:pt x="14426" y="9353"/>
                    <a:pt x="14346" y="9352"/>
                    <a:pt x="14267" y="9352"/>
                  </a:cubicBezTo>
                  <a:cubicBezTo>
                    <a:pt x="5120" y="9352"/>
                    <a:pt x="1" y="12540"/>
                    <a:pt x="1" y="18370"/>
                  </a:cubicBezTo>
                  <a:cubicBezTo>
                    <a:pt x="1" y="21842"/>
                    <a:pt x="2521" y="25259"/>
                    <a:pt x="7394" y="25259"/>
                  </a:cubicBezTo>
                  <a:cubicBezTo>
                    <a:pt x="10810" y="25259"/>
                    <a:pt x="13442" y="23579"/>
                    <a:pt x="14787" y="21674"/>
                  </a:cubicBezTo>
                  <a:lnTo>
                    <a:pt x="14899" y="21674"/>
                  </a:lnTo>
                  <a:lnTo>
                    <a:pt x="15291" y="24755"/>
                  </a:lnTo>
                  <a:lnTo>
                    <a:pt x="19267" y="24755"/>
                  </a:lnTo>
                  <a:cubicBezTo>
                    <a:pt x="18987" y="23075"/>
                    <a:pt x="18875" y="21058"/>
                    <a:pt x="18875" y="18930"/>
                  </a:cubicBezTo>
                  <a:lnTo>
                    <a:pt x="18875" y="9913"/>
                  </a:lnTo>
                  <a:cubicBezTo>
                    <a:pt x="18875" y="5041"/>
                    <a:pt x="17083" y="0"/>
                    <a:pt x="9690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D1F28"/>
                </a:solidFill>
              </a:endParaRPr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218366" y="4494934"/>
              <a:ext cx="58267" cy="87395"/>
            </a:xfrm>
            <a:custGeom>
              <a:avLst/>
              <a:gdLst/>
              <a:ahLst/>
              <a:cxnLst/>
              <a:rect l="l" t="t" r="r" b="b"/>
              <a:pathLst>
                <a:path w="23076" h="34612" extrusionOk="0">
                  <a:moveTo>
                    <a:pt x="11482" y="3528"/>
                  </a:moveTo>
                  <a:cubicBezTo>
                    <a:pt x="16131" y="3528"/>
                    <a:pt x="18651" y="7673"/>
                    <a:pt x="18651" y="12489"/>
                  </a:cubicBezTo>
                  <a:cubicBezTo>
                    <a:pt x="18651" y="18034"/>
                    <a:pt x="15963" y="21842"/>
                    <a:pt x="11314" y="21842"/>
                  </a:cubicBezTo>
                  <a:cubicBezTo>
                    <a:pt x="8178" y="21842"/>
                    <a:pt x="5545" y="19770"/>
                    <a:pt x="4761" y="16690"/>
                  </a:cubicBezTo>
                  <a:cubicBezTo>
                    <a:pt x="4649" y="16130"/>
                    <a:pt x="4537" y="15570"/>
                    <a:pt x="4537" y="14898"/>
                  </a:cubicBezTo>
                  <a:lnTo>
                    <a:pt x="4537" y="10753"/>
                  </a:lnTo>
                  <a:cubicBezTo>
                    <a:pt x="4537" y="10137"/>
                    <a:pt x="4705" y="9521"/>
                    <a:pt x="4817" y="8961"/>
                  </a:cubicBezTo>
                  <a:cubicBezTo>
                    <a:pt x="5713" y="5657"/>
                    <a:pt x="8458" y="3528"/>
                    <a:pt x="11482" y="3528"/>
                  </a:cubicBezTo>
                  <a:close/>
                  <a:moveTo>
                    <a:pt x="12826" y="0"/>
                  </a:moveTo>
                  <a:cubicBezTo>
                    <a:pt x="8906" y="0"/>
                    <a:pt x="6049" y="1792"/>
                    <a:pt x="4257" y="4705"/>
                  </a:cubicBezTo>
                  <a:lnTo>
                    <a:pt x="4145" y="4705"/>
                  </a:lnTo>
                  <a:lnTo>
                    <a:pt x="3921" y="560"/>
                  </a:lnTo>
                  <a:lnTo>
                    <a:pt x="0" y="560"/>
                  </a:lnTo>
                  <a:cubicBezTo>
                    <a:pt x="112" y="2856"/>
                    <a:pt x="168" y="5377"/>
                    <a:pt x="168" y="8457"/>
                  </a:cubicBezTo>
                  <a:lnTo>
                    <a:pt x="168" y="34612"/>
                  </a:lnTo>
                  <a:lnTo>
                    <a:pt x="4537" y="34612"/>
                  </a:lnTo>
                  <a:lnTo>
                    <a:pt x="4537" y="21506"/>
                  </a:lnTo>
                  <a:lnTo>
                    <a:pt x="4649" y="21506"/>
                  </a:lnTo>
                  <a:cubicBezTo>
                    <a:pt x="6105" y="23915"/>
                    <a:pt x="8906" y="25259"/>
                    <a:pt x="12098" y="25259"/>
                  </a:cubicBezTo>
                  <a:cubicBezTo>
                    <a:pt x="17755" y="25259"/>
                    <a:pt x="23075" y="21002"/>
                    <a:pt x="23075" y="12321"/>
                  </a:cubicBezTo>
                  <a:cubicBezTo>
                    <a:pt x="23075" y="4985"/>
                    <a:pt x="18651" y="0"/>
                    <a:pt x="12826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D1F28"/>
                </a:solidFill>
              </a:endParaRPr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285822" y="4494934"/>
              <a:ext cx="48652" cy="63779"/>
            </a:xfrm>
            <a:custGeom>
              <a:avLst/>
              <a:gdLst/>
              <a:ahLst/>
              <a:cxnLst/>
              <a:rect l="l" t="t" r="r" b="b"/>
              <a:pathLst>
                <a:path w="19268" h="25259" extrusionOk="0">
                  <a:moveTo>
                    <a:pt x="13830" y="12424"/>
                  </a:moveTo>
                  <a:cubicBezTo>
                    <a:pt x="14094" y="12424"/>
                    <a:pt x="14357" y="12427"/>
                    <a:pt x="14619" y="12433"/>
                  </a:cubicBezTo>
                  <a:lnTo>
                    <a:pt x="14619" y="16578"/>
                  </a:lnTo>
                  <a:cubicBezTo>
                    <a:pt x="14619" y="17026"/>
                    <a:pt x="14507" y="17530"/>
                    <a:pt x="14395" y="17978"/>
                  </a:cubicBezTo>
                  <a:cubicBezTo>
                    <a:pt x="13667" y="20050"/>
                    <a:pt x="11651" y="22066"/>
                    <a:pt x="8514" y="22066"/>
                  </a:cubicBezTo>
                  <a:cubicBezTo>
                    <a:pt x="6274" y="22066"/>
                    <a:pt x="4370" y="20666"/>
                    <a:pt x="4370" y="17866"/>
                  </a:cubicBezTo>
                  <a:cubicBezTo>
                    <a:pt x="4370" y="13417"/>
                    <a:pt x="9228" y="12424"/>
                    <a:pt x="13830" y="12424"/>
                  </a:cubicBezTo>
                  <a:close/>
                  <a:moveTo>
                    <a:pt x="9690" y="0"/>
                  </a:moveTo>
                  <a:cubicBezTo>
                    <a:pt x="6610" y="0"/>
                    <a:pt x="3753" y="896"/>
                    <a:pt x="1737" y="2184"/>
                  </a:cubicBezTo>
                  <a:lnTo>
                    <a:pt x="2745" y="5041"/>
                  </a:lnTo>
                  <a:cubicBezTo>
                    <a:pt x="4426" y="3976"/>
                    <a:pt x="6778" y="3248"/>
                    <a:pt x="9018" y="3248"/>
                  </a:cubicBezTo>
                  <a:cubicBezTo>
                    <a:pt x="13947" y="3248"/>
                    <a:pt x="14507" y="6889"/>
                    <a:pt x="14507" y="8849"/>
                  </a:cubicBezTo>
                  <a:lnTo>
                    <a:pt x="14507" y="9353"/>
                  </a:lnTo>
                  <a:cubicBezTo>
                    <a:pt x="14426" y="9353"/>
                    <a:pt x="14346" y="9352"/>
                    <a:pt x="14266" y="9352"/>
                  </a:cubicBezTo>
                  <a:cubicBezTo>
                    <a:pt x="5065" y="9352"/>
                    <a:pt x="1" y="12540"/>
                    <a:pt x="1" y="18370"/>
                  </a:cubicBezTo>
                  <a:cubicBezTo>
                    <a:pt x="1" y="21842"/>
                    <a:pt x="2465" y="25259"/>
                    <a:pt x="7394" y="25259"/>
                  </a:cubicBezTo>
                  <a:cubicBezTo>
                    <a:pt x="10810" y="25259"/>
                    <a:pt x="13443" y="23579"/>
                    <a:pt x="14787" y="21674"/>
                  </a:cubicBezTo>
                  <a:lnTo>
                    <a:pt x="14899" y="21674"/>
                  </a:lnTo>
                  <a:lnTo>
                    <a:pt x="15291" y="24755"/>
                  </a:lnTo>
                  <a:lnTo>
                    <a:pt x="19268" y="24755"/>
                  </a:lnTo>
                  <a:cubicBezTo>
                    <a:pt x="18931" y="23075"/>
                    <a:pt x="18875" y="21058"/>
                    <a:pt x="18875" y="18930"/>
                  </a:cubicBezTo>
                  <a:lnTo>
                    <a:pt x="18875" y="9913"/>
                  </a:lnTo>
                  <a:cubicBezTo>
                    <a:pt x="18875" y="5041"/>
                    <a:pt x="17083" y="0"/>
                    <a:pt x="9690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D1F28"/>
                </a:solidFill>
              </a:endParaRPr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350876" y="4494934"/>
              <a:ext cx="30547" cy="62506"/>
            </a:xfrm>
            <a:custGeom>
              <a:avLst/>
              <a:gdLst/>
              <a:ahLst/>
              <a:cxnLst/>
              <a:rect l="l" t="t" r="r" b="b"/>
              <a:pathLst>
                <a:path w="12098" h="24755" extrusionOk="0">
                  <a:moveTo>
                    <a:pt x="10866" y="0"/>
                  </a:moveTo>
                  <a:cubicBezTo>
                    <a:pt x="7897" y="0"/>
                    <a:pt x="5265" y="2072"/>
                    <a:pt x="4201" y="5321"/>
                  </a:cubicBezTo>
                  <a:lnTo>
                    <a:pt x="3977" y="5321"/>
                  </a:lnTo>
                  <a:lnTo>
                    <a:pt x="3809" y="560"/>
                  </a:lnTo>
                  <a:lnTo>
                    <a:pt x="0" y="560"/>
                  </a:lnTo>
                  <a:cubicBezTo>
                    <a:pt x="112" y="2800"/>
                    <a:pt x="168" y="5265"/>
                    <a:pt x="168" y="8121"/>
                  </a:cubicBezTo>
                  <a:lnTo>
                    <a:pt x="168" y="24755"/>
                  </a:lnTo>
                  <a:lnTo>
                    <a:pt x="4537" y="24755"/>
                  </a:lnTo>
                  <a:lnTo>
                    <a:pt x="4537" y="11873"/>
                  </a:lnTo>
                  <a:cubicBezTo>
                    <a:pt x="4537" y="11089"/>
                    <a:pt x="4649" y="10417"/>
                    <a:pt x="4705" y="9801"/>
                  </a:cubicBezTo>
                  <a:cubicBezTo>
                    <a:pt x="5321" y="6497"/>
                    <a:pt x="7505" y="4144"/>
                    <a:pt x="10642" y="4144"/>
                  </a:cubicBezTo>
                  <a:cubicBezTo>
                    <a:pt x="11202" y="4144"/>
                    <a:pt x="11650" y="4200"/>
                    <a:pt x="12098" y="4312"/>
                  </a:cubicBezTo>
                  <a:lnTo>
                    <a:pt x="12098" y="168"/>
                  </a:lnTo>
                  <a:cubicBezTo>
                    <a:pt x="11706" y="56"/>
                    <a:pt x="11370" y="0"/>
                    <a:pt x="10866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D1F28"/>
                </a:solidFill>
              </a:endParaRPr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385665" y="4478812"/>
              <a:ext cx="36206" cy="79901"/>
            </a:xfrm>
            <a:custGeom>
              <a:avLst/>
              <a:gdLst/>
              <a:ahLst/>
              <a:cxnLst/>
              <a:rect l="l" t="t" r="r" b="b"/>
              <a:pathLst>
                <a:path w="14339" h="31644" extrusionOk="0">
                  <a:moveTo>
                    <a:pt x="8009" y="0"/>
                  </a:moveTo>
                  <a:lnTo>
                    <a:pt x="3753" y="1176"/>
                  </a:lnTo>
                  <a:lnTo>
                    <a:pt x="3753" y="6945"/>
                  </a:lnTo>
                  <a:lnTo>
                    <a:pt x="0" y="6945"/>
                  </a:lnTo>
                  <a:lnTo>
                    <a:pt x="0" y="10305"/>
                  </a:lnTo>
                  <a:lnTo>
                    <a:pt x="3753" y="10305"/>
                  </a:lnTo>
                  <a:lnTo>
                    <a:pt x="3753" y="23467"/>
                  </a:lnTo>
                  <a:cubicBezTo>
                    <a:pt x="3753" y="26323"/>
                    <a:pt x="4201" y="28451"/>
                    <a:pt x="5433" y="29796"/>
                  </a:cubicBezTo>
                  <a:cubicBezTo>
                    <a:pt x="6497" y="30972"/>
                    <a:pt x="8121" y="31644"/>
                    <a:pt x="10194" y="31644"/>
                  </a:cubicBezTo>
                  <a:cubicBezTo>
                    <a:pt x="11874" y="31644"/>
                    <a:pt x="13218" y="31364"/>
                    <a:pt x="14058" y="31028"/>
                  </a:cubicBezTo>
                  <a:lnTo>
                    <a:pt x="13890" y="27723"/>
                  </a:lnTo>
                  <a:cubicBezTo>
                    <a:pt x="13330" y="27891"/>
                    <a:pt x="12490" y="28003"/>
                    <a:pt x="11314" y="28003"/>
                  </a:cubicBezTo>
                  <a:cubicBezTo>
                    <a:pt x="8849" y="28003"/>
                    <a:pt x="8009" y="26323"/>
                    <a:pt x="8009" y="23355"/>
                  </a:cubicBezTo>
                  <a:lnTo>
                    <a:pt x="8009" y="10305"/>
                  </a:lnTo>
                  <a:lnTo>
                    <a:pt x="14338" y="10305"/>
                  </a:lnTo>
                  <a:lnTo>
                    <a:pt x="14338" y="6945"/>
                  </a:lnTo>
                  <a:lnTo>
                    <a:pt x="8009" y="6945"/>
                  </a:lnTo>
                  <a:lnTo>
                    <a:pt x="8009" y="0"/>
                  </a:ln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D1F28"/>
                </a:solidFill>
              </a:endParaRPr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433746" y="4494934"/>
              <a:ext cx="52469" cy="62506"/>
            </a:xfrm>
            <a:custGeom>
              <a:avLst/>
              <a:gdLst/>
              <a:ahLst/>
              <a:cxnLst/>
              <a:rect l="l" t="t" r="r" b="b"/>
              <a:pathLst>
                <a:path w="20780" h="24755" extrusionOk="0">
                  <a:moveTo>
                    <a:pt x="12266" y="0"/>
                  </a:moveTo>
                  <a:cubicBezTo>
                    <a:pt x="8234" y="0"/>
                    <a:pt x="5433" y="2296"/>
                    <a:pt x="4257" y="4593"/>
                  </a:cubicBezTo>
                  <a:lnTo>
                    <a:pt x="4145" y="4593"/>
                  </a:lnTo>
                  <a:lnTo>
                    <a:pt x="3921" y="560"/>
                  </a:lnTo>
                  <a:lnTo>
                    <a:pt x="1" y="560"/>
                  </a:lnTo>
                  <a:cubicBezTo>
                    <a:pt x="169" y="2576"/>
                    <a:pt x="225" y="4593"/>
                    <a:pt x="225" y="7113"/>
                  </a:cubicBezTo>
                  <a:lnTo>
                    <a:pt x="225" y="24755"/>
                  </a:lnTo>
                  <a:lnTo>
                    <a:pt x="4593" y="24755"/>
                  </a:lnTo>
                  <a:lnTo>
                    <a:pt x="4593" y="10193"/>
                  </a:lnTo>
                  <a:cubicBezTo>
                    <a:pt x="4593" y="9465"/>
                    <a:pt x="4705" y="8737"/>
                    <a:pt x="4929" y="8177"/>
                  </a:cubicBezTo>
                  <a:cubicBezTo>
                    <a:pt x="5658" y="5713"/>
                    <a:pt x="7898" y="3696"/>
                    <a:pt x="10810" y="3696"/>
                  </a:cubicBezTo>
                  <a:cubicBezTo>
                    <a:pt x="14955" y="3696"/>
                    <a:pt x="16411" y="6889"/>
                    <a:pt x="16411" y="10809"/>
                  </a:cubicBezTo>
                  <a:lnTo>
                    <a:pt x="16411" y="24755"/>
                  </a:lnTo>
                  <a:lnTo>
                    <a:pt x="20780" y="24755"/>
                  </a:lnTo>
                  <a:lnTo>
                    <a:pt x="20780" y="10305"/>
                  </a:lnTo>
                  <a:cubicBezTo>
                    <a:pt x="20780" y="2016"/>
                    <a:pt x="15571" y="0"/>
                    <a:pt x="12266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D1F28"/>
                </a:solidFill>
              </a:endParaRPr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499790" y="4494934"/>
              <a:ext cx="53884" cy="63779"/>
            </a:xfrm>
            <a:custGeom>
              <a:avLst/>
              <a:gdLst/>
              <a:ahLst/>
              <a:cxnLst/>
              <a:rect l="l" t="t" r="r" b="b"/>
              <a:pathLst>
                <a:path w="21340" h="25259" extrusionOk="0">
                  <a:moveTo>
                    <a:pt x="10978" y="3192"/>
                  </a:moveTo>
                  <a:cubicBezTo>
                    <a:pt x="15962" y="3192"/>
                    <a:pt x="17139" y="7505"/>
                    <a:pt x="17083" y="10305"/>
                  </a:cubicBezTo>
                  <a:lnTo>
                    <a:pt x="4257" y="10305"/>
                  </a:lnTo>
                  <a:cubicBezTo>
                    <a:pt x="4593" y="7281"/>
                    <a:pt x="6553" y="3192"/>
                    <a:pt x="10978" y="3192"/>
                  </a:cubicBezTo>
                  <a:close/>
                  <a:moveTo>
                    <a:pt x="11370" y="0"/>
                  </a:moveTo>
                  <a:cubicBezTo>
                    <a:pt x="4313" y="0"/>
                    <a:pt x="0" y="5769"/>
                    <a:pt x="0" y="13049"/>
                  </a:cubicBezTo>
                  <a:cubicBezTo>
                    <a:pt x="0" y="20330"/>
                    <a:pt x="4481" y="25259"/>
                    <a:pt x="11930" y="25259"/>
                  </a:cubicBezTo>
                  <a:cubicBezTo>
                    <a:pt x="15738" y="25259"/>
                    <a:pt x="18371" y="24419"/>
                    <a:pt x="19939" y="23747"/>
                  </a:cubicBezTo>
                  <a:lnTo>
                    <a:pt x="19211" y="20610"/>
                  </a:lnTo>
                  <a:cubicBezTo>
                    <a:pt x="17531" y="21282"/>
                    <a:pt x="15626" y="21842"/>
                    <a:pt x="12490" y="21842"/>
                  </a:cubicBezTo>
                  <a:cubicBezTo>
                    <a:pt x="8121" y="21842"/>
                    <a:pt x="4313" y="19378"/>
                    <a:pt x="4201" y="13441"/>
                  </a:cubicBezTo>
                  <a:lnTo>
                    <a:pt x="21171" y="13441"/>
                  </a:lnTo>
                  <a:cubicBezTo>
                    <a:pt x="21227" y="12993"/>
                    <a:pt x="21339" y="12321"/>
                    <a:pt x="21339" y="11425"/>
                  </a:cubicBezTo>
                  <a:cubicBezTo>
                    <a:pt x="21339" y="6945"/>
                    <a:pt x="19267" y="0"/>
                    <a:pt x="11370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D1F28"/>
                </a:solidFill>
              </a:endParaRPr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566963" y="4494934"/>
              <a:ext cx="30550" cy="62506"/>
            </a:xfrm>
            <a:custGeom>
              <a:avLst/>
              <a:gdLst/>
              <a:ahLst/>
              <a:cxnLst/>
              <a:rect l="l" t="t" r="r" b="b"/>
              <a:pathLst>
                <a:path w="12099" h="24755" extrusionOk="0">
                  <a:moveTo>
                    <a:pt x="10866" y="0"/>
                  </a:moveTo>
                  <a:cubicBezTo>
                    <a:pt x="7898" y="0"/>
                    <a:pt x="5265" y="2072"/>
                    <a:pt x="4145" y="5321"/>
                  </a:cubicBezTo>
                  <a:lnTo>
                    <a:pt x="3977" y="5321"/>
                  </a:lnTo>
                  <a:lnTo>
                    <a:pt x="3809" y="560"/>
                  </a:lnTo>
                  <a:lnTo>
                    <a:pt x="1" y="560"/>
                  </a:lnTo>
                  <a:cubicBezTo>
                    <a:pt x="113" y="2800"/>
                    <a:pt x="169" y="5265"/>
                    <a:pt x="169" y="8121"/>
                  </a:cubicBezTo>
                  <a:lnTo>
                    <a:pt x="169" y="24755"/>
                  </a:lnTo>
                  <a:lnTo>
                    <a:pt x="4537" y="24755"/>
                  </a:lnTo>
                  <a:lnTo>
                    <a:pt x="4537" y="11873"/>
                  </a:lnTo>
                  <a:cubicBezTo>
                    <a:pt x="4537" y="11089"/>
                    <a:pt x="4593" y="10417"/>
                    <a:pt x="4705" y="9801"/>
                  </a:cubicBezTo>
                  <a:cubicBezTo>
                    <a:pt x="5321" y="6497"/>
                    <a:pt x="7506" y="4144"/>
                    <a:pt x="10586" y="4144"/>
                  </a:cubicBezTo>
                  <a:cubicBezTo>
                    <a:pt x="11202" y="4144"/>
                    <a:pt x="11650" y="4200"/>
                    <a:pt x="12098" y="4312"/>
                  </a:cubicBezTo>
                  <a:lnTo>
                    <a:pt x="12098" y="168"/>
                  </a:lnTo>
                  <a:cubicBezTo>
                    <a:pt x="11706" y="56"/>
                    <a:pt x="11370" y="0"/>
                    <a:pt x="10866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D1F28"/>
                </a:solidFill>
              </a:endParaRPr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604298" y="4494934"/>
              <a:ext cx="40024" cy="63779"/>
            </a:xfrm>
            <a:custGeom>
              <a:avLst/>
              <a:gdLst/>
              <a:ahLst/>
              <a:cxnLst/>
              <a:rect l="l" t="t" r="r" b="b"/>
              <a:pathLst>
                <a:path w="15851" h="25259" extrusionOk="0">
                  <a:moveTo>
                    <a:pt x="9074" y="0"/>
                  </a:moveTo>
                  <a:cubicBezTo>
                    <a:pt x="3865" y="0"/>
                    <a:pt x="729" y="3192"/>
                    <a:pt x="729" y="7113"/>
                  </a:cubicBezTo>
                  <a:cubicBezTo>
                    <a:pt x="729" y="10025"/>
                    <a:pt x="2745" y="12433"/>
                    <a:pt x="7114" y="13946"/>
                  </a:cubicBezTo>
                  <a:cubicBezTo>
                    <a:pt x="10362" y="15178"/>
                    <a:pt x="11594" y="16298"/>
                    <a:pt x="11594" y="18370"/>
                  </a:cubicBezTo>
                  <a:cubicBezTo>
                    <a:pt x="11594" y="20386"/>
                    <a:pt x="10082" y="22010"/>
                    <a:pt x="6890" y="22010"/>
                  </a:cubicBezTo>
                  <a:cubicBezTo>
                    <a:pt x="4705" y="22010"/>
                    <a:pt x="2409" y="21114"/>
                    <a:pt x="1121" y="20218"/>
                  </a:cubicBezTo>
                  <a:lnTo>
                    <a:pt x="1" y="23579"/>
                  </a:lnTo>
                  <a:cubicBezTo>
                    <a:pt x="1737" y="24587"/>
                    <a:pt x="4145" y="25259"/>
                    <a:pt x="6834" y="25259"/>
                  </a:cubicBezTo>
                  <a:cubicBezTo>
                    <a:pt x="12546" y="25259"/>
                    <a:pt x="15851" y="22234"/>
                    <a:pt x="15851" y="17978"/>
                  </a:cubicBezTo>
                  <a:cubicBezTo>
                    <a:pt x="15851" y="14394"/>
                    <a:pt x="13723" y="12321"/>
                    <a:pt x="9522" y="10697"/>
                  </a:cubicBezTo>
                  <a:cubicBezTo>
                    <a:pt x="6386" y="9521"/>
                    <a:pt x="4929" y="8625"/>
                    <a:pt x="4929" y="6609"/>
                  </a:cubicBezTo>
                  <a:cubicBezTo>
                    <a:pt x="4929" y="4817"/>
                    <a:pt x="6386" y="3304"/>
                    <a:pt x="8962" y="3304"/>
                  </a:cubicBezTo>
                  <a:cubicBezTo>
                    <a:pt x="11202" y="3304"/>
                    <a:pt x="12938" y="4144"/>
                    <a:pt x="13891" y="4705"/>
                  </a:cubicBezTo>
                  <a:lnTo>
                    <a:pt x="15011" y="1512"/>
                  </a:lnTo>
                  <a:cubicBezTo>
                    <a:pt x="13667" y="728"/>
                    <a:pt x="11482" y="0"/>
                    <a:pt x="9074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D1F28"/>
                </a:solidFill>
              </a:endParaRPr>
            </a:p>
          </p:txBody>
        </p:sp>
      </p:grpSp>
      <p:sp>
        <p:nvSpPr>
          <p:cNvPr id="149" name="Google Shape;149;p18"/>
          <p:cNvSpPr txBox="1"/>
          <p:nvPr/>
        </p:nvSpPr>
        <p:spPr>
          <a:xfrm>
            <a:off x="43109" y="308808"/>
            <a:ext cx="605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0375" tIns="55175" rIns="110375" bIns="551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z="1400">
                <a:solidFill>
                  <a:srgbClr val="1D1F28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‹#›</a:t>
            </a:fld>
            <a:endParaRPr sz="1400">
              <a:solidFill>
                <a:srgbClr val="1D1F28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nl" dirty="0"/>
              <a:t>Klik om de titelstijl van het model te bewerken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1AF0A5-5393-407E-B612-7484747D7A4A}" type="datetime1">
              <a:rPr lang="nl-NL" smtClean="0"/>
              <a:t>1-3-2023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9" r:id="rId3"/>
    <p:sldLayoutId id="2147483664" r:id="rId4"/>
    <p:sldLayoutId id="214748367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37" descr="" title=""/>
          <p:cNvGrpSpPr/>
          <p:nvPr/>
        </p:nvGrpSpPr>
        <p:grpSpPr>
          <a:xfrm>
            <a:off x="725393" y="502487"/>
            <a:ext cx="2780999" cy="458107"/>
            <a:chOff x="238125" y="2296025"/>
            <a:chExt cx="7114350" cy="1089325"/>
          </a:xfrm>
        </p:grpSpPr>
        <p:sp>
          <p:nvSpPr>
            <p:cNvPr id="234" name="Google Shape;234;p37" descr="" title=""/>
            <p:cNvSpPr/>
            <p:nvPr/>
          </p:nvSpPr>
          <p:spPr>
            <a:xfrm>
              <a:off x="238125" y="2520050"/>
              <a:ext cx="481675" cy="631475"/>
            </a:xfrm>
            <a:custGeom>
              <a:avLst/>
              <a:gdLst/>
              <a:ahLst/>
              <a:cxnLst/>
              <a:rect l="l" t="t" r="r" b="b"/>
              <a:pathLst>
                <a:path w="19267" h="25259" extrusionOk="0">
                  <a:moveTo>
                    <a:pt x="13837" y="12424"/>
                  </a:moveTo>
                  <a:cubicBezTo>
                    <a:pt x="14099" y="12424"/>
                    <a:pt x="14359" y="12427"/>
                    <a:pt x="14618" y="12433"/>
                  </a:cubicBezTo>
                  <a:lnTo>
                    <a:pt x="14618" y="16578"/>
                  </a:lnTo>
                  <a:cubicBezTo>
                    <a:pt x="14618" y="17026"/>
                    <a:pt x="14506" y="17530"/>
                    <a:pt x="14394" y="17978"/>
                  </a:cubicBezTo>
                  <a:cubicBezTo>
                    <a:pt x="13666" y="20050"/>
                    <a:pt x="11706" y="22066"/>
                    <a:pt x="8513" y="22066"/>
                  </a:cubicBezTo>
                  <a:cubicBezTo>
                    <a:pt x="6273" y="22066"/>
                    <a:pt x="4369" y="20666"/>
                    <a:pt x="4369" y="17866"/>
                  </a:cubicBezTo>
                  <a:cubicBezTo>
                    <a:pt x="4369" y="13417"/>
                    <a:pt x="9277" y="12424"/>
                    <a:pt x="13837" y="12424"/>
                  </a:cubicBezTo>
                  <a:close/>
                  <a:moveTo>
                    <a:pt x="9689" y="0"/>
                  </a:moveTo>
                  <a:cubicBezTo>
                    <a:pt x="6665" y="0"/>
                    <a:pt x="3752" y="896"/>
                    <a:pt x="1736" y="2184"/>
                  </a:cubicBezTo>
                  <a:lnTo>
                    <a:pt x="2744" y="5041"/>
                  </a:lnTo>
                  <a:cubicBezTo>
                    <a:pt x="4425" y="3976"/>
                    <a:pt x="6777" y="3248"/>
                    <a:pt x="9017" y="3248"/>
                  </a:cubicBezTo>
                  <a:cubicBezTo>
                    <a:pt x="14002" y="3248"/>
                    <a:pt x="14506" y="6889"/>
                    <a:pt x="14506" y="8849"/>
                  </a:cubicBezTo>
                  <a:lnTo>
                    <a:pt x="14506" y="9353"/>
                  </a:lnTo>
                  <a:cubicBezTo>
                    <a:pt x="14426" y="9353"/>
                    <a:pt x="14346" y="9352"/>
                    <a:pt x="14266" y="9352"/>
                  </a:cubicBezTo>
                  <a:cubicBezTo>
                    <a:pt x="5119" y="9352"/>
                    <a:pt x="0" y="12540"/>
                    <a:pt x="0" y="18370"/>
                  </a:cubicBezTo>
                  <a:cubicBezTo>
                    <a:pt x="0" y="21842"/>
                    <a:pt x="2520" y="25259"/>
                    <a:pt x="7393" y="25259"/>
                  </a:cubicBezTo>
                  <a:cubicBezTo>
                    <a:pt x="10809" y="25259"/>
                    <a:pt x="13442" y="23579"/>
                    <a:pt x="14786" y="21674"/>
                  </a:cubicBezTo>
                  <a:lnTo>
                    <a:pt x="14954" y="21674"/>
                  </a:lnTo>
                  <a:lnTo>
                    <a:pt x="15290" y="24755"/>
                  </a:lnTo>
                  <a:lnTo>
                    <a:pt x="19267" y="24755"/>
                  </a:lnTo>
                  <a:cubicBezTo>
                    <a:pt x="18987" y="23075"/>
                    <a:pt x="18875" y="21058"/>
                    <a:pt x="18875" y="18930"/>
                  </a:cubicBezTo>
                  <a:lnTo>
                    <a:pt x="18875" y="9913"/>
                  </a:lnTo>
                  <a:cubicBezTo>
                    <a:pt x="18875" y="5041"/>
                    <a:pt x="17082" y="0"/>
                    <a:pt x="9689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235" name="Google Shape;235;p37" descr="" title=""/>
            <p:cNvSpPr/>
            <p:nvPr/>
          </p:nvSpPr>
          <p:spPr>
            <a:xfrm>
              <a:off x="812200" y="2534050"/>
              <a:ext cx="571300" cy="604875"/>
            </a:xfrm>
            <a:custGeom>
              <a:avLst/>
              <a:gdLst/>
              <a:ahLst/>
              <a:cxnLst/>
              <a:rect l="l" t="t" r="r" b="b"/>
              <a:pathLst>
                <a:path w="22852" h="24195" extrusionOk="0">
                  <a:moveTo>
                    <a:pt x="0" y="0"/>
                  </a:moveTo>
                  <a:lnTo>
                    <a:pt x="9185" y="24195"/>
                  </a:lnTo>
                  <a:lnTo>
                    <a:pt x="13386" y="24195"/>
                  </a:lnTo>
                  <a:lnTo>
                    <a:pt x="22851" y="0"/>
                  </a:lnTo>
                  <a:lnTo>
                    <a:pt x="18258" y="0"/>
                  </a:lnTo>
                  <a:lnTo>
                    <a:pt x="13554" y="13610"/>
                  </a:lnTo>
                  <a:cubicBezTo>
                    <a:pt x="12770" y="15794"/>
                    <a:pt x="12098" y="17810"/>
                    <a:pt x="11538" y="19770"/>
                  </a:cubicBezTo>
                  <a:lnTo>
                    <a:pt x="11370" y="19770"/>
                  </a:lnTo>
                  <a:cubicBezTo>
                    <a:pt x="10866" y="17810"/>
                    <a:pt x="10249" y="15794"/>
                    <a:pt x="9465" y="13610"/>
                  </a:cubicBezTo>
                  <a:lnTo>
                    <a:pt x="4705" y="0"/>
                  </a:ln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236" name="Google Shape;236;p37" descr="" title=""/>
            <p:cNvSpPr/>
            <p:nvPr/>
          </p:nvSpPr>
          <p:spPr>
            <a:xfrm>
              <a:off x="1473075" y="2296025"/>
              <a:ext cx="138650" cy="842900"/>
            </a:xfrm>
            <a:custGeom>
              <a:avLst/>
              <a:gdLst/>
              <a:ahLst/>
              <a:cxnLst/>
              <a:rect l="l" t="t" r="r" b="b"/>
              <a:pathLst>
                <a:path w="5546" h="33716" extrusionOk="0">
                  <a:moveTo>
                    <a:pt x="2745" y="0"/>
                  </a:moveTo>
                  <a:cubicBezTo>
                    <a:pt x="1177" y="0"/>
                    <a:pt x="1" y="1176"/>
                    <a:pt x="1" y="2744"/>
                  </a:cubicBezTo>
                  <a:cubicBezTo>
                    <a:pt x="1" y="4256"/>
                    <a:pt x="1121" y="5433"/>
                    <a:pt x="2689" y="5433"/>
                  </a:cubicBezTo>
                  <a:cubicBezTo>
                    <a:pt x="4425" y="5433"/>
                    <a:pt x="5545" y="4256"/>
                    <a:pt x="5489" y="2744"/>
                  </a:cubicBezTo>
                  <a:cubicBezTo>
                    <a:pt x="5489" y="1176"/>
                    <a:pt x="4425" y="0"/>
                    <a:pt x="2745" y="0"/>
                  </a:cubicBezTo>
                  <a:close/>
                  <a:moveTo>
                    <a:pt x="561" y="9521"/>
                  </a:moveTo>
                  <a:lnTo>
                    <a:pt x="561" y="33716"/>
                  </a:lnTo>
                  <a:lnTo>
                    <a:pt x="4985" y="33716"/>
                  </a:lnTo>
                  <a:lnTo>
                    <a:pt x="4985" y="9521"/>
                  </a:ln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237" name="Google Shape;237;p37" descr="" title=""/>
            <p:cNvSpPr/>
            <p:nvPr/>
          </p:nvSpPr>
          <p:spPr>
            <a:xfrm>
              <a:off x="1737700" y="2520050"/>
              <a:ext cx="394900" cy="631475"/>
            </a:xfrm>
            <a:custGeom>
              <a:avLst/>
              <a:gdLst/>
              <a:ahLst/>
              <a:cxnLst/>
              <a:rect l="l" t="t" r="r" b="b"/>
              <a:pathLst>
                <a:path w="15796" h="25259" extrusionOk="0">
                  <a:moveTo>
                    <a:pt x="9018" y="0"/>
                  </a:moveTo>
                  <a:cubicBezTo>
                    <a:pt x="3809" y="0"/>
                    <a:pt x="673" y="3192"/>
                    <a:pt x="673" y="7113"/>
                  </a:cubicBezTo>
                  <a:cubicBezTo>
                    <a:pt x="673" y="10025"/>
                    <a:pt x="2745" y="12433"/>
                    <a:pt x="7058" y="13946"/>
                  </a:cubicBezTo>
                  <a:cubicBezTo>
                    <a:pt x="10306" y="15178"/>
                    <a:pt x="11539" y="16298"/>
                    <a:pt x="11539" y="18370"/>
                  </a:cubicBezTo>
                  <a:cubicBezTo>
                    <a:pt x="11539" y="20386"/>
                    <a:pt x="10082" y="22010"/>
                    <a:pt x="6890" y="22010"/>
                  </a:cubicBezTo>
                  <a:cubicBezTo>
                    <a:pt x="4650" y="22010"/>
                    <a:pt x="2353" y="21114"/>
                    <a:pt x="1065" y="20218"/>
                  </a:cubicBezTo>
                  <a:lnTo>
                    <a:pt x="1" y="23579"/>
                  </a:lnTo>
                  <a:cubicBezTo>
                    <a:pt x="1681" y="24587"/>
                    <a:pt x="4146" y="25259"/>
                    <a:pt x="6778" y="25259"/>
                  </a:cubicBezTo>
                  <a:cubicBezTo>
                    <a:pt x="12491" y="25259"/>
                    <a:pt x="15795" y="22234"/>
                    <a:pt x="15795" y="17978"/>
                  </a:cubicBezTo>
                  <a:cubicBezTo>
                    <a:pt x="15795" y="14394"/>
                    <a:pt x="13667" y="12321"/>
                    <a:pt x="9466" y="10697"/>
                  </a:cubicBezTo>
                  <a:cubicBezTo>
                    <a:pt x="6330" y="9521"/>
                    <a:pt x="4874" y="8625"/>
                    <a:pt x="4874" y="6609"/>
                  </a:cubicBezTo>
                  <a:cubicBezTo>
                    <a:pt x="4874" y="4817"/>
                    <a:pt x="6330" y="3304"/>
                    <a:pt x="8906" y="3304"/>
                  </a:cubicBezTo>
                  <a:cubicBezTo>
                    <a:pt x="11146" y="3304"/>
                    <a:pt x="12883" y="4144"/>
                    <a:pt x="13835" y="4705"/>
                  </a:cubicBezTo>
                  <a:lnTo>
                    <a:pt x="14955" y="1512"/>
                  </a:lnTo>
                  <a:cubicBezTo>
                    <a:pt x="13611" y="728"/>
                    <a:pt x="11483" y="0"/>
                    <a:pt x="9018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238" name="Google Shape;238;p37" descr="" title=""/>
            <p:cNvSpPr/>
            <p:nvPr/>
          </p:nvSpPr>
          <p:spPr>
            <a:xfrm>
              <a:off x="2226375" y="2520050"/>
              <a:ext cx="481700" cy="631475"/>
            </a:xfrm>
            <a:custGeom>
              <a:avLst/>
              <a:gdLst/>
              <a:ahLst/>
              <a:cxnLst/>
              <a:rect l="l" t="t" r="r" b="b"/>
              <a:pathLst>
                <a:path w="19268" h="25259" extrusionOk="0">
                  <a:moveTo>
                    <a:pt x="13837" y="12424"/>
                  </a:moveTo>
                  <a:cubicBezTo>
                    <a:pt x="14099" y="12424"/>
                    <a:pt x="14360" y="12427"/>
                    <a:pt x="14619" y="12433"/>
                  </a:cubicBezTo>
                  <a:lnTo>
                    <a:pt x="14619" y="16578"/>
                  </a:lnTo>
                  <a:cubicBezTo>
                    <a:pt x="14619" y="17026"/>
                    <a:pt x="14507" y="17530"/>
                    <a:pt x="14394" y="17978"/>
                  </a:cubicBezTo>
                  <a:cubicBezTo>
                    <a:pt x="13666" y="20050"/>
                    <a:pt x="11706" y="22066"/>
                    <a:pt x="8514" y="22066"/>
                  </a:cubicBezTo>
                  <a:cubicBezTo>
                    <a:pt x="6273" y="22066"/>
                    <a:pt x="4369" y="20666"/>
                    <a:pt x="4369" y="17866"/>
                  </a:cubicBezTo>
                  <a:cubicBezTo>
                    <a:pt x="4369" y="13417"/>
                    <a:pt x="9278" y="12424"/>
                    <a:pt x="13837" y="12424"/>
                  </a:cubicBezTo>
                  <a:close/>
                  <a:moveTo>
                    <a:pt x="9690" y="0"/>
                  </a:moveTo>
                  <a:cubicBezTo>
                    <a:pt x="6665" y="0"/>
                    <a:pt x="3753" y="896"/>
                    <a:pt x="1737" y="2184"/>
                  </a:cubicBezTo>
                  <a:lnTo>
                    <a:pt x="2745" y="5041"/>
                  </a:lnTo>
                  <a:cubicBezTo>
                    <a:pt x="4425" y="3976"/>
                    <a:pt x="6777" y="3248"/>
                    <a:pt x="9018" y="3248"/>
                  </a:cubicBezTo>
                  <a:cubicBezTo>
                    <a:pt x="14002" y="3248"/>
                    <a:pt x="14507" y="6889"/>
                    <a:pt x="14507" y="8849"/>
                  </a:cubicBezTo>
                  <a:lnTo>
                    <a:pt x="14507" y="9353"/>
                  </a:lnTo>
                  <a:cubicBezTo>
                    <a:pt x="14426" y="9353"/>
                    <a:pt x="14346" y="9352"/>
                    <a:pt x="14267" y="9352"/>
                  </a:cubicBezTo>
                  <a:cubicBezTo>
                    <a:pt x="5120" y="9352"/>
                    <a:pt x="1" y="12540"/>
                    <a:pt x="1" y="18370"/>
                  </a:cubicBezTo>
                  <a:cubicBezTo>
                    <a:pt x="1" y="21842"/>
                    <a:pt x="2521" y="25259"/>
                    <a:pt x="7394" y="25259"/>
                  </a:cubicBezTo>
                  <a:cubicBezTo>
                    <a:pt x="10810" y="25259"/>
                    <a:pt x="13442" y="23579"/>
                    <a:pt x="14787" y="21674"/>
                  </a:cubicBezTo>
                  <a:lnTo>
                    <a:pt x="14899" y="21674"/>
                  </a:lnTo>
                  <a:lnTo>
                    <a:pt x="15291" y="24755"/>
                  </a:lnTo>
                  <a:lnTo>
                    <a:pt x="19267" y="24755"/>
                  </a:lnTo>
                  <a:cubicBezTo>
                    <a:pt x="18987" y="23075"/>
                    <a:pt x="18875" y="21058"/>
                    <a:pt x="18875" y="18930"/>
                  </a:cubicBezTo>
                  <a:lnTo>
                    <a:pt x="18875" y="9913"/>
                  </a:lnTo>
                  <a:cubicBezTo>
                    <a:pt x="18875" y="5041"/>
                    <a:pt x="17083" y="0"/>
                    <a:pt x="9690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239" name="Google Shape;239;p37" descr="" title=""/>
            <p:cNvSpPr/>
            <p:nvPr/>
          </p:nvSpPr>
          <p:spPr>
            <a:xfrm>
              <a:off x="3135100" y="2520050"/>
              <a:ext cx="576900" cy="865300"/>
            </a:xfrm>
            <a:custGeom>
              <a:avLst/>
              <a:gdLst/>
              <a:ahLst/>
              <a:cxnLst/>
              <a:rect l="l" t="t" r="r" b="b"/>
              <a:pathLst>
                <a:path w="23076" h="34612" extrusionOk="0">
                  <a:moveTo>
                    <a:pt x="11482" y="3528"/>
                  </a:moveTo>
                  <a:cubicBezTo>
                    <a:pt x="16131" y="3528"/>
                    <a:pt x="18651" y="7673"/>
                    <a:pt x="18651" y="12489"/>
                  </a:cubicBezTo>
                  <a:cubicBezTo>
                    <a:pt x="18651" y="18034"/>
                    <a:pt x="15963" y="21842"/>
                    <a:pt x="11314" y="21842"/>
                  </a:cubicBezTo>
                  <a:cubicBezTo>
                    <a:pt x="8178" y="21842"/>
                    <a:pt x="5545" y="19770"/>
                    <a:pt x="4761" y="16690"/>
                  </a:cubicBezTo>
                  <a:cubicBezTo>
                    <a:pt x="4649" y="16130"/>
                    <a:pt x="4537" y="15570"/>
                    <a:pt x="4537" y="14898"/>
                  </a:cubicBezTo>
                  <a:lnTo>
                    <a:pt x="4537" y="10753"/>
                  </a:lnTo>
                  <a:cubicBezTo>
                    <a:pt x="4537" y="10137"/>
                    <a:pt x="4705" y="9521"/>
                    <a:pt x="4817" y="8961"/>
                  </a:cubicBezTo>
                  <a:cubicBezTo>
                    <a:pt x="5713" y="5657"/>
                    <a:pt x="8458" y="3528"/>
                    <a:pt x="11482" y="3528"/>
                  </a:cubicBezTo>
                  <a:close/>
                  <a:moveTo>
                    <a:pt x="12826" y="0"/>
                  </a:moveTo>
                  <a:cubicBezTo>
                    <a:pt x="8906" y="0"/>
                    <a:pt x="6049" y="1792"/>
                    <a:pt x="4257" y="4705"/>
                  </a:cubicBezTo>
                  <a:lnTo>
                    <a:pt x="4145" y="4705"/>
                  </a:lnTo>
                  <a:lnTo>
                    <a:pt x="3921" y="560"/>
                  </a:lnTo>
                  <a:lnTo>
                    <a:pt x="0" y="560"/>
                  </a:lnTo>
                  <a:cubicBezTo>
                    <a:pt x="112" y="2856"/>
                    <a:pt x="168" y="5377"/>
                    <a:pt x="168" y="8457"/>
                  </a:cubicBezTo>
                  <a:lnTo>
                    <a:pt x="168" y="34612"/>
                  </a:lnTo>
                  <a:lnTo>
                    <a:pt x="4537" y="34612"/>
                  </a:lnTo>
                  <a:lnTo>
                    <a:pt x="4537" y="21506"/>
                  </a:lnTo>
                  <a:lnTo>
                    <a:pt x="4649" y="21506"/>
                  </a:lnTo>
                  <a:cubicBezTo>
                    <a:pt x="6105" y="23915"/>
                    <a:pt x="8906" y="25259"/>
                    <a:pt x="12098" y="25259"/>
                  </a:cubicBezTo>
                  <a:cubicBezTo>
                    <a:pt x="17755" y="25259"/>
                    <a:pt x="23075" y="21002"/>
                    <a:pt x="23075" y="12321"/>
                  </a:cubicBezTo>
                  <a:cubicBezTo>
                    <a:pt x="23075" y="4985"/>
                    <a:pt x="18651" y="0"/>
                    <a:pt x="12826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240" name="Google Shape;240;p37" descr="" title=""/>
            <p:cNvSpPr/>
            <p:nvPr/>
          </p:nvSpPr>
          <p:spPr>
            <a:xfrm>
              <a:off x="3802975" y="2520050"/>
              <a:ext cx="481700" cy="631475"/>
            </a:xfrm>
            <a:custGeom>
              <a:avLst/>
              <a:gdLst/>
              <a:ahLst/>
              <a:cxnLst/>
              <a:rect l="l" t="t" r="r" b="b"/>
              <a:pathLst>
                <a:path w="19268" h="25259" extrusionOk="0">
                  <a:moveTo>
                    <a:pt x="13830" y="12424"/>
                  </a:moveTo>
                  <a:cubicBezTo>
                    <a:pt x="14094" y="12424"/>
                    <a:pt x="14357" y="12427"/>
                    <a:pt x="14619" y="12433"/>
                  </a:cubicBezTo>
                  <a:lnTo>
                    <a:pt x="14619" y="16578"/>
                  </a:lnTo>
                  <a:cubicBezTo>
                    <a:pt x="14619" y="17026"/>
                    <a:pt x="14507" y="17530"/>
                    <a:pt x="14395" y="17978"/>
                  </a:cubicBezTo>
                  <a:cubicBezTo>
                    <a:pt x="13667" y="20050"/>
                    <a:pt x="11651" y="22066"/>
                    <a:pt x="8514" y="22066"/>
                  </a:cubicBezTo>
                  <a:cubicBezTo>
                    <a:pt x="6274" y="22066"/>
                    <a:pt x="4370" y="20666"/>
                    <a:pt x="4370" y="17866"/>
                  </a:cubicBezTo>
                  <a:cubicBezTo>
                    <a:pt x="4370" y="13417"/>
                    <a:pt x="9228" y="12424"/>
                    <a:pt x="13830" y="12424"/>
                  </a:cubicBezTo>
                  <a:close/>
                  <a:moveTo>
                    <a:pt x="9690" y="0"/>
                  </a:moveTo>
                  <a:cubicBezTo>
                    <a:pt x="6610" y="0"/>
                    <a:pt x="3753" y="896"/>
                    <a:pt x="1737" y="2184"/>
                  </a:cubicBezTo>
                  <a:lnTo>
                    <a:pt x="2745" y="5041"/>
                  </a:lnTo>
                  <a:cubicBezTo>
                    <a:pt x="4426" y="3976"/>
                    <a:pt x="6778" y="3248"/>
                    <a:pt x="9018" y="3248"/>
                  </a:cubicBezTo>
                  <a:cubicBezTo>
                    <a:pt x="13947" y="3248"/>
                    <a:pt x="14507" y="6889"/>
                    <a:pt x="14507" y="8849"/>
                  </a:cubicBezTo>
                  <a:lnTo>
                    <a:pt x="14507" y="9353"/>
                  </a:lnTo>
                  <a:cubicBezTo>
                    <a:pt x="14426" y="9353"/>
                    <a:pt x="14346" y="9352"/>
                    <a:pt x="14266" y="9352"/>
                  </a:cubicBezTo>
                  <a:cubicBezTo>
                    <a:pt x="5065" y="9352"/>
                    <a:pt x="1" y="12540"/>
                    <a:pt x="1" y="18370"/>
                  </a:cubicBezTo>
                  <a:cubicBezTo>
                    <a:pt x="1" y="21842"/>
                    <a:pt x="2465" y="25259"/>
                    <a:pt x="7394" y="25259"/>
                  </a:cubicBezTo>
                  <a:cubicBezTo>
                    <a:pt x="10810" y="25259"/>
                    <a:pt x="13443" y="23579"/>
                    <a:pt x="14787" y="21674"/>
                  </a:cubicBezTo>
                  <a:lnTo>
                    <a:pt x="14899" y="21674"/>
                  </a:lnTo>
                  <a:lnTo>
                    <a:pt x="15291" y="24755"/>
                  </a:lnTo>
                  <a:lnTo>
                    <a:pt x="19268" y="24755"/>
                  </a:lnTo>
                  <a:cubicBezTo>
                    <a:pt x="18931" y="23075"/>
                    <a:pt x="18875" y="21058"/>
                    <a:pt x="18875" y="18930"/>
                  </a:cubicBezTo>
                  <a:lnTo>
                    <a:pt x="18875" y="9913"/>
                  </a:lnTo>
                  <a:cubicBezTo>
                    <a:pt x="18875" y="5041"/>
                    <a:pt x="17083" y="0"/>
                    <a:pt x="9690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241" name="Google Shape;241;p37" descr="" title=""/>
            <p:cNvSpPr/>
            <p:nvPr/>
          </p:nvSpPr>
          <p:spPr>
            <a:xfrm>
              <a:off x="4447075" y="2520050"/>
              <a:ext cx="302450" cy="618875"/>
            </a:xfrm>
            <a:custGeom>
              <a:avLst/>
              <a:gdLst/>
              <a:ahLst/>
              <a:cxnLst/>
              <a:rect l="l" t="t" r="r" b="b"/>
              <a:pathLst>
                <a:path w="12098" h="24755" extrusionOk="0">
                  <a:moveTo>
                    <a:pt x="10866" y="0"/>
                  </a:moveTo>
                  <a:cubicBezTo>
                    <a:pt x="7897" y="0"/>
                    <a:pt x="5265" y="2072"/>
                    <a:pt x="4201" y="5321"/>
                  </a:cubicBezTo>
                  <a:lnTo>
                    <a:pt x="3977" y="5321"/>
                  </a:lnTo>
                  <a:lnTo>
                    <a:pt x="3809" y="560"/>
                  </a:lnTo>
                  <a:lnTo>
                    <a:pt x="0" y="560"/>
                  </a:lnTo>
                  <a:cubicBezTo>
                    <a:pt x="112" y="2800"/>
                    <a:pt x="168" y="5265"/>
                    <a:pt x="168" y="8121"/>
                  </a:cubicBezTo>
                  <a:lnTo>
                    <a:pt x="168" y="24755"/>
                  </a:lnTo>
                  <a:lnTo>
                    <a:pt x="4537" y="24755"/>
                  </a:lnTo>
                  <a:lnTo>
                    <a:pt x="4537" y="11873"/>
                  </a:lnTo>
                  <a:cubicBezTo>
                    <a:pt x="4537" y="11089"/>
                    <a:pt x="4649" y="10417"/>
                    <a:pt x="4705" y="9801"/>
                  </a:cubicBezTo>
                  <a:cubicBezTo>
                    <a:pt x="5321" y="6497"/>
                    <a:pt x="7505" y="4144"/>
                    <a:pt x="10642" y="4144"/>
                  </a:cubicBezTo>
                  <a:cubicBezTo>
                    <a:pt x="11202" y="4144"/>
                    <a:pt x="11650" y="4200"/>
                    <a:pt x="12098" y="4312"/>
                  </a:cubicBezTo>
                  <a:lnTo>
                    <a:pt x="12098" y="168"/>
                  </a:lnTo>
                  <a:cubicBezTo>
                    <a:pt x="11706" y="56"/>
                    <a:pt x="11370" y="0"/>
                    <a:pt x="10866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242" name="Google Shape;242;p37" descr="" title=""/>
            <p:cNvSpPr/>
            <p:nvPr/>
          </p:nvSpPr>
          <p:spPr>
            <a:xfrm>
              <a:off x="4791525" y="2360425"/>
              <a:ext cx="358475" cy="791100"/>
            </a:xfrm>
            <a:custGeom>
              <a:avLst/>
              <a:gdLst/>
              <a:ahLst/>
              <a:cxnLst/>
              <a:rect l="l" t="t" r="r" b="b"/>
              <a:pathLst>
                <a:path w="14339" h="31644" extrusionOk="0">
                  <a:moveTo>
                    <a:pt x="8009" y="0"/>
                  </a:moveTo>
                  <a:lnTo>
                    <a:pt x="3753" y="1176"/>
                  </a:lnTo>
                  <a:lnTo>
                    <a:pt x="3753" y="6945"/>
                  </a:lnTo>
                  <a:lnTo>
                    <a:pt x="0" y="6945"/>
                  </a:lnTo>
                  <a:lnTo>
                    <a:pt x="0" y="10305"/>
                  </a:lnTo>
                  <a:lnTo>
                    <a:pt x="3753" y="10305"/>
                  </a:lnTo>
                  <a:lnTo>
                    <a:pt x="3753" y="23467"/>
                  </a:lnTo>
                  <a:cubicBezTo>
                    <a:pt x="3753" y="26323"/>
                    <a:pt x="4201" y="28451"/>
                    <a:pt x="5433" y="29796"/>
                  </a:cubicBezTo>
                  <a:cubicBezTo>
                    <a:pt x="6497" y="30972"/>
                    <a:pt x="8121" y="31644"/>
                    <a:pt x="10194" y="31644"/>
                  </a:cubicBezTo>
                  <a:cubicBezTo>
                    <a:pt x="11874" y="31644"/>
                    <a:pt x="13218" y="31364"/>
                    <a:pt x="14058" y="31028"/>
                  </a:cubicBezTo>
                  <a:lnTo>
                    <a:pt x="13890" y="27723"/>
                  </a:lnTo>
                  <a:cubicBezTo>
                    <a:pt x="13330" y="27891"/>
                    <a:pt x="12490" y="28003"/>
                    <a:pt x="11314" y="28003"/>
                  </a:cubicBezTo>
                  <a:cubicBezTo>
                    <a:pt x="8849" y="28003"/>
                    <a:pt x="8009" y="26323"/>
                    <a:pt x="8009" y="23355"/>
                  </a:cubicBezTo>
                  <a:lnTo>
                    <a:pt x="8009" y="10305"/>
                  </a:lnTo>
                  <a:lnTo>
                    <a:pt x="14338" y="10305"/>
                  </a:lnTo>
                  <a:lnTo>
                    <a:pt x="14338" y="6945"/>
                  </a:lnTo>
                  <a:lnTo>
                    <a:pt x="8009" y="6945"/>
                  </a:lnTo>
                  <a:lnTo>
                    <a:pt x="8009" y="0"/>
                  </a:ln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243" name="Google Shape;243;p37" descr="" title=""/>
            <p:cNvSpPr/>
            <p:nvPr/>
          </p:nvSpPr>
          <p:spPr>
            <a:xfrm>
              <a:off x="5267575" y="2520050"/>
              <a:ext cx="519500" cy="618875"/>
            </a:xfrm>
            <a:custGeom>
              <a:avLst/>
              <a:gdLst/>
              <a:ahLst/>
              <a:cxnLst/>
              <a:rect l="l" t="t" r="r" b="b"/>
              <a:pathLst>
                <a:path w="20780" h="24755" extrusionOk="0">
                  <a:moveTo>
                    <a:pt x="12266" y="0"/>
                  </a:moveTo>
                  <a:cubicBezTo>
                    <a:pt x="8234" y="0"/>
                    <a:pt x="5433" y="2296"/>
                    <a:pt x="4257" y="4593"/>
                  </a:cubicBezTo>
                  <a:lnTo>
                    <a:pt x="4145" y="4593"/>
                  </a:lnTo>
                  <a:lnTo>
                    <a:pt x="3921" y="560"/>
                  </a:lnTo>
                  <a:lnTo>
                    <a:pt x="1" y="560"/>
                  </a:lnTo>
                  <a:cubicBezTo>
                    <a:pt x="169" y="2576"/>
                    <a:pt x="225" y="4593"/>
                    <a:pt x="225" y="7113"/>
                  </a:cubicBezTo>
                  <a:lnTo>
                    <a:pt x="225" y="24755"/>
                  </a:lnTo>
                  <a:lnTo>
                    <a:pt x="4593" y="24755"/>
                  </a:lnTo>
                  <a:lnTo>
                    <a:pt x="4593" y="10193"/>
                  </a:lnTo>
                  <a:cubicBezTo>
                    <a:pt x="4593" y="9465"/>
                    <a:pt x="4705" y="8737"/>
                    <a:pt x="4929" y="8177"/>
                  </a:cubicBezTo>
                  <a:cubicBezTo>
                    <a:pt x="5658" y="5713"/>
                    <a:pt x="7898" y="3696"/>
                    <a:pt x="10810" y="3696"/>
                  </a:cubicBezTo>
                  <a:cubicBezTo>
                    <a:pt x="14955" y="3696"/>
                    <a:pt x="16411" y="6889"/>
                    <a:pt x="16411" y="10809"/>
                  </a:cubicBezTo>
                  <a:lnTo>
                    <a:pt x="16411" y="24755"/>
                  </a:lnTo>
                  <a:lnTo>
                    <a:pt x="20780" y="24755"/>
                  </a:lnTo>
                  <a:lnTo>
                    <a:pt x="20780" y="10305"/>
                  </a:lnTo>
                  <a:cubicBezTo>
                    <a:pt x="20780" y="2016"/>
                    <a:pt x="15571" y="0"/>
                    <a:pt x="12266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244" name="Google Shape;244;p37" descr="" title=""/>
            <p:cNvSpPr/>
            <p:nvPr/>
          </p:nvSpPr>
          <p:spPr>
            <a:xfrm>
              <a:off x="5921475" y="2520050"/>
              <a:ext cx="533500" cy="631475"/>
            </a:xfrm>
            <a:custGeom>
              <a:avLst/>
              <a:gdLst/>
              <a:ahLst/>
              <a:cxnLst/>
              <a:rect l="l" t="t" r="r" b="b"/>
              <a:pathLst>
                <a:path w="21340" h="25259" extrusionOk="0">
                  <a:moveTo>
                    <a:pt x="10978" y="3192"/>
                  </a:moveTo>
                  <a:cubicBezTo>
                    <a:pt x="15962" y="3192"/>
                    <a:pt x="17139" y="7505"/>
                    <a:pt x="17083" y="10305"/>
                  </a:cubicBezTo>
                  <a:lnTo>
                    <a:pt x="4257" y="10305"/>
                  </a:lnTo>
                  <a:cubicBezTo>
                    <a:pt x="4593" y="7281"/>
                    <a:pt x="6553" y="3192"/>
                    <a:pt x="10978" y="3192"/>
                  </a:cubicBezTo>
                  <a:close/>
                  <a:moveTo>
                    <a:pt x="11370" y="0"/>
                  </a:moveTo>
                  <a:cubicBezTo>
                    <a:pt x="4313" y="0"/>
                    <a:pt x="0" y="5769"/>
                    <a:pt x="0" y="13049"/>
                  </a:cubicBezTo>
                  <a:cubicBezTo>
                    <a:pt x="0" y="20330"/>
                    <a:pt x="4481" y="25259"/>
                    <a:pt x="11930" y="25259"/>
                  </a:cubicBezTo>
                  <a:cubicBezTo>
                    <a:pt x="15738" y="25259"/>
                    <a:pt x="18371" y="24419"/>
                    <a:pt x="19939" y="23747"/>
                  </a:cubicBezTo>
                  <a:lnTo>
                    <a:pt x="19211" y="20610"/>
                  </a:lnTo>
                  <a:cubicBezTo>
                    <a:pt x="17531" y="21282"/>
                    <a:pt x="15626" y="21842"/>
                    <a:pt x="12490" y="21842"/>
                  </a:cubicBezTo>
                  <a:cubicBezTo>
                    <a:pt x="8121" y="21842"/>
                    <a:pt x="4313" y="19378"/>
                    <a:pt x="4201" y="13441"/>
                  </a:cubicBezTo>
                  <a:lnTo>
                    <a:pt x="21171" y="13441"/>
                  </a:lnTo>
                  <a:cubicBezTo>
                    <a:pt x="21227" y="12993"/>
                    <a:pt x="21339" y="12321"/>
                    <a:pt x="21339" y="11425"/>
                  </a:cubicBezTo>
                  <a:cubicBezTo>
                    <a:pt x="21339" y="6945"/>
                    <a:pt x="19267" y="0"/>
                    <a:pt x="11370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245" name="Google Shape;245;p37" descr="" title=""/>
            <p:cNvSpPr/>
            <p:nvPr/>
          </p:nvSpPr>
          <p:spPr>
            <a:xfrm>
              <a:off x="6586550" y="2520050"/>
              <a:ext cx="302475" cy="618875"/>
            </a:xfrm>
            <a:custGeom>
              <a:avLst/>
              <a:gdLst/>
              <a:ahLst/>
              <a:cxnLst/>
              <a:rect l="l" t="t" r="r" b="b"/>
              <a:pathLst>
                <a:path w="12099" h="24755" extrusionOk="0">
                  <a:moveTo>
                    <a:pt x="10866" y="0"/>
                  </a:moveTo>
                  <a:cubicBezTo>
                    <a:pt x="7898" y="0"/>
                    <a:pt x="5265" y="2072"/>
                    <a:pt x="4145" y="5321"/>
                  </a:cubicBezTo>
                  <a:lnTo>
                    <a:pt x="3977" y="5321"/>
                  </a:lnTo>
                  <a:lnTo>
                    <a:pt x="3809" y="560"/>
                  </a:lnTo>
                  <a:lnTo>
                    <a:pt x="1" y="560"/>
                  </a:lnTo>
                  <a:cubicBezTo>
                    <a:pt x="113" y="2800"/>
                    <a:pt x="169" y="5265"/>
                    <a:pt x="169" y="8121"/>
                  </a:cubicBezTo>
                  <a:lnTo>
                    <a:pt x="169" y="24755"/>
                  </a:lnTo>
                  <a:lnTo>
                    <a:pt x="4537" y="24755"/>
                  </a:lnTo>
                  <a:lnTo>
                    <a:pt x="4537" y="11873"/>
                  </a:lnTo>
                  <a:cubicBezTo>
                    <a:pt x="4537" y="11089"/>
                    <a:pt x="4593" y="10417"/>
                    <a:pt x="4705" y="9801"/>
                  </a:cubicBezTo>
                  <a:cubicBezTo>
                    <a:pt x="5321" y="6497"/>
                    <a:pt x="7506" y="4144"/>
                    <a:pt x="10586" y="4144"/>
                  </a:cubicBezTo>
                  <a:cubicBezTo>
                    <a:pt x="11202" y="4144"/>
                    <a:pt x="11650" y="4200"/>
                    <a:pt x="12098" y="4312"/>
                  </a:cubicBezTo>
                  <a:lnTo>
                    <a:pt x="12098" y="168"/>
                  </a:lnTo>
                  <a:cubicBezTo>
                    <a:pt x="11706" y="56"/>
                    <a:pt x="11370" y="0"/>
                    <a:pt x="10866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246" name="Google Shape;246;p37" descr="" title=""/>
            <p:cNvSpPr/>
            <p:nvPr/>
          </p:nvSpPr>
          <p:spPr>
            <a:xfrm>
              <a:off x="6956200" y="2520050"/>
              <a:ext cx="396275" cy="631475"/>
            </a:xfrm>
            <a:custGeom>
              <a:avLst/>
              <a:gdLst/>
              <a:ahLst/>
              <a:cxnLst/>
              <a:rect l="l" t="t" r="r" b="b"/>
              <a:pathLst>
                <a:path w="15851" h="25259" extrusionOk="0">
                  <a:moveTo>
                    <a:pt x="9074" y="0"/>
                  </a:moveTo>
                  <a:cubicBezTo>
                    <a:pt x="3865" y="0"/>
                    <a:pt x="729" y="3192"/>
                    <a:pt x="729" y="7113"/>
                  </a:cubicBezTo>
                  <a:cubicBezTo>
                    <a:pt x="729" y="10025"/>
                    <a:pt x="2745" y="12433"/>
                    <a:pt x="7114" y="13946"/>
                  </a:cubicBezTo>
                  <a:cubicBezTo>
                    <a:pt x="10362" y="15178"/>
                    <a:pt x="11594" y="16298"/>
                    <a:pt x="11594" y="18370"/>
                  </a:cubicBezTo>
                  <a:cubicBezTo>
                    <a:pt x="11594" y="20386"/>
                    <a:pt x="10082" y="22010"/>
                    <a:pt x="6890" y="22010"/>
                  </a:cubicBezTo>
                  <a:cubicBezTo>
                    <a:pt x="4705" y="22010"/>
                    <a:pt x="2409" y="21114"/>
                    <a:pt x="1121" y="20218"/>
                  </a:cubicBezTo>
                  <a:lnTo>
                    <a:pt x="1" y="23579"/>
                  </a:lnTo>
                  <a:cubicBezTo>
                    <a:pt x="1737" y="24587"/>
                    <a:pt x="4145" y="25259"/>
                    <a:pt x="6834" y="25259"/>
                  </a:cubicBezTo>
                  <a:cubicBezTo>
                    <a:pt x="12546" y="25259"/>
                    <a:pt x="15851" y="22234"/>
                    <a:pt x="15851" y="17978"/>
                  </a:cubicBezTo>
                  <a:cubicBezTo>
                    <a:pt x="15851" y="14394"/>
                    <a:pt x="13723" y="12321"/>
                    <a:pt x="9522" y="10697"/>
                  </a:cubicBezTo>
                  <a:cubicBezTo>
                    <a:pt x="6386" y="9521"/>
                    <a:pt x="4929" y="8625"/>
                    <a:pt x="4929" y="6609"/>
                  </a:cubicBezTo>
                  <a:cubicBezTo>
                    <a:pt x="4929" y="4817"/>
                    <a:pt x="6386" y="3304"/>
                    <a:pt x="8962" y="3304"/>
                  </a:cubicBezTo>
                  <a:cubicBezTo>
                    <a:pt x="11202" y="3304"/>
                    <a:pt x="12938" y="4144"/>
                    <a:pt x="13891" y="4705"/>
                  </a:cubicBezTo>
                  <a:lnTo>
                    <a:pt x="15011" y="1512"/>
                  </a:lnTo>
                  <a:cubicBezTo>
                    <a:pt x="13667" y="728"/>
                    <a:pt x="11482" y="0"/>
                    <a:pt x="9074" y="0"/>
                  </a:cubicBezTo>
                  <a:close/>
                </a:path>
              </a:pathLst>
            </a:custGeom>
            <a:solidFill>
              <a:srgbClr val="1D1F28"/>
            </a:solidFill>
            <a:ln>
              <a:noFill/>
            </a:ln>
          </p:spPr>
          <p:txBody>
            <a:bodyPr spcFirstLastPara="1" wrap="square" lIns="110375" tIns="110375" rIns="110375" bIns="1103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BE" dirty="0">
                <a:solidFill>
                  <a:schemeClr val="lt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</a:endParaRPr>
            </a:p>
          </p:txBody>
        </p:sp>
      </p:grpSp>
      <p:sp>
        <p:nvSpPr>
          <p:cNvPr id="5" name="TextBox 4" descr="" title="">
            <a:extLst>
              <a:ext uri="{FF2B5EF4-FFF2-40B4-BE49-F238E27FC236}">
                <a16:creationId xmlns:a16="http://schemas.microsoft.com/office/drawing/2014/main" id="{C4A42BA9-3D39-9BC0-84EA-A172A6F08A0A}"/>
              </a:ext>
            </a:extLst>
          </p:cNvPr>
          <p:cNvSpPr txBox="1"/>
          <p:nvPr/>
        </p:nvSpPr>
        <p:spPr>
          <a:xfrm>
            <a:off x="302594" y="2247723"/>
            <a:ext cx="383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800" dirty="0">
                <a:solidFill>
                  <a:srgbClr val="1D1F28"/>
                </a:solidFill>
                <a:latin typeface="Noto Sans Kannada" panose="020B0604020202020204" charset="0"/>
              </a:rPr>
              <a:t> </a:t>
            </a:r>
            <a:r>
              <a:rPr lang="fr-BE" sz="1800" dirty="0" err="1">
                <a:solidFill>
                  <a:srgbClr val="1D1F28"/>
                </a:solidFill>
                <a:latin typeface="Noto Sans Kannada" panose="020B0604020202020204" charset="0"/>
              </a:rPr>
              <a:t>Regulation</a:t>
            </a:r>
            <a:r>
              <a:rPr lang="fr-BE" sz="1800" dirty="0">
                <a:solidFill>
                  <a:srgbClr val="1D1F28"/>
                </a:solidFill>
                <a:latin typeface="Noto Sans Kannada" panose="020B0604020202020204" charset="0"/>
              </a:rPr>
              <a:t> on </a:t>
            </a:r>
            <a:r>
              <a:rPr lang="fr-BE" sz="1800" dirty="0" err="1">
                <a:solidFill>
                  <a:srgbClr val="1D1F28"/>
                </a:solidFill>
                <a:latin typeface="Noto Sans Kannada" panose="020B0604020202020204" charset="0"/>
              </a:rPr>
              <a:t>Foreign</a:t>
            </a:r>
            <a:r>
              <a:rPr lang="fr-BE" sz="1800" dirty="0">
                <a:solidFill>
                  <a:srgbClr val="1D1F28"/>
                </a:solidFill>
                <a:latin typeface="Noto Sans Kannada" panose="020B0604020202020204" charset="0"/>
              </a:rPr>
              <a:t> Subsidies:</a:t>
            </a:r>
            <a:br>
              <a:rPr lang="fr-BE" sz="1800" dirty="0">
                <a:solidFill>
                  <a:srgbClr val="1D1F28"/>
                </a:solidFill>
                <a:latin typeface="Noto Sans Kannada" panose="020B0604020202020204" charset="0"/>
              </a:rPr>
            </a:br>
            <a:r>
              <a:rPr lang="fr-BE" sz="1800" dirty="0">
                <a:solidFill>
                  <a:srgbClr val="1D1F28"/>
                </a:solidFill>
                <a:latin typeface="Noto Sans Kannada" panose="020B0604020202020204" charset="0"/>
              </a:rPr>
              <a:t> </a:t>
            </a:r>
            <a:r>
              <a:rPr lang="fr-BE" sz="1800" dirty="0" err="1">
                <a:solidFill>
                  <a:srgbClr val="1D1F28"/>
                </a:solidFill>
                <a:latin typeface="Noto Sans Kannada" panose="020B0604020202020204" charset="0"/>
              </a:rPr>
              <a:t>Implementation</a:t>
            </a:r>
            <a:r>
              <a:rPr lang="fr-BE" sz="1800" dirty="0">
                <a:solidFill>
                  <a:srgbClr val="1D1F28"/>
                </a:solidFill>
                <a:latin typeface="Noto Sans Kannada" panose="020B0604020202020204" charset="0"/>
              </a:rPr>
              <a:t> issues </a:t>
            </a:r>
            <a:endParaRPr lang="fr-BE" sz="2000" dirty="0">
              <a:solidFill>
                <a:schemeClr val="tx1"/>
              </a:solidFill>
            </a:endParaRPr>
          </a:p>
        </p:txBody>
      </p:sp>
      <p:sp>
        <p:nvSpPr>
          <p:cNvPr id="2" name="TextBox 1" descr="" title="">
            <a:extLst>
              <a:ext uri="{FF2B5EF4-FFF2-40B4-BE49-F238E27FC236}">
                <a16:creationId xmlns:a16="http://schemas.microsoft.com/office/drawing/2014/main" id="{6F939604-5319-3B5D-1BF0-512A050D2277}"/>
              </a:ext>
            </a:extLst>
          </p:cNvPr>
          <p:cNvSpPr txBox="1"/>
          <p:nvPr/>
        </p:nvSpPr>
        <p:spPr>
          <a:xfrm>
            <a:off x="-188648" y="4562976"/>
            <a:ext cx="2401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800" dirty="0">
                <a:solidFill>
                  <a:srgbClr val="1D1F28"/>
                </a:solidFill>
                <a:latin typeface="Noto Sans Kannada" panose="020B0604020202020204" charset="0"/>
              </a:rPr>
              <a:t>Alain ALEXIS</a:t>
            </a:r>
            <a:endParaRPr lang="fr-B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6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7" name="Google Shape;4667;p57" descr="" title=""/>
          <p:cNvSpPr txBox="1"/>
          <p:nvPr/>
        </p:nvSpPr>
        <p:spPr>
          <a:xfrm>
            <a:off x="390525" y="2627500"/>
            <a:ext cx="7311600" cy="11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50" rIns="91500" bIns="4575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lt1"/>
              </a:solidFill>
              <a:latin typeface="Barlow ExtraLight"/>
              <a:ea typeface="Barlow ExtraLight"/>
              <a:cs typeface="Barlow ExtraLight"/>
              <a:sym typeface="Barlow Extra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Avisa Partners</a:t>
            </a:r>
            <a:endParaRPr b="1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 dirty="0">
                <a:solidFill>
                  <a:schemeClr val="lt1"/>
                </a:solidFill>
                <a:latin typeface="Barlow ExtraLight"/>
                <a:ea typeface="Barlow ExtraLight"/>
                <a:cs typeface="Barlow ExtraLight"/>
                <a:sym typeface="Barlow ExtraLight"/>
              </a:rPr>
              <a:t>Boulevard du Régent 35, 1000 Brussels, BELGIUM</a:t>
            </a:r>
            <a:endParaRPr sz="900" dirty="0">
              <a:solidFill>
                <a:schemeClr val="lt1"/>
              </a:solidFill>
              <a:latin typeface="Barlow ExtraLight"/>
              <a:ea typeface="Barlow ExtraLight"/>
              <a:cs typeface="Barlow ExtraLight"/>
              <a:sym typeface="Barlow Extra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900" dirty="0">
                <a:solidFill>
                  <a:schemeClr val="lt1"/>
                </a:solidFill>
                <a:latin typeface="Barlow ExtraLight"/>
                <a:ea typeface="Barlow ExtraLight"/>
                <a:cs typeface="Barlow ExtraLight"/>
                <a:sym typeface="Barlow ExtraLight"/>
              </a:rPr>
              <a:t>Tel : +32 2 229 20 54</a:t>
            </a:r>
            <a:endParaRPr sz="900" dirty="0">
              <a:solidFill>
                <a:schemeClr val="lt1"/>
              </a:solidFill>
              <a:latin typeface="Barlow ExtraLight"/>
              <a:ea typeface="Barlow ExtraLight"/>
              <a:cs typeface="Barlow ExtraLight"/>
              <a:sym typeface="Barlow Extra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300" dirty="0">
                <a:solidFill>
                  <a:schemeClr val="lt1"/>
                </a:solidFill>
                <a:latin typeface="Barlow ExtraLight"/>
                <a:ea typeface="Barlow ExtraLight"/>
                <a:cs typeface="Barlow ExtraLight"/>
                <a:sym typeface="Barlow ExtraLight"/>
              </a:rPr>
              <a:t>contact@avisa-partners.com</a:t>
            </a:r>
            <a:endParaRPr sz="1300" dirty="0">
              <a:solidFill>
                <a:schemeClr val="lt1"/>
              </a:solidFill>
              <a:latin typeface="Barlow ExtraLight"/>
              <a:ea typeface="Barlow ExtraLight"/>
              <a:cs typeface="Barlow ExtraLight"/>
              <a:sym typeface="Barlow Extra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chemeClr val="lt1"/>
              </a:solidFill>
              <a:latin typeface="Barlow ExtraLight"/>
              <a:ea typeface="Barlow ExtraLight"/>
              <a:cs typeface="Barlow ExtraLight"/>
              <a:sym typeface="Barlow ExtraLigh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dirty="0">
              <a:solidFill>
                <a:schemeClr val="lt1"/>
              </a:solidFill>
              <a:latin typeface="Barlow ExtraLight"/>
              <a:ea typeface="Barlow ExtraLight"/>
              <a:cs typeface="Barlow ExtraLight"/>
              <a:sym typeface="Barlow ExtraLight"/>
            </a:endParaRPr>
          </a:p>
        </p:txBody>
      </p:sp>
      <p:sp>
        <p:nvSpPr>
          <p:cNvPr id="4668" name="Google Shape;4668;p57" descr="" title="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10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 descr="" title="">
            <a:extLst>
              <a:ext uri="{FF2B5EF4-FFF2-40B4-BE49-F238E27FC236}">
                <a16:creationId xmlns:a16="http://schemas.microsoft.com/office/drawing/2014/main" id="{ADB6EFC1-6B2B-9945-1E96-85FAD12DE8A0}"/>
              </a:ext>
            </a:extLst>
          </p:cNvPr>
          <p:cNvSpPr txBox="1">
            <a:spLocks/>
          </p:cNvSpPr>
          <p:nvPr/>
        </p:nvSpPr>
        <p:spPr>
          <a:xfrm>
            <a:off x="1608222" y="654626"/>
            <a:ext cx="6693568" cy="680880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BE" sz="2100" b="1" dirty="0" err="1"/>
              <a:t>Regulation</a:t>
            </a:r>
            <a:r>
              <a:rPr lang="fr-BE" sz="2100" b="1" dirty="0"/>
              <a:t> on </a:t>
            </a:r>
            <a:r>
              <a:rPr lang="fr-BE" sz="2100" b="1" dirty="0" err="1"/>
              <a:t>foreign</a:t>
            </a:r>
            <a:r>
              <a:rPr lang="fr-BE" sz="2100" b="1" dirty="0"/>
              <a:t> subsidies </a:t>
            </a:r>
            <a:r>
              <a:rPr lang="fr-BE" sz="2100" b="1" dirty="0" err="1"/>
              <a:t>applies</a:t>
            </a:r>
            <a:r>
              <a:rPr lang="fr-BE" sz="2100" b="1" dirty="0"/>
              <a:t> to all </a:t>
            </a:r>
            <a:r>
              <a:rPr lang="fr-BE" sz="2100" b="1" dirty="0" err="1"/>
              <a:t>companies</a:t>
            </a:r>
            <a:r>
              <a:rPr lang="fr-BE" sz="2100" dirty="0"/>
              <a:t>	</a:t>
            </a:r>
            <a:endParaRPr lang="fr-BE" sz="2100" b="1" dirty="0"/>
          </a:p>
        </p:txBody>
      </p:sp>
      <p:sp>
        <p:nvSpPr>
          <p:cNvPr id="5" name="Content Placeholder 11" descr="" title="">
            <a:extLst>
              <a:ext uri="{FF2B5EF4-FFF2-40B4-BE49-F238E27FC236}">
                <a16:creationId xmlns:a16="http://schemas.microsoft.com/office/drawing/2014/main" id="{AEF7C668-65D9-2EA9-2BE0-1AD25DFE910E}"/>
              </a:ext>
            </a:extLst>
          </p:cNvPr>
          <p:cNvSpPr txBox="1">
            <a:spLocks/>
          </p:cNvSpPr>
          <p:nvPr/>
        </p:nvSpPr>
        <p:spPr>
          <a:xfrm>
            <a:off x="1331495" y="1703858"/>
            <a:ext cx="7535779" cy="278501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sz="1600" b="1" i="1" dirty="0" err="1"/>
              <a:t>Regulation</a:t>
            </a:r>
            <a:r>
              <a:rPr lang="fr-BE" sz="1600" b="1" i="1" dirty="0"/>
              <a:t> </a:t>
            </a:r>
            <a:r>
              <a:rPr lang="fr-BE" sz="1600" b="1" i="1" dirty="0" err="1"/>
              <a:t>applies</a:t>
            </a:r>
            <a:r>
              <a:rPr lang="fr-BE" sz="1600" b="1" i="1" dirty="0"/>
              <a:t> to </a:t>
            </a:r>
            <a:r>
              <a:rPr lang="fr-BE" sz="1600" b="1" i="1" dirty="0" err="1"/>
              <a:t>foreign</a:t>
            </a:r>
            <a:r>
              <a:rPr lang="fr-BE" sz="1600" b="1" i="1" dirty="0"/>
              <a:t> subsidies to all </a:t>
            </a:r>
            <a:r>
              <a:rPr lang="fr-BE" sz="1600" b="1" i="1" dirty="0" err="1"/>
              <a:t>companies</a:t>
            </a:r>
            <a:r>
              <a:rPr lang="fr-BE" sz="1600" b="1" i="1" dirty="0"/>
              <a:t> active in the </a:t>
            </a:r>
            <a:r>
              <a:rPr lang="fr-BE" sz="1600" b="1" i="1" dirty="0" err="1"/>
              <a:t>internal</a:t>
            </a:r>
            <a:r>
              <a:rPr lang="fr-BE" sz="1600" b="1" i="1" dirty="0"/>
              <a:t> </a:t>
            </a:r>
            <a:r>
              <a:rPr lang="fr-BE" sz="1600" b="1" i="1" dirty="0" err="1"/>
              <a:t>market</a:t>
            </a:r>
            <a:r>
              <a:rPr lang="fr-BE" sz="1600" b="1" i="1" dirty="0"/>
              <a:t>, and not </a:t>
            </a:r>
            <a:r>
              <a:rPr lang="fr-BE" sz="1600" b="1" i="1" dirty="0" err="1"/>
              <a:t>only</a:t>
            </a:r>
            <a:r>
              <a:rPr lang="fr-BE" sz="1600" b="1" i="1" dirty="0"/>
              <a:t> to </a:t>
            </a:r>
            <a:r>
              <a:rPr lang="fr-BE" sz="1600" b="1" i="1" dirty="0" err="1"/>
              <a:t>foreign</a:t>
            </a:r>
            <a:r>
              <a:rPr lang="fr-BE" sz="1600" b="1" i="1" dirty="0"/>
              <a:t> </a:t>
            </a:r>
            <a:r>
              <a:rPr lang="fr-BE" sz="1600" b="1" i="1" dirty="0" err="1"/>
              <a:t>companies</a:t>
            </a:r>
            <a:r>
              <a:rPr lang="fr-BE" sz="1600" b="1" i="1" dirty="0"/>
              <a:t>!</a:t>
            </a:r>
          </a:p>
          <a:p>
            <a:endParaRPr lang="fr-BE" sz="1600" b="1" i="1" dirty="0"/>
          </a:p>
          <a:p>
            <a:r>
              <a:rPr lang="fr-BE" sz="1600" i="1" u="sng" dirty="0" err="1"/>
              <a:t>Examples</a:t>
            </a:r>
            <a:endParaRPr lang="fr-BE" sz="1600" i="1" u="sng" dirty="0"/>
          </a:p>
          <a:p>
            <a:pPr>
              <a:buFont typeface="Wingdings" panose="05000000000000000000" pitchFamily="2" charset="2"/>
              <a:buChar char="Ø"/>
            </a:pPr>
            <a:endParaRPr lang="fr-BE" sz="1600" dirty="0"/>
          </a:p>
          <a:p>
            <a:r>
              <a:rPr lang="fr-BE" sz="1600" dirty="0"/>
              <a:t>1) Public Holding </a:t>
            </a:r>
            <a:r>
              <a:rPr lang="fr-BE" sz="1600" dirty="0" err="1"/>
              <a:t>company</a:t>
            </a:r>
            <a:r>
              <a:rPr lang="fr-BE" sz="1600" dirty="0"/>
              <a:t> </a:t>
            </a:r>
            <a:r>
              <a:rPr lang="fr-BE" sz="1600" dirty="0" err="1"/>
              <a:t>located</a:t>
            </a:r>
            <a:r>
              <a:rPr lang="fr-BE" sz="1600" dirty="0"/>
              <a:t> in a </a:t>
            </a:r>
            <a:r>
              <a:rPr lang="fr-BE" sz="1600" dirty="0" err="1"/>
              <a:t>third</a:t>
            </a:r>
            <a:r>
              <a:rPr lang="fr-BE" sz="1600" dirty="0"/>
              <a:t> country </a:t>
            </a:r>
            <a:r>
              <a:rPr lang="fr-BE" sz="1600" dirty="0" err="1"/>
              <a:t>provides</a:t>
            </a:r>
            <a:r>
              <a:rPr lang="fr-BE" sz="1600" dirty="0"/>
              <a:t> a </a:t>
            </a:r>
            <a:r>
              <a:rPr lang="fr-BE" sz="1600" dirty="0" err="1"/>
              <a:t>loan</a:t>
            </a:r>
            <a:r>
              <a:rPr lang="fr-BE" sz="1600" dirty="0"/>
              <a:t> </a:t>
            </a:r>
            <a:r>
              <a:rPr lang="fr-BE" sz="1600" dirty="0" err="1"/>
              <a:t>without</a:t>
            </a:r>
            <a:r>
              <a:rPr lang="fr-BE" sz="1600" dirty="0"/>
              <a:t> </a:t>
            </a:r>
            <a:r>
              <a:rPr lang="fr-BE" sz="1600" dirty="0" err="1"/>
              <a:t>interest</a:t>
            </a:r>
            <a:r>
              <a:rPr lang="fr-BE" sz="1600" dirty="0"/>
              <a:t>  to </a:t>
            </a:r>
            <a:r>
              <a:rPr lang="fr-BE" sz="1600" dirty="0" err="1"/>
              <a:t>its</a:t>
            </a:r>
            <a:r>
              <a:rPr lang="fr-BE" sz="1600" dirty="0"/>
              <a:t> </a:t>
            </a:r>
            <a:r>
              <a:rPr lang="fr-BE" sz="1600" dirty="0" err="1"/>
              <a:t>subsidiary</a:t>
            </a:r>
            <a:r>
              <a:rPr lang="fr-BE" sz="1600" dirty="0"/>
              <a:t> active in the </a:t>
            </a:r>
            <a:r>
              <a:rPr lang="fr-BE" sz="1600" dirty="0" err="1"/>
              <a:t>internal</a:t>
            </a:r>
            <a:r>
              <a:rPr lang="fr-BE" sz="1600" dirty="0"/>
              <a:t> </a:t>
            </a:r>
            <a:r>
              <a:rPr lang="fr-BE" sz="1600" dirty="0" err="1"/>
              <a:t>market</a:t>
            </a:r>
            <a:endParaRPr lang="fr-BE" sz="1600" b="1" i="1" dirty="0"/>
          </a:p>
          <a:p>
            <a:endParaRPr lang="fr-BE" sz="1600" dirty="0"/>
          </a:p>
          <a:p>
            <a:r>
              <a:rPr lang="fr-BE" sz="1600" dirty="0"/>
              <a:t>2) Public </a:t>
            </a:r>
            <a:r>
              <a:rPr lang="fr-BE" sz="1600" dirty="0" err="1"/>
              <a:t>bank</a:t>
            </a:r>
            <a:r>
              <a:rPr lang="fr-BE" sz="1600" dirty="0"/>
              <a:t> </a:t>
            </a:r>
            <a:r>
              <a:rPr lang="fr-BE" sz="1600" dirty="0" err="1"/>
              <a:t>located</a:t>
            </a:r>
            <a:r>
              <a:rPr lang="fr-BE" sz="1600" dirty="0"/>
              <a:t> in a </a:t>
            </a:r>
            <a:r>
              <a:rPr lang="fr-BE" sz="1600" dirty="0" err="1"/>
              <a:t>third</a:t>
            </a:r>
            <a:r>
              <a:rPr lang="fr-BE" sz="1600" dirty="0"/>
              <a:t> country </a:t>
            </a:r>
            <a:r>
              <a:rPr lang="fr-BE" sz="1600" dirty="0" err="1"/>
              <a:t>provides</a:t>
            </a:r>
            <a:r>
              <a:rPr lang="fr-BE" sz="1600" dirty="0"/>
              <a:t> a </a:t>
            </a:r>
            <a:r>
              <a:rPr lang="fr-BE" sz="1600" dirty="0" err="1"/>
              <a:t>loan</a:t>
            </a:r>
            <a:r>
              <a:rPr lang="fr-BE" sz="1600" dirty="0"/>
              <a:t> </a:t>
            </a:r>
            <a:r>
              <a:rPr lang="fr-BE" sz="1600" dirty="0" err="1"/>
              <a:t>with</a:t>
            </a:r>
            <a:r>
              <a:rPr lang="fr-BE" sz="1600" dirty="0"/>
              <a:t> </a:t>
            </a:r>
            <a:r>
              <a:rPr lang="fr-BE" sz="1600" dirty="0" err="1"/>
              <a:t>preferential</a:t>
            </a:r>
            <a:r>
              <a:rPr lang="fr-BE" sz="1600" dirty="0"/>
              <a:t> </a:t>
            </a:r>
            <a:r>
              <a:rPr lang="fr-BE" sz="1600" dirty="0" err="1"/>
              <a:t>interest</a:t>
            </a:r>
            <a:r>
              <a:rPr lang="fr-BE" sz="1600" dirty="0"/>
              <a:t> rate to an « EU </a:t>
            </a:r>
            <a:r>
              <a:rPr lang="fr-BE" sz="1600" dirty="0" err="1"/>
              <a:t>company</a:t>
            </a:r>
            <a:r>
              <a:rPr lang="fr-BE" sz="1600" dirty="0"/>
              <a:t> » active in the </a:t>
            </a:r>
            <a:r>
              <a:rPr lang="fr-BE" sz="1600" dirty="0" err="1"/>
              <a:t>internal</a:t>
            </a:r>
            <a:r>
              <a:rPr lang="fr-BE" sz="1600" dirty="0"/>
              <a:t> </a:t>
            </a:r>
            <a:r>
              <a:rPr lang="fr-BE" sz="1600" dirty="0" err="1"/>
              <a:t>market</a:t>
            </a:r>
            <a:r>
              <a:rPr lang="fr-BE" sz="1600" dirty="0"/>
              <a:t> </a:t>
            </a:r>
            <a:endParaRPr lang="fr-BE" sz="1600" b="1" i="1" dirty="0"/>
          </a:p>
          <a:p>
            <a:endParaRPr lang="fr-BE" sz="1600" dirty="0"/>
          </a:p>
          <a:p>
            <a:r>
              <a:rPr lang="fr-BE" sz="1600" dirty="0"/>
              <a:t>3) An EU </a:t>
            </a:r>
            <a:r>
              <a:rPr lang="fr-BE" sz="1600" dirty="0" err="1"/>
              <a:t>company</a:t>
            </a:r>
            <a:r>
              <a:rPr lang="fr-BE" sz="1600" dirty="0"/>
              <a:t> </a:t>
            </a:r>
            <a:r>
              <a:rPr lang="fr-BE" sz="1600" dirty="0" err="1"/>
              <a:t>invests</a:t>
            </a:r>
            <a:r>
              <a:rPr lang="fr-BE" sz="1600" dirty="0"/>
              <a:t> in a new business in a </a:t>
            </a:r>
            <a:r>
              <a:rPr lang="fr-BE" sz="1600" dirty="0" err="1"/>
              <a:t>third</a:t>
            </a:r>
            <a:r>
              <a:rPr lang="fr-BE" sz="1600" dirty="0"/>
              <a:t> country and </a:t>
            </a:r>
            <a:r>
              <a:rPr lang="fr-BE" sz="1600" dirty="0" err="1"/>
              <a:t>benefits</a:t>
            </a:r>
            <a:r>
              <a:rPr lang="fr-BE" sz="1600" dirty="0"/>
              <a:t> </a:t>
            </a:r>
            <a:r>
              <a:rPr lang="fr-BE" sz="1600" dirty="0" err="1"/>
              <a:t>from</a:t>
            </a:r>
            <a:r>
              <a:rPr lang="fr-BE" sz="1600" dirty="0"/>
              <a:t> a </a:t>
            </a:r>
            <a:r>
              <a:rPr lang="fr-BE" sz="1600" dirty="0" err="1"/>
              <a:t>temporary</a:t>
            </a:r>
            <a:r>
              <a:rPr lang="fr-BE" sz="1600" dirty="0"/>
              <a:t> </a:t>
            </a:r>
            <a:r>
              <a:rPr lang="fr-BE" sz="1600" dirty="0" err="1"/>
              <a:t>tax</a:t>
            </a:r>
            <a:r>
              <a:rPr lang="fr-BE" sz="1600" dirty="0"/>
              <a:t> exemption</a:t>
            </a:r>
            <a:endParaRPr lang="fr-BE" sz="1600" b="1" i="1" dirty="0"/>
          </a:p>
        </p:txBody>
      </p:sp>
      <p:sp>
        <p:nvSpPr>
          <p:cNvPr id="6" name="Isosceles Triangle 5" descr="" title="">
            <a:extLst>
              <a:ext uri="{FF2B5EF4-FFF2-40B4-BE49-F238E27FC236}">
                <a16:creationId xmlns:a16="http://schemas.microsoft.com/office/drawing/2014/main" id="{69111AF6-3123-4583-5D14-C2054B878EF3}"/>
              </a:ext>
            </a:extLst>
          </p:cNvPr>
          <p:cNvSpPr/>
          <p:nvPr/>
        </p:nvSpPr>
        <p:spPr>
          <a:xfrm>
            <a:off x="7736669" y="727202"/>
            <a:ext cx="997713" cy="792480"/>
          </a:xfrm>
          <a:prstGeom prst="triangle">
            <a:avLst>
              <a:gd name="adj" fmla="val 528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41768248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14766AB2-E39F-9CDC-A230-1CF6A2BA05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03158" y="396374"/>
            <a:ext cx="7206916" cy="573088"/>
          </a:xfrm>
        </p:spPr>
        <p:txBody>
          <a:bodyPr>
            <a:normAutofit/>
          </a:bodyPr>
          <a:lstStyle/>
          <a:p>
            <a:r>
              <a:rPr lang="fr-BE" sz="2100" b="1" dirty="0"/>
              <a:t>	</a:t>
            </a:r>
            <a:r>
              <a:rPr lang="fr-BE" sz="2100" b="1" dirty="0" err="1"/>
              <a:t>Regulation</a:t>
            </a:r>
            <a:r>
              <a:rPr lang="fr-BE" sz="2100" b="1" dirty="0"/>
              <a:t> on </a:t>
            </a:r>
            <a:r>
              <a:rPr lang="fr-BE" sz="2100" b="1" dirty="0" err="1"/>
              <a:t>foreign</a:t>
            </a:r>
            <a:r>
              <a:rPr lang="fr-BE" sz="2100" b="1" dirty="0"/>
              <a:t> subsidies and WTO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8CC2D0B4-8E8E-807C-614D-2BD87237671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21013" y="1330826"/>
            <a:ext cx="7918450" cy="3416300"/>
          </a:xfrm>
        </p:spPr>
        <p:txBody>
          <a:bodyPr>
            <a:normAutofit fontScale="62500" lnSpcReduction="20000"/>
          </a:bodyPr>
          <a:lstStyle/>
          <a:p>
            <a:pPr marL="114300" indent="0">
              <a:buNone/>
            </a:pPr>
            <a:r>
              <a:rPr lang="fr-BE" sz="2200" dirty="0"/>
              <a:t>Art 44,9 of Reg 2560: « </a:t>
            </a:r>
            <a:r>
              <a:rPr lang="fr-BE" sz="2200" b="1" i="1" dirty="0"/>
              <a:t>no action </a:t>
            </a:r>
            <a:r>
              <a:rPr lang="fr-BE" sz="2200" b="1" i="1" dirty="0" err="1"/>
              <a:t>shall</a:t>
            </a:r>
            <a:r>
              <a:rPr lang="fr-BE" sz="2200" b="1" i="1" dirty="0"/>
              <a:t> </a:t>
            </a:r>
            <a:r>
              <a:rPr lang="fr-BE" sz="2200" b="1" i="1" dirty="0" err="1"/>
              <a:t>be</a:t>
            </a:r>
            <a:r>
              <a:rPr lang="fr-BE" sz="2200" b="1" i="1" dirty="0"/>
              <a:t> </a:t>
            </a:r>
            <a:r>
              <a:rPr lang="fr-BE" sz="2200" b="1" i="1" dirty="0" err="1"/>
              <a:t>taken</a:t>
            </a:r>
            <a:r>
              <a:rPr lang="fr-BE" sz="2200" b="1" i="1" dirty="0"/>
              <a:t> </a:t>
            </a:r>
            <a:r>
              <a:rPr lang="fr-BE" sz="2200" b="1" i="1" dirty="0" err="1"/>
              <a:t>againts</a:t>
            </a:r>
            <a:r>
              <a:rPr lang="fr-BE" sz="2200" b="1" i="1" dirty="0"/>
              <a:t> a </a:t>
            </a:r>
            <a:r>
              <a:rPr lang="fr-BE" sz="2200" b="1" i="1" dirty="0" err="1"/>
              <a:t>subsidy</a:t>
            </a:r>
            <a:r>
              <a:rPr lang="fr-BE" sz="2200" b="1" i="1" dirty="0"/>
              <a:t> </a:t>
            </a:r>
            <a:r>
              <a:rPr lang="fr-BE" sz="2200" b="1" i="1" dirty="0" err="1"/>
              <a:t>within</a:t>
            </a:r>
            <a:r>
              <a:rPr lang="fr-BE" sz="2200" b="1" i="1" dirty="0"/>
              <a:t> the </a:t>
            </a:r>
            <a:r>
              <a:rPr lang="fr-BE" sz="2200" b="1" i="1" dirty="0" err="1"/>
              <a:t>meaning</a:t>
            </a:r>
            <a:r>
              <a:rPr lang="fr-BE" sz="2200" b="1" i="1" dirty="0"/>
              <a:t> of art 31,2 of the Agreement on Subsidies and Counter </a:t>
            </a:r>
            <a:r>
              <a:rPr lang="fr-BE" sz="2200" b="1" i="1" dirty="0" err="1"/>
              <a:t>Measures</a:t>
            </a:r>
            <a:r>
              <a:rPr lang="fr-BE" sz="2200" b="1" i="1" dirty="0"/>
              <a:t> </a:t>
            </a:r>
            <a:r>
              <a:rPr lang="fr-BE" sz="2200" dirty="0"/>
              <a:t>»</a:t>
            </a:r>
          </a:p>
          <a:p>
            <a:pPr marL="114300" indent="0">
              <a:buNone/>
            </a:pPr>
            <a:endParaRPr lang="fr-BE" sz="2200" dirty="0"/>
          </a:p>
          <a:p>
            <a:pPr marL="114300" indent="0">
              <a:buNone/>
            </a:pPr>
            <a:r>
              <a:rPr lang="fr-BE" sz="2200" dirty="0" err="1"/>
              <a:t>Recital</a:t>
            </a:r>
            <a:r>
              <a:rPr lang="fr-BE" sz="2200" dirty="0"/>
              <a:t> 5 of Reg 2560, </a:t>
            </a:r>
            <a:r>
              <a:rPr lang="fr-BE" sz="2200" dirty="0" err="1"/>
              <a:t>Declaration</a:t>
            </a:r>
            <a:r>
              <a:rPr lang="fr-BE" sz="2200" dirty="0"/>
              <a:t> of the Commission </a:t>
            </a:r>
            <a:r>
              <a:rPr lang="fr-BE" sz="2200" dirty="0" err="1"/>
              <a:t>annexed</a:t>
            </a:r>
            <a:r>
              <a:rPr lang="fr-BE" sz="2200" dirty="0"/>
              <a:t> to Reg 2560 and Reg 2016/1037</a:t>
            </a:r>
          </a:p>
          <a:p>
            <a:pPr marL="114300" indent="0">
              <a:buNone/>
            </a:pPr>
            <a:endParaRPr lang="fr-BE" sz="2200" b="1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sz="2200" dirty="0"/>
              <a:t>Services are not </a:t>
            </a:r>
            <a:r>
              <a:rPr lang="fr-BE" sz="2200" dirty="0" err="1"/>
              <a:t>covered</a:t>
            </a:r>
            <a:r>
              <a:rPr lang="fr-BE" sz="2200" dirty="0"/>
              <a:t> by the Agreement on Subsidies: Reg 2560 </a:t>
            </a:r>
            <a:r>
              <a:rPr lang="fr-BE" sz="2200" dirty="0" err="1"/>
              <a:t>fully</a:t>
            </a:r>
            <a:r>
              <a:rPr lang="fr-BE" sz="2200" dirty="0"/>
              <a:t> </a:t>
            </a:r>
            <a:r>
              <a:rPr lang="fr-BE" sz="2200" dirty="0" err="1"/>
              <a:t>applies</a:t>
            </a:r>
            <a:endParaRPr lang="fr-BE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sz="2200" b="1" dirty="0" err="1"/>
              <a:t>Goods</a:t>
            </a:r>
            <a:r>
              <a:rPr lang="fr-BE" sz="2200" b="1" dirty="0"/>
              <a:t>?</a:t>
            </a:r>
            <a:endParaRPr lang="fr-BE" sz="2200" dirty="0"/>
          </a:p>
          <a:p>
            <a:pPr marL="205740" lvl="1" indent="0">
              <a:buNone/>
            </a:pPr>
            <a:r>
              <a:rPr lang="fr-BE" sz="2200" dirty="0"/>
              <a:t>	</a:t>
            </a:r>
            <a:r>
              <a:rPr lang="fr-BE" sz="2200" b="1" i="1" dirty="0"/>
              <a:t>Reg 2560 </a:t>
            </a:r>
            <a:r>
              <a:rPr lang="fr-BE" sz="2200" b="1" i="1" dirty="0" err="1"/>
              <a:t>does</a:t>
            </a:r>
            <a:r>
              <a:rPr lang="fr-BE" sz="2200" b="1" i="1" dirty="0"/>
              <a:t> not </a:t>
            </a:r>
            <a:r>
              <a:rPr lang="fr-BE" sz="2200" b="1" i="1" dirty="0" err="1"/>
              <a:t>apply</a:t>
            </a:r>
            <a:r>
              <a:rPr lang="fr-BE" sz="2200" b="1" i="1" dirty="0"/>
              <a:t> to </a:t>
            </a:r>
            <a:r>
              <a:rPr lang="fr-BE" sz="2200" b="1" i="1" dirty="0" err="1"/>
              <a:t>subsidised</a:t>
            </a:r>
            <a:r>
              <a:rPr lang="fr-BE" sz="2200" b="1" i="1" dirty="0"/>
              <a:t> </a:t>
            </a:r>
            <a:r>
              <a:rPr lang="fr-BE" sz="2200" b="1" i="1" dirty="0" err="1"/>
              <a:t>goods</a:t>
            </a:r>
            <a:r>
              <a:rPr lang="fr-BE" sz="2200" b="1" i="1" dirty="0"/>
              <a:t> </a:t>
            </a:r>
            <a:r>
              <a:rPr lang="fr-BE" sz="2200" b="1" i="1" dirty="0" err="1"/>
              <a:t>imported</a:t>
            </a:r>
            <a:r>
              <a:rPr lang="fr-BE" sz="2200" b="1" i="1" dirty="0"/>
              <a:t> in the EU</a:t>
            </a:r>
          </a:p>
          <a:p>
            <a:pPr marL="205740" lvl="1" indent="0">
              <a:buNone/>
            </a:pPr>
            <a:r>
              <a:rPr lang="fr-BE" sz="2200" dirty="0"/>
              <a:t>	Reg 2560 </a:t>
            </a:r>
            <a:r>
              <a:rPr lang="fr-BE" sz="2200" dirty="0" err="1"/>
              <a:t>applies</a:t>
            </a:r>
            <a:r>
              <a:rPr lang="fr-BE" sz="2200" dirty="0"/>
              <a:t> to subsidies </a:t>
            </a:r>
            <a:r>
              <a:rPr lang="fr-BE" sz="2200" dirty="0" err="1"/>
              <a:t>granted</a:t>
            </a:r>
            <a:r>
              <a:rPr lang="fr-BE" sz="2200" dirty="0"/>
              <a:t> to support </a:t>
            </a:r>
            <a:r>
              <a:rPr lang="fr-BE" sz="2200" dirty="0" err="1"/>
              <a:t>investments</a:t>
            </a:r>
            <a:r>
              <a:rPr lang="fr-BE" sz="2200" dirty="0"/>
              <a:t>, business, mergers, 	participation in public </a:t>
            </a:r>
            <a:r>
              <a:rPr lang="fr-BE" sz="2200" dirty="0" err="1"/>
              <a:t>procurement</a:t>
            </a:r>
            <a:r>
              <a:rPr lang="fr-BE" sz="2200" dirty="0"/>
              <a:t>, to cover operating </a:t>
            </a:r>
            <a:r>
              <a:rPr lang="fr-BE" sz="2200" dirty="0" err="1"/>
              <a:t>costs</a:t>
            </a:r>
            <a:r>
              <a:rPr lang="fr-BE" sz="2200" dirty="0"/>
              <a:t>,,</a:t>
            </a:r>
          </a:p>
          <a:p>
            <a:pPr marL="205740" lvl="1" indent="0">
              <a:buNone/>
            </a:pPr>
            <a:endParaRPr lang="fr-BE" sz="2200" dirty="0"/>
          </a:p>
          <a:p>
            <a:pPr marL="205740" lvl="1" indent="0">
              <a:buNone/>
            </a:pPr>
            <a:r>
              <a:rPr lang="fr-BE" sz="2200" b="1" dirty="0"/>
              <a:t>Open issue: </a:t>
            </a:r>
          </a:p>
          <a:p>
            <a:pPr marL="205740" lvl="1" indent="0">
              <a:buNone/>
            </a:pPr>
            <a:r>
              <a:rPr lang="fr-BE" sz="2200" dirty="0"/>
              <a:t>Can a </a:t>
            </a:r>
            <a:r>
              <a:rPr lang="fr-BE" sz="2200" dirty="0" err="1"/>
              <a:t>company</a:t>
            </a:r>
            <a:r>
              <a:rPr lang="fr-BE" sz="2200" dirty="0"/>
              <a:t> </a:t>
            </a:r>
            <a:r>
              <a:rPr lang="fr-BE" sz="2200" dirty="0" err="1"/>
              <a:t>producing</a:t>
            </a:r>
            <a:r>
              <a:rPr lang="fr-BE" sz="2200" dirty="0"/>
              <a:t> </a:t>
            </a:r>
            <a:r>
              <a:rPr lang="fr-BE" sz="2200" dirty="0" err="1"/>
              <a:t>subsidised</a:t>
            </a:r>
            <a:r>
              <a:rPr lang="fr-BE" sz="2200" dirty="0"/>
              <a:t> </a:t>
            </a:r>
            <a:r>
              <a:rPr lang="fr-BE" sz="2200" dirty="0" err="1"/>
              <a:t>goods</a:t>
            </a:r>
            <a:r>
              <a:rPr lang="fr-BE" sz="2200" dirty="0"/>
              <a:t> in a </a:t>
            </a:r>
            <a:r>
              <a:rPr lang="fr-BE" sz="2200" dirty="0" err="1"/>
              <a:t>third</a:t>
            </a:r>
            <a:r>
              <a:rPr lang="fr-BE" sz="2200" dirty="0"/>
              <a:t> country </a:t>
            </a:r>
            <a:r>
              <a:rPr lang="fr-BE" sz="2200" dirty="0" err="1"/>
              <a:t>participate</a:t>
            </a:r>
            <a:r>
              <a:rPr lang="fr-BE" sz="2200" dirty="0"/>
              <a:t> in a public </a:t>
            </a:r>
            <a:r>
              <a:rPr lang="fr-BE" sz="2200" dirty="0" err="1"/>
              <a:t>procurement</a:t>
            </a:r>
            <a:r>
              <a:rPr lang="fr-BE" sz="2200" dirty="0"/>
              <a:t> in the EU? </a:t>
            </a:r>
          </a:p>
          <a:p>
            <a:pPr marL="205740" lvl="1" indent="0">
              <a:buNone/>
            </a:pPr>
            <a:r>
              <a:rPr lang="fr-BE" dirty="0"/>
              <a:t>	</a:t>
            </a:r>
          </a:p>
          <a:p>
            <a:pPr>
              <a:buFont typeface="Wingdings" panose="05000000000000000000" pitchFamily="2" charset="2"/>
              <a:buChar char="q"/>
            </a:pPr>
            <a:endParaRPr lang="fr-BE" b="1" u="sng" dirty="0"/>
          </a:p>
        </p:txBody>
      </p:sp>
      <p:sp>
        <p:nvSpPr>
          <p:cNvPr id="4" name="Date Placeholder 3" descr="" title="">
            <a:extLst>
              <a:ext uri="{FF2B5EF4-FFF2-40B4-BE49-F238E27FC236}">
                <a16:creationId xmlns:a16="http://schemas.microsoft.com/office/drawing/2014/main" id="{38E4EFC5-AC77-8173-8869-1DBCDDC5F6AA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02064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40EBAC48-B292-F253-989C-81D5DAF3A0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77900" y="396373"/>
            <a:ext cx="7567863" cy="573088"/>
          </a:xfrm>
        </p:spPr>
        <p:txBody>
          <a:bodyPr>
            <a:normAutofit/>
          </a:bodyPr>
          <a:lstStyle/>
          <a:p>
            <a:pPr algn="ctr"/>
            <a:r>
              <a:rPr lang="fr-BE" sz="2300" b="1" dirty="0" err="1"/>
              <a:t>Regulation</a:t>
            </a:r>
            <a:r>
              <a:rPr lang="fr-BE" sz="2400" b="1" dirty="0"/>
              <a:t> on </a:t>
            </a:r>
            <a:r>
              <a:rPr lang="fr-BE" sz="2400" b="1" dirty="0" err="1"/>
              <a:t>foreign</a:t>
            </a:r>
            <a:r>
              <a:rPr lang="fr-BE" sz="2400" b="1" dirty="0"/>
              <a:t> subsidies and </a:t>
            </a:r>
            <a:r>
              <a:rPr lang="fr-BE" sz="2400" b="1" dirty="0" err="1"/>
              <a:t>Defence</a:t>
            </a:r>
            <a:endParaRPr lang="fr-BE" sz="2400" b="1" dirty="0"/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57E955D0-E18A-E4DE-527E-0B409AC48FB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77900" y="1559427"/>
            <a:ext cx="7567863" cy="34163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BE" sz="1400" dirty="0" err="1"/>
              <a:t>Recital</a:t>
            </a:r>
            <a:r>
              <a:rPr lang="fr-BE" sz="1400" dirty="0"/>
              <a:t> 10: Reg </a:t>
            </a:r>
            <a:r>
              <a:rPr lang="fr-BE" sz="1400" dirty="0" err="1"/>
              <a:t>is</a:t>
            </a:r>
            <a:r>
              <a:rPr lang="fr-BE" sz="1400" dirty="0"/>
              <a:t> </a:t>
            </a:r>
            <a:r>
              <a:rPr lang="fr-BE" sz="1400" dirty="0" err="1"/>
              <a:t>without</a:t>
            </a:r>
            <a:r>
              <a:rPr lang="fr-BE" sz="1400" dirty="0"/>
              <a:t> </a:t>
            </a:r>
            <a:r>
              <a:rPr lang="fr-BE" sz="1400" dirty="0" err="1"/>
              <a:t>prejudice</a:t>
            </a:r>
            <a:r>
              <a:rPr lang="fr-BE" sz="1400" dirty="0"/>
              <a:t> to art 346 TFEU and right of </a:t>
            </a:r>
            <a:r>
              <a:rPr lang="fr-BE" sz="1400" dirty="0" err="1"/>
              <a:t>Member</a:t>
            </a:r>
            <a:r>
              <a:rPr lang="fr-BE" sz="1400" dirty="0"/>
              <a:t> States to </a:t>
            </a:r>
            <a:r>
              <a:rPr lang="fr-BE" sz="1400" dirty="0" err="1"/>
              <a:t>protect</a:t>
            </a:r>
            <a:r>
              <a:rPr lang="fr-BE" sz="1400" dirty="0"/>
              <a:t> </a:t>
            </a:r>
            <a:r>
              <a:rPr lang="fr-BE" sz="1400" dirty="0" err="1"/>
              <a:t>its</a:t>
            </a:r>
            <a:r>
              <a:rPr lang="fr-BE" sz="1400" dirty="0"/>
              <a:t> essential </a:t>
            </a:r>
            <a:r>
              <a:rPr lang="fr-BE" sz="1400" dirty="0" err="1"/>
              <a:t>security</a:t>
            </a:r>
            <a:r>
              <a:rPr lang="fr-BE" sz="1400" dirty="0"/>
              <a:t> </a:t>
            </a:r>
            <a:r>
              <a:rPr lang="fr-BE" sz="1400" dirty="0" err="1"/>
              <a:t>interests</a:t>
            </a:r>
            <a:r>
              <a:rPr lang="fr-BE" sz="1400" dirty="0"/>
              <a:t>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BE" sz="1400" dirty="0"/>
              <a:t>Article 28,3: </a:t>
            </a:r>
            <a:r>
              <a:rPr lang="fr-BE" sz="1400" dirty="0" err="1"/>
              <a:t>procedures</a:t>
            </a:r>
            <a:r>
              <a:rPr lang="fr-BE" sz="1400" dirty="0"/>
              <a:t> for </a:t>
            </a:r>
            <a:r>
              <a:rPr lang="fr-BE" sz="1400" dirty="0" err="1"/>
              <a:t>award</a:t>
            </a:r>
            <a:r>
              <a:rPr lang="fr-BE" sz="1400" dirty="0"/>
              <a:t> of </a:t>
            </a:r>
            <a:r>
              <a:rPr lang="fr-BE" sz="1400" dirty="0" err="1"/>
              <a:t>contracts</a:t>
            </a:r>
            <a:r>
              <a:rPr lang="fr-BE" sz="1400" dirty="0"/>
              <a:t> </a:t>
            </a:r>
            <a:r>
              <a:rPr lang="fr-BE" sz="1400" dirty="0" err="1"/>
              <a:t>covered</a:t>
            </a:r>
            <a:r>
              <a:rPr lang="fr-BE" sz="1400" dirty="0"/>
              <a:t> by Directive 2009/81 ( </a:t>
            </a:r>
            <a:r>
              <a:rPr lang="fr-BE" sz="1400" dirty="0" err="1"/>
              <a:t>defence</a:t>
            </a:r>
            <a:r>
              <a:rPr lang="fr-BE" sz="1400" dirty="0"/>
              <a:t>) are </a:t>
            </a:r>
            <a:r>
              <a:rPr lang="fr-BE" sz="1400" dirty="0" err="1"/>
              <a:t>excluded</a:t>
            </a:r>
            <a:r>
              <a:rPr lang="fr-BE" sz="1400" dirty="0"/>
              <a:t> </a:t>
            </a:r>
            <a:r>
              <a:rPr lang="fr-BE" sz="1400" dirty="0" err="1"/>
              <a:t>from</a:t>
            </a:r>
            <a:r>
              <a:rPr lang="fr-BE" sz="1400" dirty="0"/>
              <a:t> </a:t>
            </a:r>
            <a:r>
              <a:rPr lang="fr-BE" sz="1400" dirty="0" err="1"/>
              <a:t>chapter</a:t>
            </a:r>
            <a:r>
              <a:rPr lang="fr-BE" sz="1400" dirty="0"/>
              <a:t> 4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BE" sz="1400" dirty="0" err="1"/>
              <a:t>Recital</a:t>
            </a:r>
            <a:r>
              <a:rPr lang="fr-BE" sz="1400" dirty="0"/>
              <a:t> 41: public </a:t>
            </a:r>
            <a:r>
              <a:rPr lang="fr-BE" sz="1400" dirty="0" err="1"/>
              <a:t>procurements</a:t>
            </a:r>
            <a:r>
              <a:rPr lang="fr-BE" sz="1400" dirty="0"/>
              <a:t> </a:t>
            </a:r>
            <a:r>
              <a:rPr lang="fr-BE" sz="1400" dirty="0" err="1"/>
              <a:t>covered</a:t>
            </a:r>
            <a:r>
              <a:rPr lang="fr-BE" sz="1400" dirty="0"/>
              <a:t> by </a:t>
            </a:r>
            <a:r>
              <a:rPr lang="fr-BE" sz="1400" dirty="0" err="1"/>
              <a:t>Defence</a:t>
            </a:r>
            <a:r>
              <a:rPr lang="fr-BE" sz="1400" dirty="0"/>
              <a:t> Directive are not </a:t>
            </a:r>
            <a:r>
              <a:rPr lang="fr-BE" sz="1400" dirty="0" err="1"/>
              <a:t>subject</a:t>
            </a:r>
            <a:r>
              <a:rPr lang="fr-BE" sz="1400" dirty="0"/>
              <a:t> to the notification, but ex </a:t>
            </a:r>
            <a:r>
              <a:rPr lang="fr-BE" sz="1400" dirty="0" err="1"/>
              <a:t>officio</a:t>
            </a:r>
            <a:r>
              <a:rPr lang="fr-BE" sz="1400" dirty="0"/>
              <a:t> </a:t>
            </a:r>
            <a:r>
              <a:rPr lang="fr-BE" sz="1400" dirty="0" err="1"/>
              <a:t>procedure</a:t>
            </a:r>
            <a:r>
              <a:rPr lang="fr-BE" sz="1400" dirty="0"/>
              <a:t> </a:t>
            </a:r>
            <a:r>
              <a:rPr lang="fr-BE" sz="1400" dirty="0" err="1"/>
              <a:t>is</a:t>
            </a:r>
            <a:r>
              <a:rPr lang="fr-BE" sz="1400" dirty="0"/>
              <a:t> possible. But second </a:t>
            </a:r>
            <a:r>
              <a:rPr lang="fr-BE" sz="1400" dirty="0" err="1"/>
              <a:t>half</a:t>
            </a:r>
            <a:r>
              <a:rPr lang="fr-BE" sz="1400" dirty="0"/>
              <a:t> of </a:t>
            </a:r>
            <a:r>
              <a:rPr lang="fr-BE" sz="1400" dirty="0" err="1"/>
              <a:t>recital</a:t>
            </a:r>
            <a:r>
              <a:rPr lang="fr-BE" sz="1400" dirty="0"/>
              <a:t> </a:t>
            </a:r>
            <a:r>
              <a:rPr lang="fr-BE" sz="1400" dirty="0" err="1"/>
              <a:t>seems</a:t>
            </a:r>
            <a:r>
              <a:rPr lang="fr-BE" sz="1400" dirty="0"/>
              <a:t> to </a:t>
            </a:r>
            <a:r>
              <a:rPr lang="fr-BE" sz="1400" dirty="0" err="1"/>
              <a:t>indicate</a:t>
            </a:r>
            <a:r>
              <a:rPr lang="fr-BE" sz="1400" dirty="0"/>
              <a:t> </a:t>
            </a:r>
            <a:r>
              <a:rPr lang="fr-BE" sz="1400" dirty="0" err="1"/>
              <a:t>that</a:t>
            </a:r>
            <a:r>
              <a:rPr lang="fr-BE" sz="1400" dirty="0"/>
              <a:t> public </a:t>
            </a:r>
            <a:r>
              <a:rPr lang="fr-BE" sz="1400" dirty="0" err="1"/>
              <a:t>procurements</a:t>
            </a:r>
            <a:r>
              <a:rPr lang="fr-BE" sz="1400" dirty="0"/>
              <a:t> </a:t>
            </a:r>
            <a:r>
              <a:rPr lang="fr-BE" sz="1400" dirty="0" err="1"/>
              <a:t>covered</a:t>
            </a:r>
            <a:r>
              <a:rPr lang="fr-BE" sz="1400" dirty="0"/>
              <a:t> by </a:t>
            </a:r>
            <a:r>
              <a:rPr lang="fr-BE" sz="1400" dirty="0" err="1"/>
              <a:t>Defence</a:t>
            </a:r>
            <a:r>
              <a:rPr lang="fr-BE" sz="1400" dirty="0"/>
              <a:t> directive </a:t>
            </a:r>
            <a:r>
              <a:rPr lang="fr-BE" sz="1400" dirty="0" err="1"/>
              <a:t>should</a:t>
            </a:r>
            <a:r>
              <a:rPr lang="fr-BE" sz="1400" dirty="0"/>
              <a:t> not </a:t>
            </a:r>
            <a:r>
              <a:rPr lang="fr-BE" sz="1400" dirty="0" err="1"/>
              <a:t>be</a:t>
            </a:r>
            <a:r>
              <a:rPr lang="fr-BE" sz="1400" dirty="0"/>
              <a:t> </a:t>
            </a:r>
            <a:r>
              <a:rPr lang="fr-BE" sz="1400" dirty="0" err="1"/>
              <a:t>covered</a:t>
            </a:r>
            <a:r>
              <a:rPr lang="fr-BE" sz="1400" dirty="0"/>
              <a:t> by Reg 2560.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BE" sz="1400" b="1" dirty="0"/>
              <a:t>Situation?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b="1" dirty="0"/>
              <a:t> </a:t>
            </a:r>
            <a:r>
              <a:rPr lang="fr-BE" dirty="0"/>
              <a:t>Article 346 TFEU </a:t>
            </a:r>
            <a:r>
              <a:rPr lang="fr-BE" dirty="0" err="1"/>
              <a:t>applies</a:t>
            </a:r>
            <a:r>
              <a:rPr lang="fr-BE" dirty="0"/>
              <a:t> to </a:t>
            </a:r>
            <a:r>
              <a:rPr lang="fr-BE" b="1" i="1" dirty="0" err="1"/>
              <a:t>Member</a:t>
            </a:r>
            <a:r>
              <a:rPr lang="fr-BE" b="1" i="1" dirty="0"/>
              <a:t> States</a:t>
            </a:r>
            <a:r>
              <a:rPr lang="fr-BE" dirty="0"/>
              <a:t>, but not to </a:t>
            </a:r>
            <a:r>
              <a:rPr lang="fr-BE" dirty="0" err="1"/>
              <a:t>third</a:t>
            </a:r>
            <a:r>
              <a:rPr lang="fr-BE" dirty="0"/>
              <a:t> countries or to </a:t>
            </a:r>
            <a:r>
              <a:rPr lang="fr-BE" dirty="0" err="1"/>
              <a:t>companies</a:t>
            </a:r>
            <a:r>
              <a:rPr lang="fr-BE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 err="1"/>
              <a:t>What</a:t>
            </a:r>
            <a:r>
              <a:rPr lang="fr-BE" dirty="0"/>
              <a:t> about subsidies </a:t>
            </a:r>
            <a:r>
              <a:rPr lang="fr-BE" dirty="0" err="1"/>
              <a:t>granted</a:t>
            </a:r>
            <a:r>
              <a:rPr lang="fr-BE" dirty="0"/>
              <a:t> by a </a:t>
            </a:r>
            <a:r>
              <a:rPr lang="fr-BE" dirty="0" err="1"/>
              <a:t>third</a:t>
            </a:r>
            <a:r>
              <a:rPr lang="fr-BE" dirty="0"/>
              <a:t> country to a </a:t>
            </a:r>
            <a:r>
              <a:rPr lang="fr-BE" dirty="0" err="1"/>
              <a:t>defence</a:t>
            </a:r>
            <a:r>
              <a:rPr lang="fr-BE" dirty="0"/>
              <a:t> </a:t>
            </a:r>
            <a:r>
              <a:rPr lang="fr-BE" dirty="0" err="1"/>
              <a:t>company</a:t>
            </a:r>
            <a:r>
              <a:rPr lang="fr-BE" dirty="0"/>
              <a:t> </a:t>
            </a:r>
            <a:r>
              <a:rPr lang="fr-BE" dirty="0" err="1"/>
              <a:t>with</a:t>
            </a:r>
            <a:r>
              <a:rPr lang="fr-BE" dirty="0"/>
              <a:t> civil </a:t>
            </a:r>
            <a:r>
              <a:rPr lang="fr-BE" dirty="0" err="1"/>
              <a:t>activities</a:t>
            </a:r>
            <a:r>
              <a:rPr lang="fr-BE" dirty="0"/>
              <a:t> in the EU?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dirty="0" err="1"/>
              <a:t>Which</a:t>
            </a:r>
            <a:r>
              <a:rPr lang="fr-BE" dirty="0"/>
              <a:t> </a:t>
            </a:r>
            <a:r>
              <a:rPr lang="fr-BE" dirty="0" err="1"/>
              <a:t>analysis</a:t>
            </a:r>
            <a:r>
              <a:rPr lang="fr-BE" dirty="0"/>
              <a:t> in the absence of </a:t>
            </a:r>
            <a:r>
              <a:rPr lang="fr-BE" dirty="0" err="1"/>
              <a:t>separate</a:t>
            </a:r>
            <a:r>
              <a:rPr lang="fr-BE" dirty="0"/>
              <a:t> </a:t>
            </a:r>
            <a:r>
              <a:rPr lang="fr-BE" dirty="0" err="1"/>
              <a:t>accounts</a:t>
            </a:r>
            <a:r>
              <a:rPr lang="fr-BE" dirty="0"/>
              <a:t>?</a:t>
            </a:r>
          </a:p>
          <a:p>
            <a:pPr marL="205740" lvl="1" indent="0">
              <a:buNone/>
            </a:pPr>
            <a:endParaRPr lang="fr-BE" sz="1200" dirty="0"/>
          </a:p>
        </p:txBody>
      </p:sp>
      <p:sp>
        <p:nvSpPr>
          <p:cNvPr id="4" name="Date Placeholder 3" descr="" title="">
            <a:extLst>
              <a:ext uri="{FF2B5EF4-FFF2-40B4-BE49-F238E27FC236}">
                <a16:creationId xmlns:a16="http://schemas.microsoft.com/office/drawing/2014/main" id="{E0EFBA4E-950D-DF14-28F2-4C0EC9ECEDF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18951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656D4233-BD5F-B8FB-821F-8242182BBF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59568" y="408405"/>
            <a:ext cx="6861342" cy="573088"/>
          </a:xfrm>
        </p:spPr>
        <p:txBody>
          <a:bodyPr>
            <a:normAutofit/>
          </a:bodyPr>
          <a:lstStyle/>
          <a:p>
            <a:pPr algn="ctr"/>
            <a:r>
              <a:rPr lang="fr-BE" sz="2100" b="1" dirty="0"/>
              <a:t>Identification of </a:t>
            </a:r>
            <a:r>
              <a:rPr lang="fr-BE" sz="2100" b="1" dirty="0" err="1"/>
              <a:t>Foreign</a:t>
            </a:r>
            <a:r>
              <a:rPr lang="fr-BE" sz="2100" b="1" dirty="0"/>
              <a:t> subsidies: </a:t>
            </a:r>
            <a:r>
              <a:rPr lang="fr-BE" sz="2100" b="1" dirty="0" err="1"/>
              <a:t>which</a:t>
            </a:r>
            <a:r>
              <a:rPr lang="fr-BE" sz="2100" b="1" dirty="0"/>
              <a:t> </a:t>
            </a:r>
            <a:r>
              <a:rPr lang="fr-BE" sz="2100" b="1" dirty="0" err="1"/>
              <a:t>limits</a:t>
            </a:r>
            <a:r>
              <a:rPr lang="fr-BE" sz="2100" b="1" dirty="0"/>
              <a:t>?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6FFB8CCA-0745-2F75-8782-1E65A388C42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63316" y="1324051"/>
            <a:ext cx="6861342" cy="27787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sz="1700" b="1" dirty="0" err="1"/>
              <a:t>What</a:t>
            </a:r>
            <a:r>
              <a:rPr lang="fr-BE" sz="1700" b="1" dirty="0"/>
              <a:t> </a:t>
            </a:r>
            <a:r>
              <a:rPr lang="fr-BE" sz="1700" b="1" dirty="0" err="1"/>
              <a:t>does</a:t>
            </a:r>
            <a:r>
              <a:rPr lang="fr-BE" sz="1700" b="1" dirty="0"/>
              <a:t> Reg 2560 </a:t>
            </a:r>
            <a:r>
              <a:rPr lang="fr-BE" sz="1700" b="1" dirty="0" err="1"/>
              <a:t>require</a:t>
            </a:r>
            <a:r>
              <a:rPr lang="fr-BE" sz="1700" b="1" dirty="0"/>
              <a:t>?</a:t>
            </a:r>
          </a:p>
          <a:p>
            <a:pPr marL="0" indent="0">
              <a:buNone/>
            </a:pPr>
            <a:endParaRPr lang="fr-BE" sz="1700" b="1" dirty="0"/>
          </a:p>
          <a:p>
            <a:pPr marL="0" indent="0">
              <a:buNone/>
            </a:pPr>
            <a:r>
              <a:rPr lang="fr-BE" sz="1700" b="1" dirty="0"/>
              <a:t>For mergers ( art 20): </a:t>
            </a:r>
            <a:r>
              <a:rPr lang="fr-BE" sz="1700" b="1" dirty="0" err="1"/>
              <a:t>analysis</a:t>
            </a:r>
            <a:r>
              <a:rPr lang="fr-BE" sz="1700" b="1" dirty="0"/>
              <a:t> </a:t>
            </a:r>
            <a:r>
              <a:rPr lang="fr-BE" sz="1700" dirty="0" err="1"/>
              <a:t>takes</a:t>
            </a:r>
            <a:r>
              <a:rPr lang="fr-BE" sz="1700" dirty="0"/>
              <a:t> into </a:t>
            </a:r>
            <a:r>
              <a:rPr lang="fr-BE" sz="1700" dirty="0" err="1"/>
              <a:t>account</a:t>
            </a:r>
            <a:r>
              <a:rPr lang="fr-BE" sz="1700" dirty="0"/>
              <a:t> subsidies </a:t>
            </a:r>
            <a:r>
              <a:rPr lang="fr-BE" sz="1700" dirty="0" err="1"/>
              <a:t>granted</a:t>
            </a:r>
            <a:r>
              <a:rPr lang="fr-BE" sz="1700" dirty="0"/>
              <a:t> to the </a:t>
            </a:r>
            <a:r>
              <a:rPr lang="fr-BE" sz="1700" dirty="0" err="1"/>
              <a:t>acquirer</a:t>
            </a:r>
            <a:r>
              <a:rPr lang="fr-BE" sz="1700" dirty="0"/>
              <a:t> and the </a:t>
            </a:r>
            <a:r>
              <a:rPr lang="fr-BE" sz="1700" dirty="0" err="1"/>
              <a:t>acquired</a:t>
            </a:r>
            <a:r>
              <a:rPr lang="fr-BE" sz="1700" dirty="0"/>
              <a:t> </a:t>
            </a:r>
            <a:r>
              <a:rPr lang="fr-BE" sz="1700" dirty="0" err="1"/>
              <a:t>undertaking</a:t>
            </a:r>
            <a:r>
              <a:rPr lang="fr-BE" sz="1700" dirty="0"/>
              <a:t>, or the </a:t>
            </a:r>
            <a:r>
              <a:rPr lang="fr-BE" sz="1700" dirty="0" err="1"/>
              <a:t>merging</a:t>
            </a:r>
            <a:r>
              <a:rPr lang="fr-BE" sz="1700" dirty="0"/>
              <a:t> </a:t>
            </a:r>
            <a:r>
              <a:rPr lang="fr-BE" sz="1700" dirty="0" err="1"/>
              <a:t>undertakings</a:t>
            </a:r>
            <a:r>
              <a:rPr lang="fr-BE" sz="1700" dirty="0"/>
              <a:t>, or in case of joint venture, the </a:t>
            </a:r>
            <a:r>
              <a:rPr lang="fr-BE" sz="1700" dirty="0" err="1"/>
              <a:t>undertakings</a:t>
            </a:r>
            <a:r>
              <a:rPr lang="fr-BE" sz="1700" dirty="0"/>
              <a:t> </a:t>
            </a:r>
            <a:r>
              <a:rPr lang="fr-BE" sz="1700" dirty="0" err="1"/>
              <a:t>creating</a:t>
            </a:r>
            <a:r>
              <a:rPr lang="fr-BE" sz="1700" dirty="0"/>
              <a:t> the JV and the JV.</a:t>
            </a:r>
          </a:p>
          <a:p>
            <a:pPr marL="0" indent="0">
              <a:buNone/>
            </a:pPr>
            <a:endParaRPr lang="fr-BE" sz="1700" b="1" dirty="0"/>
          </a:p>
          <a:p>
            <a:pPr marL="0" indent="0">
              <a:buNone/>
            </a:pPr>
            <a:r>
              <a:rPr lang="fr-BE" sz="1700" b="1" dirty="0"/>
              <a:t>For public </a:t>
            </a:r>
            <a:r>
              <a:rPr lang="fr-BE" sz="1700" b="1" dirty="0" err="1"/>
              <a:t>procurement</a:t>
            </a:r>
            <a:r>
              <a:rPr lang="fr-BE" sz="1700" b="1" dirty="0"/>
              <a:t> </a:t>
            </a:r>
            <a:r>
              <a:rPr lang="fr-BE" sz="1700" dirty="0"/>
              <a:t>( art 28): </a:t>
            </a:r>
            <a:r>
              <a:rPr lang="fr-BE" sz="1700" dirty="0" err="1"/>
              <a:t>analysis</a:t>
            </a:r>
            <a:r>
              <a:rPr lang="fr-BE" sz="1700" dirty="0"/>
              <a:t> </a:t>
            </a:r>
            <a:r>
              <a:rPr lang="fr-BE" sz="1700" dirty="0" err="1"/>
              <a:t>takes</a:t>
            </a:r>
            <a:r>
              <a:rPr lang="fr-BE" sz="1700" dirty="0"/>
              <a:t> into </a:t>
            </a:r>
            <a:r>
              <a:rPr lang="fr-BE" sz="1700" dirty="0" err="1"/>
              <a:t>account</a:t>
            </a:r>
            <a:r>
              <a:rPr lang="fr-BE" sz="1700" dirty="0"/>
              <a:t> subsidies </a:t>
            </a:r>
            <a:r>
              <a:rPr lang="fr-BE" sz="1700" dirty="0" err="1"/>
              <a:t>granted</a:t>
            </a:r>
            <a:r>
              <a:rPr lang="fr-BE" sz="1700" dirty="0"/>
              <a:t> to the </a:t>
            </a:r>
            <a:r>
              <a:rPr lang="fr-BE" sz="1700" dirty="0" err="1"/>
              <a:t>economic</a:t>
            </a:r>
            <a:r>
              <a:rPr lang="fr-BE" sz="1700" dirty="0"/>
              <a:t> </a:t>
            </a:r>
            <a:r>
              <a:rPr lang="fr-BE" sz="1700" dirty="0" err="1"/>
              <a:t>operator</a:t>
            </a:r>
            <a:r>
              <a:rPr lang="fr-BE" sz="1700" dirty="0"/>
              <a:t>, </a:t>
            </a:r>
            <a:r>
              <a:rPr lang="fr-BE" sz="1700" b="1" i="1" dirty="0" err="1"/>
              <a:t>including</a:t>
            </a:r>
            <a:r>
              <a:rPr lang="fr-BE" sz="1700" b="1" i="1" dirty="0"/>
              <a:t> </a:t>
            </a:r>
            <a:r>
              <a:rPr lang="fr-BE" sz="1700" b="1" i="1" dirty="0" err="1"/>
              <a:t>its</a:t>
            </a:r>
            <a:r>
              <a:rPr lang="fr-BE" sz="1700" b="1" i="1" dirty="0"/>
              <a:t> </a:t>
            </a:r>
            <a:r>
              <a:rPr lang="fr-BE" sz="1700" b="1" i="1" dirty="0" err="1"/>
              <a:t>subsidiaries</a:t>
            </a:r>
            <a:r>
              <a:rPr lang="fr-BE" sz="1700" b="1" i="1" dirty="0"/>
              <a:t> </a:t>
            </a:r>
            <a:r>
              <a:rPr lang="fr-BE" sz="1700" b="1" i="1" dirty="0" err="1"/>
              <a:t>without</a:t>
            </a:r>
            <a:r>
              <a:rPr lang="fr-BE" sz="1700" b="1" i="1" dirty="0"/>
              <a:t> </a:t>
            </a:r>
            <a:r>
              <a:rPr lang="fr-BE" sz="1700" b="1" i="1" dirty="0" err="1"/>
              <a:t>commercail</a:t>
            </a:r>
            <a:r>
              <a:rPr lang="fr-BE" sz="1700" b="1" i="1" dirty="0"/>
              <a:t> </a:t>
            </a:r>
            <a:r>
              <a:rPr lang="fr-BE" sz="1700" b="1" i="1" dirty="0" err="1"/>
              <a:t>autonomy</a:t>
            </a:r>
            <a:r>
              <a:rPr lang="fr-BE" sz="1700" b="1" i="1" dirty="0"/>
              <a:t>, </a:t>
            </a:r>
            <a:r>
              <a:rPr lang="fr-BE" sz="1700" b="1" i="1" dirty="0" err="1"/>
              <a:t>its</a:t>
            </a:r>
            <a:r>
              <a:rPr lang="fr-BE" sz="1700" b="1" i="1" dirty="0"/>
              <a:t> holdings </a:t>
            </a:r>
            <a:r>
              <a:rPr lang="fr-BE" sz="1700" b="1" i="1" dirty="0" err="1"/>
              <a:t>companies</a:t>
            </a:r>
            <a:r>
              <a:rPr lang="fr-BE" sz="1700" b="1" i="1" dirty="0"/>
              <a:t>, and </a:t>
            </a:r>
            <a:r>
              <a:rPr lang="fr-BE" sz="1700" b="1" i="1" dirty="0" err="1"/>
              <a:t>where</a:t>
            </a:r>
            <a:r>
              <a:rPr lang="fr-BE" sz="1700" b="1" i="1" dirty="0"/>
              <a:t> applicable, </a:t>
            </a:r>
            <a:r>
              <a:rPr lang="fr-BE" sz="1700" b="1" i="1" dirty="0" err="1"/>
              <a:t>its</a:t>
            </a:r>
            <a:r>
              <a:rPr lang="fr-BE" sz="1700" b="1" i="1" dirty="0"/>
              <a:t> main </a:t>
            </a:r>
            <a:r>
              <a:rPr lang="fr-BE" sz="1700" b="1" i="1" dirty="0" err="1"/>
              <a:t>subcontractors</a:t>
            </a:r>
            <a:r>
              <a:rPr lang="fr-BE" sz="1700" b="1" i="1" dirty="0"/>
              <a:t> and </a:t>
            </a:r>
            <a:r>
              <a:rPr lang="fr-BE" sz="1700" b="1" i="1" dirty="0" err="1"/>
              <a:t>suppliers</a:t>
            </a:r>
            <a:r>
              <a:rPr lang="fr-BE" sz="1700" b="1" i="1" dirty="0"/>
              <a:t> </a:t>
            </a:r>
            <a:r>
              <a:rPr lang="fr-BE" sz="1700" b="1" i="1" dirty="0" err="1"/>
              <a:t>involved</a:t>
            </a:r>
            <a:r>
              <a:rPr lang="fr-BE" sz="1700" b="1" i="1" dirty="0"/>
              <a:t> in the </a:t>
            </a:r>
            <a:r>
              <a:rPr lang="fr-BE" sz="1700" b="1" i="1" dirty="0" err="1"/>
              <a:t>same</a:t>
            </a:r>
            <a:r>
              <a:rPr lang="fr-BE" sz="1700" b="1" i="1" dirty="0"/>
              <a:t> tender</a:t>
            </a:r>
            <a:r>
              <a:rPr lang="fr-BE" sz="1700" dirty="0"/>
              <a:t>.</a:t>
            </a:r>
          </a:p>
          <a:p>
            <a:pPr marL="457200" lvl="1" indent="0">
              <a:buNone/>
            </a:pPr>
            <a:endParaRPr lang="fr-BE" sz="17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BE" sz="1700" b="1" dirty="0"/>
              <a:t>Ex </a:t>
            </a:r>
            <a:r>
              <a:rPr lang="fr-BE" sz="1700" b="1" dirty="0" err="1"/>
              <a:t>officio</a:t>
            </a:r>
            <a:r>
              <a:rPr lang="fr-BE" sz="1700" b="1" dirty="0"/>
              <a:t> </a:t>
            </a:r>
            <a:r>
              <a:rPr lang="fr-BE" sz="1700" b="1" dirty="0" err="1"/>
              <a:t>procedure</a:t>
            </a:r>
            <a:r>
              <a:rPr lang="fr-BE" sz="1700" dirty="0"/>
              <a:t>: </a:t>
            </a:r>
            <a:r>
              <a:rPr lang="fr-BE" sz="1700" dirty="0" err="1"/>
              <a:t>limits</a:t>
            </a:r>
            <a:r>
              <a:rPr lang="fr-BE" sz="1700" dirty="0"/>
              <a:t>?</a:t>
            </a:r>
          </a:p>
        </p:txBody>
      </p:sp>
      <p:sp>
        <p:nvSpPr>
          <p:cNvPr id="4" name="Date Placeholder 3" descr="" title="">
            <a:extLst>
              <a:ext uri="{FF2B5EF4-FFF2-40B4-BE49-F238E27FC236}">
                <a16:creationId xmlns:a16="http://schemas.microsoft.com/office/drawing/2014/main" id="{4030CAF5-FB25-343E-6D6C-4836C7D0050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818208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dgm="http://schemas.openxmlformats.org/drawingml/2006/diagram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" title="">
            <a:extLst>
              <a:ext uri="{FF2B5EF4-FFF2-40B4-BE49-F238E27FC236}">
                <a16:creationId xmlns:a16="http://schemas.microsoft.com/office/drawing/2014/main" id="{50DDEE9F-AF72-CC27-9048-AC430B62AAEF}"/>
              </a:ext>
            </a:extLst>
          </p:cNvPr>
          <p:cNvSpPr txBox="1"/>
          <p:nvPr/>
        </p:nvSpPr>
        <p:spPr>
          <a:xfrm>
            <a:off x="1543508" y="519380"/>
            <a:ext cx="73664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dirty="0"/>
              <a:t>		</a:t>
            </a:r>
            <a:r>
              <a:rPr lang="fr-BE" sz="1800" b="1" dirty="0"/>
              <a:t>Identification of subsidies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</p:txBody>
      </p:sp>
      <p:graphicFrame>
        <p:nvGraphicFramePr>
          <p:cNvPr id="3" name="Diagram 2" descr="" title="">
            <a:extLst>
              <a:ext uri="{FF2B5EF4-FFF2-40B4-BE49-F238E27FC236}">
                <a16:creationId xmlns:a16="http://schemas.microsoft.com/office/drawing/2014/main" id="{A5FEF986-59C3-E3EC-671C-D85BF5DEE9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7430283"/>
              </p:ext>
            </p:extLst>
          </p:nvPr>
        </p:nvGraphicFramePr>
        <p:xfrm>
          <a:off x="1524000" y="943660"/>
          <a:ext cx="6096000" cy="3660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1362143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" title="">
            <a:extLst>
              <a:ext uri="{FF2B5EF4-FFF2-40B4-BE49-F238E27FC236}">
                <a16:creationId xmlns:a16="http://schemas.microsoft.com/office/drawing/2014/main" id="{F802640D-E9E5-72CC-96B8-50DFC194DDD4}"/>
              </a:ext>
            </a:extLst>
          </p:cNvPr>
          <p:cNvSpPr txBox="1"/>
          <p:nvPr/>
        </p:nvSpPr>
        <p:spPr>
          <a:xfrm>
            <a:off x="1360628" y="409652"/>
            <a:ext cx="761512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800" b="1" dirty="0" err="1"/>
              <a:t>Foreign</a:t>
            </a:r>
            <a:r>
              <a:rPr lang="fr-BE" sz="1800" b="1" dirty="0"/>
              <a:t> </a:t>
            </a:r>
            <a:r>
              <a:rPr lang="fr-BE" sz="1800" b="1" dirty="0" err="1"/>
              <a:t>subsidy</a:t>
            </a:r>
            <a:r>
              <a:rPr lang="fr-BE" sz="1800" b="1" dirty="0"/>
              <a:t> and MEIP</a:t>
            </a:r>
          </a:p>
          <a:p>
            <a:endParaRPr lang="fr-BE" dirty="0"/>
          </a:p>
          <a:p>
            <a:endParaRPr lang="fr-BE" sz="1800" dirty="0"/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fr-BE" sz="1600" b="1" i="1" dirty="0" err="1"/>
              <a:t>Company</a:t>
            </a:r>
            <a:r>
              <a:rPr lang="fr-BE" sz="1600" b="1" i="1" dirty="0"/>
              <a:t> </a:t>
            </a:r>
            <a:r>
              <a:rPr lang="fr-BE" sz="1600" b="1" i="1" dirty="0" err="1"/>
              <a:t>does</a:t>
            </a:r>
            <a:r>
              <a:rPr lang="fr-BE" sz="1600" b="1" i="1" dirty="0"/>
              <a:t> not </a:t>
            </a:r>
            <a:r>
              <a:rPr lang="fr-BE" sz="1600" b="1" i="1" dirty="0" err="1"/>
              <a:t>benefit</a:t>
            </a:r>
            <a:r>
              <a:rPr lang="fr-BE" sz="1600" b="1" i="1" dirty="0"/>
              <a:t> </a:t>
            </a:r>
            <a:r>
              <a:rPr lang="fr-BE" sz="1600" b="1" i="1" dirty="0" err="1"/>
              <a:t>from</a:t>
            </a:r>
            <a:r>
              <a:rPr lang="fr-BE" sz="1600" b="1" i="1" dirty="0"/>
              <a:t> an </a:t>
            </a:r>
            <a:r>
              <a:rPr lang="fr-BE" sz="1600" b="1" i="1" dirty="0" err="1"/>
              <a:t>advantage</a:t>
            </a:r>
            <a:r>
              <a:rPr lang="fr-BE" sz="1600" b="1" i="1" dirty="0"/>
              <a:t> if the public </a:t>
            </a:r>
            <a:r>
              <a:rPr lang="fr-BE" sz="1600" b="1" i="1" dirty="0" err="1"/>
              <a:t>authority</a:t>
            </a:r>
            <a:r>
              <a:rPr lang="fr-BE" sz="1600" b="1" i="1" dirty="0"/>
              <a:t> </a:t>
            </a:r>
            <a:r>
              <a:rPr lang="fr-BE" sz="1600" b="1" i="1" dirty="0" err="1"/>
              <a:t>acts</a:t>
            </a:r>
            <a:r>
              <a:rPr lang="fr-BE" sz="1600" b="1" i="1" dirty="0"/>
              <a:t> as a </a:t>
            </a:r>
            <a:r>
              <a:rPr lang="fr-BE" sz="1600" b="1" i="1" dirty="0" err="1"/>
              <a:t>private</a:t>
            </a:r>
            <a:r>
              <a:rPr lang="fr-BE" sz="1600" b="1" i="1" dirty="0"/>
              <a:t> </a:t>
            </a:r>
            <a:r>
              <a:rPr lang="fr-BE" sz="1600" b="1" i="1" dirty="0" err="1"/>
              <a:t>investor</a:t>
            </a:r>
            <a:r>
              <a:rPr lang="fr-BE" sz="1600" b="1" i="1" dirty="0"/>
              <a:t> operating </a:t>
            </a:r>
            <a:r>
              <a:rPr lang="fr-BE" sz="1600" b="1" i="1" dirty="0" err="1"/>
              <a:t>under</a:t>
            </a:r>
            <a:r>
              <a:rPr lang="fr-BE" sz="1600" b="1" i="1" dirty="0"/>
              <a:t> </a:t>
            </a:r>
            <a:r>
              <a:rPr lang="fr-BE" sz="1600" b="1" i="1" dirty="0" err="1"/>
              <a:t>market</a:t>
            </a:r>
            <a:r>
              <a:rPr lang="fr-BE" sz="1600" b="1" i="1" dirty="0"/>
              <a:t> conditions</a:t>
            </a:r>
            <a:r>
              <a:rPr lang="fr-BE" dirty="0"/>
              <a:t>.</a:t>
            </a:r>
          </a:p>
          <a:p>
            <a:pPr lvl="1"/>
            <a:endParaRPr lang="fr-BE" dirty="0"/>
          </a:p>
          <a:p>
            <a:pPr lvl="1"/>
            <a:endParaRPr lang="fr-BE" b="1" dirty="0"/>
          </a:p>
          <a:p>
            <a:pPr lvl="1"/>
            <a:r>
              <a:rPr lang="fr-BE" b="1" dirty="0"/>
              <a:t>Merger</a:t>
            </a:r>
            <a:r>
              <a:rPr lang="fr-BE" dirty="0"/>
              <a:t>: </a:t>
            </a:r>
          </a:p>
          <a:p>
            <a:pPr lvl="1"/>
            <a:r>
              <a:rPr lang="fr-BE" dirty="0" err="1"/>
              <a:t>Cannot</a:t>
            </a:r>
            <a:r>
              <a:rPr lang="fr-BE" dirty="0"/>
              <a:t> </a:t>
            </a:r>
            <a:r>
              <a:rPr lang="fr-BE" dirty="0" err="1"/>
              <a:t>be</a:t>
            </a:r>
            <a:r>
              <a:rPr lang="fr-BE" dirty="0"/>
              <a:t> </a:t>
            </a:r>
            <a:r>
              <a:rPr lang="fr-BE" dirty="0" err="1"/>
              <a:t>excluded</a:t>
            </a:r>
            <a:r>
              <a:rPr lang="fr-BE" dirty="0"/>
              <a:t> </a:t>
            </a:r>
            <a:r>
              <a:rPr lang="fr-BE" dirty="0" err="1"/>
              <a:t>that</a:t>
            </a:r>
            <a:r>
              <a:rPr lang="fr-BE" dirty="0"/>
              <a:t> a </a:t>
            </a:r>
            <a:r>
              <a:rPr lang="fr-BE" dirty="0" err="1"/>
              <a:t>private</a:t>
            </a:r>
            <a:r>
              <a:rPr lang="fr-BE" dirty="0"/>
              <a:t> holding would support a </a:t>
            </a:r>
            <a:r>
              <a:rPr lang="fr-BE" dirty="0" err="1"/>
              <a:t>subsidiary</a:t>
            </a:r>
            <a:r>
              <a:rPr lang="fr-BE" dirty="0"/>
              <a:t> to </a:t>
            </a:r>
            <a:r>
              <a:rPr lang="fr-BE" dirty="0" err="1"/>
              <a:t>acquire</a:t>
            </a:r>
            <a:r>
              <a:rPr lang="fr-BE" dirty="0"/>
              <a:t> a new </a:t>
            </a:r>
            <a:r>
              <a:rPr lang="fr-BE" dirty="0" err="1"/>
              <a:t>company</a:t>
            </a:r>
            <a:r>
              <a:rPr lang="fr-BE" dirty="0"/>
              <a:t> or to set ut a joint venture if </a:t>
            </a:r>
            <a:r>
              <a:rPr lang="fr-BE" dirty="0" err="1"/>
              <a:t>there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a </a:t>
            </a:r>
            <a:r>
              <a:rPr lang="fr-BE" dirty="0" err="1"/>
              <a:t>realistic</a:t>
            </a:r>
            <a:r>
              <a:rPr lang="fr-BE" dirty="0"/>
              <a:t> </a:t>
            </a:r>
            <a:r>
              <a:rPr lang="fr-BE" dirty="0" err="1"/>
              <a:t>probability</a:t>
            </a:r>
            <a:r>
              <a:rPr lang="fr-BE" dirty="0"/>
              <a:t> of medium </a:t>
            </a:r>
            <a:r>
              <a:rPr lang="fr-BE" dirty="0" err="1"/>
              <a:t>term</a:t>
            </a:r>
            <a:r>
              <a:rPr lang="fr-BE" dirty="0"/>
              <a:t> </a:t>
            </a:r>
            <a:r>
              <a:rPr lang="fr-BE" dirty="0" err="1"/>
              <a:t>profitability</a:t>
            </a:r>
            <a:r>
              <a:rPr lang="fr-BE" dirty="0"/>
              <a:t>.</a:t>
            </a:r>
          </a:p>
          <a:p>
            <a:pPr marL="285750" lvl="1" indent="-285750">
              <a:buFont typeface="Wingdings" panose="05000000000000000000" pitchFamily="2" charset="2"/>
              <a:buChar char="Ø"/>
            </a:pPr>
            <a:r>
              <a:rPr lang="fr-BE" dirty="0" err="1"/>
              <a:t>Same</a:t>
            </a:r>
            <a:r>
              <a:rPr lang="fr-BE" dirty="0"/>
              <a:t> </a:t>
            </a:r>
            <a:r>
              <a:rPr lang="fr-BE" dirty="0" err="1"/>
              <a:t>reasonning</a:t>
            </a:r>
            <a:r>
              <a:rPr lang="fr-BE" dirty="0"/>
              <a:t> </a:t>
            </a:r>
            <a:r>
              <a:rPr lang="fr-BE" dirty="0" err="1"/>
              <a:t>should</a:t>
            </a:r>
            <a:r>
              <a:rPr lang="fr-BE" dirty="0"/>
              <a:t> </a:t>
            </a:r>
            <a:r>
              <a:rPr lang="fr-BE" dirty="0" err="1"/>
              <a:t>apply</a:t>
            </a:r>
            <a:r>
              <a:rPr lang="fr-BE" dirty="0"/>
              <a:t> for a </a:t>
            </a:r>
            <a:r>
              <a:rPr lang="fr-BE" dirty="0" err="1"/>
              <a:t>third</a:t>
            </a:r>
            <a:r>
              <a:rPr lang="fr-BE" dirty="0"/>
              <a:t> country public holding </a:t>
            </a:r>
            <a:r>
              <a:rPr lang="fr-BE" dirty="0" err="1"/>
              <a:t>supporting</a:t>
            </a:r>
            <a:r>
              <a:rPr lang="fr-BE" dirty="0"/>
              <a:t> </a:t>
            </a:r>
            <a:r>
              <a:rPr lang="fr-BE" dirty="0" err="1"/>
              <a:t>its</a:t>
            </a:r>
            <a:r>
              <a:rPr lang="fr-BE" dirty="0"/>
              <a:t> </a:t>
            </a:r>
            <a:r>
              <a:rPr lang="fr-BE" dirty="0" err="1"/>
              <a:t>subsidiary</a:t>
            </a:r>
            <a:r>
              <a:rPr lang="fr-BE" dirty="0"/>
              <a:t> in Europe to </a:t>
            </a:r>
            <a:r>
              <a:rPr lang="fr-BE" dirty="0" err="1"/>
              <a:t>acquire</a:t>
            </a:r>
            <a:r>
              <a:rPr lang="fr-BE" dirty="0"/>
              <a:t> a </a:t>
            </a:r>
            <a:r>
              <a:rPr lang="fr-BE" dirty="0" err="1"/>
              <a:t>competitor</a:t>
            </a:r>
            <a:endParaRPr lang="fr-BE" dirty="0"/>
          </a:p>
          <a:p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/>
              <a:t>Important for the </a:t>
            </a:r>
            <a:r>
              <a:rPr lang="fr-BE" dirty="0" err="1"/>
              <a:t>companies</a:t>
            </a:r>
            <a:r>
              <a:rPr lang="fr-BE" dirty="0"/>
              <a:t> </a:t>
            </a:r>
            <a:r>
              <a:rPr lang="fr-BE" dirty="0" err="1"/>
              <a:t>involved</a:t>
            </a:r>
            <a:r>
              <a:rPr lang="fr-BE" dirty="0"/>
              <a:t> </a:t>
            </a:r>
            <a:r>
              <a:rPr lang="fr-BE" dirty="0" err="1"/>
              <a:t>having</a:t>
            </a:r>
            <a:r>
              <a:rPr lang="fr-BE" dirty="0"/>
              <a:t> an ex ante business plan to </a:t>
            </a:r>
            <a:r>
              <a:rPr lang="fr-BE" dirty="0" err="1"/>
              <a:t>demonstrate</a:t>
            </a:r>
            <a:r>
              <a:rPr lang="fr-BE" dirty="0"/>
              <a:t> </a:t>
            </a:r>
            <a:r>
              <a:rPr lang="fr-BE" dirty="0" err="1"/>
              <a:t>rentability</a:t>
            </a:r>
            <a:endParaRPr lang="fr-BE" dirty="0"/>
          </a:p>
          <a:p>
            <a:endParaRPr lang="fr-BE" dirty="0"/>
          </a:p>
          <a:p>
            <a:r>
              <a:rPr lang="fr-BE" b="1" dirty="0" err="1"/>
              <a:t>Subsidy</a:t>
            </a:r>
            <a:r>
              <a:rPr lang="fr-BE" b="1" dirty="0"/>
              <a:t> to support participation in a public </a:t>
            </a:r>
            <a:r>
              <a:rPr lang="fr-BE" b="1" dirty="0" err="1"/>
              <a:t>procurement</a:t>
            </a:r>
            <a:r>
              <a:rPr lang="fr-BE" b="1" dirty="0"/>
              <a:t>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 err="1"/>
              <a:t>Same</a:t>
            </a:r>
            <a:r>
              <a:rPr lang="fr-BE" dirty="0"/>
              <a:t> </a:t>
            </a:r>
            <a:r>
              <a:rPr lang="fr-BE" dirty="0" err="1"/>
              <a:t>reasonning</a:t>
            </a:r>
            <a:r>
              <a:rPr lang="fr-BE" dirty="0"/>
              <a:t> </a:t>
            </a:r>
            <a:r>
              <a:rPr lang="fr-BE" dirty="0" err="1"/>
              <a:t>might</a:t>
            </a:r>
            <a:r>
              <a:rPr lang="fr-BE" dirty="0"/>
              <a:t> </a:t>
            </a:r>
            <a:r>
              <a:rPr lang="fr-BE" dirty="0" err="1"/>
              <a:t>apply</a:t>
            </a:r>
            <a:endParaRPr lang="fr-BE" dirty="0"/>
          </a:p>
          <a:p>
            <a:endParaRPr lang="fr-BE" dirty="0"/>
          </a:p>
          <a:p>
            <a:r>
              <a:rPr lang="fr-BE" b="1" dirty="0"/>
              <a:t>Open question</a:t>
            </a:r>
            <a:r>
              <a:rPr lang="fr-BE" dirty="0"/>
              <a:t>: </a:t>
            </a:r>
            <a:r>
              <a:rPr lang="fr-BE" dirty="0" err="1"/>
              <a:t>who</a:t>
            </a:r>
            <a:r>
              <a:rPr lang="fr-BE" dirty="0"/>
              <a:t> has the </a:t>
            </a:r>
            <a:r>
              <a:rPr lang="fr-BE" dirty="0" err="1"/>
              <a:t>burden</a:t>
            </a:r>
            <a:r>
              <a:rPr lang="fr-BE" dirty="0"/>
              <a:t> of proof?</a:t>
            </a:r>
          </a:p>
          <a:p>
            <a:endParaRPr lang="fr-BE" dirty="0"/>
          </a:p>
        </p:txBody>
      </p:sp>
      <p:sp>
        <p:nvSpPr>
          <p:cNvPr id="4" name="TextBox 3" descr="" title="">
            <a:extLst>
              <a:ext uri="{FF2B5EF4-FFF2-40B4-BE49-F238E27FC236}">
                <a16:creationId xmlns:a16="http://schemas.microsoft.com/office/drawing/2014/main" id="{5B1D17BE-7A5E-48D6-9963-026E4A91BBDB}"/>
              </a:ext>
            </a:extLst>
          </p:cNvPr>
          <p:cNvSpPr txBox="1"/>
          <p:nvPr/>
        </p:nvSpPr>
        <p:spPr>
          <a:xfrm>
            <a:off x="2286000" y="198651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47322225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" title="">
            <a:extLst>
              <a:ext uri="{FF2B5EF4-FFF2-40B4-BE49-F238E27FC236}">
                <a16:creationId xmlns:a16="http://schemas.microsoft.com/office/drawing/2014/main" id="{5C84DA57-84DA-7759-BD9D-F50C47BEC66B}"/>
              </a:ext>
            </a:extLst>
          </p:cNvPr>
          <p:cNvSpPr txBox="1"/>
          <p:nvPr/>
        </p:nvSpPr>
        <p:spPr>
          <a:xfrm>
            <a:off x="665018" y="62345"/>
            <a:ext cx="834043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                            </a:t>
            </a:r>
            <a:r>
              <a:rPr lang="en-IE" sz="1800" b="1" dirty="0"/>
              <a:t>Distortions</a:t>
            </a:r>
            <a:r>
              <a:rPr lang="fr-BE" sz="1800" b="1" dirty="0"/>
              <a:t> in the </a:t>
            </a:r>
            <a:r>
              <a:rPr lang="fr-BE" sz="1800" b="1" dirty="0" err="1"/>
              <a:t>internal</a:t>
            </a:r>
            <a:r>
              <a:rPr lang="fr-BE" sz="1800" b="1" dirty="0"/>
              <a:t> </a:t>
            </a:r>
            <a:r>
              <a:rPr lang="fr-BE" sz="1800" b="1" dirty="0" err="1"/>
              <a:t>market</a:t>
            </a:r>
            <a:r>
              <a:rPr lang="fr-BE" sz="1800" b="1" dirty="0"/>
              <a:t>: scope and </a:t>
            </a:r>
            <a:r>
              <a:rPr lang="fr-BE" sz="1800" b="1" dirty="0" err="1"/>
              <a:t>limits</a:t>
            </a:r>
            <a:r>
              <a:rPr lang="fr-BE" sz="1800" b="1" dirty="0"/>
              <a:t> of the 				</a:t>
            </a:r>
            <a:r>
              <a:rPr lang="fr-BE" sz="1800" b="1" dirty="0" err="1"/>
              <a:t>analysis</a:t>
            </a:r>
            <a:endParaRPr lang="fr-BE" sz="1800" b="1" dirty="0"/>
          </a:p>
          <a:p>
            <a:endParaRPr lang="fr-BE" sz="1800" dirty="0"/>
          </a:p>
          <a:p>
            <a:endParaRPr lang="fr-BE" dirty="0"/>
          </a:p>
          <a:p>
            <a:r>
              <a:rPr lang="fr-BE" dirty="0"/>
              <a:t>Long </a:t>
            </a:r>
            <a:r>
              <a:rPr lang="fr-BE" dirty="0" err="1"/>
              <a:t>experience</a:t>
            </a:r>
            <a:r>
              <a:rPr lang="fr-BE" dirty="0"/>
              <a:t> of the Commission in the </a:t>
            </a:r>
            <a:r>
              <a:rPr lang="fr-BE" dirty="0" err="1"/>
              <a:t>field</a:t>
            </a:r>
            <a:r>
              <a:rPr lang="fr-BE" dirty="0"/>
              <a:t> of </a:t>
            </a:r>
            <a:r>
              <a:rPr lang="fr-BE" dirty="0" err="1"/>
              <a:t>competition</a:t>
            </a:r>
            <a:r>
              <a:rPr lang="fr-BE" dirty="0"/>
              <a:t>, but </a:t>
            </a:r>
            <a:r>
              <a:rPr lang="fr-BE" dirty="0" err="1"/>
              <a:t>different</a:t>
            </a:r>
            <a:r>
              <a:rPr lang="fr-BE" dirty="0"/>
              <a:t> practices for State </a:t>
            </a:r>
            <a:r>
              <a:rPr lang="fr-BE" dirty="0" err="1"/>
              <a:t>aid</a:t>
            </a:r>
            <a:r>
              <a:rPr lang="fr-BE" dirty="0"/>
              <a:t> and antitrust</a:t>
            </a:r>
          </a:p>
          <a:p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/>
              <a:t>State </a:t>
            </a:r>
            <a:r>
              <a:rPr lang="fr-BE" dirty="0" err="1"/>
              <a:t>aid</a:t>
            </a:r>
            <a:r>
              <a:rPr lang="fr-BE" dirty="0"/>
              <a:t>: </a:t>
            </a:r>
            <a:r>
              <a:rPr lang="fr-BE" dirty="0" err="1"/>
              <a:t>analysis</a:t>
            </a:r>
            <a:r>
              <a:rPr lang="fr-BE" dirty="0"/>
              <a:t> of distorsions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very</a:t>
            </a:r>
            <a:r>
              <a:rPr lang="fr-BE" dirty="0"/>
              <a:t> </a:t>
            </a:r>
            <a:r>
              <a:rPr lang="fr-BE" dirty="0" err="1"/>
              <a:t>limited</a:t>
            </a:r>
            <a:r>
              <a:rPr lang="fr-BE" dirty="0"/>
              <a:t>. As </a:t>
            </a:r>
            <a:r>
              <a:rPr lang="fr-BE" dirty="0" err="1"/>
              <a:t>soon</a:t>
            </a:r>
            <a:r>
              <a:rPr lang="fr-BE" dirty="0"/>
              <a:t> as a public support </a:t>
            </a:r>
            <a:r>
              <a:rPr lang="fr-BE" dirty="0" err="1"/>
              <a:t>reduces</a:t>
            </a:r>
            <a:r>
              <a:rPr lang="fr-BE" dirty="0"/>
              <a:t> the normal </a:t>
            </a:r>
            <a:r>
              <a:rPr lang="fr-BE" dirty="0" err="1"/>
              <a:t>costs</a:t>
            </a:r>
            <a:r>
              <a:rPr lang="fr-BE" dirty="0"/>
              <a:t> of the </a:t>
            </a:r>
            <a:r>
              <a:rPr lang="fr-BE" dirty="0" err="1"/>
              <a:t>company</a:t>
            </a:r>
            <a:r>
              <a:rPr lang="fr-BE" dirty="0"/>
              <a:t>, </a:t>
            </a:r>
            <a:r>
              <a:rPr lang="fr-BE" dirty="0" err="1"/>
              <a:t>distortion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largely</a:t>
            </a:r>
            <a:r>
              <a:rPr lang="fr-BE" dirty="0"/>
              <a:t> </a:t>
            </a:r>
            <a:r>
              <a:rPr lang="fr-BE" dirty="0" err="1"/>
              <a:t>presumed</a:t>
            </a:r>
            <a:endParaRPr lang="fr-B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BE" dirty="0"/>
              <a:t>Antitrust: </a:t>
            </a:r>
            <a:r>
              <a:rPr lang="fr-BE" dirty="0" err="1"/>
              <a:t>analysis</a:t>
            </a:r>
            <a:r>
              <a:rPr lang="fr-BE" dirty="0"/>
              <a:t> </a:t>
            </a:r>
            <a:r>
              <a:rPr lang="fr-BE" dirty="0" err="1"/>
              <a:t>is</a:t>
            </a:r>
            <a:r>
              <a:rPr lang="fr-BE" dirty="0"/>
              <a:t> more </a:t>
            </a:r>
            <a:r>
              <a:rPr lang="fr-BE" dirty="0" err="1"/>
              <a:t>sophisticated</a:t>
            </a:r>
            <a:r>
              <a:rPr lang="fr-BE" dirty="0"/>
              <a:t> and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based</a:t>
            </a:r>
            <a:r>
              <a:rPr lang="fr-BE" dirty="0"/>
              <a:t> on a </a:t>
            </a:r>
            <a:r>
              <a:rPr lang="fr-BE" dirty="0" err="1"/>
              <a:t>detailled</a:t>
            </a:r>
            <a:r>
              <a:rPr lang="fr-BE" dirty="0"/>
              <a:t> </a:t>
            </a:r>
            <a:r>
              <a:rPr lang="fr-BE" dirty="0" err="1"/>
              <a:t>definition</a:t>
            </a:r>
            <a:r>
              <a:rPr lang="fr-BE" dirty="0"/>
              <a:t> of the relevant </a:t>
            </a:r>
            <a:r>
              <a:rPr lang="fr-BE" dirty="0" err="1"/>
              <a:t>market</a:t>
            </a:r>
            <a:r>
              <a:rPr lang="fr-BE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BE" dirty="0"/>
          </a:p>
          <a:p>
            <a:pPr marL="285750" lvl="1" indent="-285750">
              <a:buFont typeface="Wingdings" panose="05000000000000000000" pitchFamily="2" charset="2"/>
              <a:buChar char="v"/>
            </a:pPr>
            <a:r>
              <a:rPr lang="fr-BE" dirty="0" err="1"/>
              <a:t>Which</a:t>
            </a:r>
            <a:r>
              <a:rPr lang="fr-BE" dirty="0"/>
              <a:t> </a:t>
            </a:r>
            <a:r>
              <a:rPr lang="fr-BE" dirty="0" err="1"/>
              <a:t>analysis</a:t>
            </a:r>
            <a:r>
              <a:rPr lang="fr-BE" dirty="0"/>
              <a:t> for </a:t>
            </a:r>
            <a:r>
              <a:rPr lang="fr-BE" dirty="0" err="1"/>
              <a:t>foreign</a:t>
            </a:r>
            <a:r>
              <a:rPr lang="fr-BE" dirty="0"/>
              <a:t> subsidies? « State </a:t>
            </a:r>
            <a:r>
              <a:rPr lang="fr-BE" dirty="0" err="1"/>
              <a:t>aid</a:t>
            </a:r>
            <a:r>
              <a:rPr lang="fr-BE" dirty="0"/>
              <a:t> practice » or « antitrust practice?</a:t>
            </a:r>
          </a:p>
          <a:p>
            <a:pPr lvl="1"/>
            <a:r>
              <a:rPr lang="fr-BE" dirty="0"/>
              <a:t> </a:t>
            </a:r>
          </a:p>
          <a:p>
            <a:pPr lvl="1"/>
            <a:endParaRPr lang="fr-BE" dirty="0"/>
          </a:p>
          <a:p>
            <a:pPr lvl="1"/>
            <a:r>
              <a:rPr lang="fr-BE" dirty="0"/>
              <a:t>Risk of discrimination </a:t>
            </a:r>
            <a:r>
              <a:rPr lang="fr-BE" dirty="0" err="1"/>
              <a:t>between</a:t>
            </a:r>
            <a:r>
              <a:rPr lang="fr-BE" dirty="0"/>
              <a:t> State </a:t>
            </a:r>
            <a:r>
              <a:rPr lang="fr-BE" dirty="0" err="1"/>
              <a:t>aid</a:t>
            </a:r>
            <a:r>
              <a:rPr lang="fr-BE" dirty="0"/>
              <a:t>/</a:t>
            </a:r>
            <a:r>
              <a:rPr lang="fr-BE" dirty="0" err="1"/>
              <a:t>Foreign</a:t>
            </a:r>
            <a:r>
              <a:rPr lang="fr-BE" dirty="0"/>
              <a:t> subsidies ?</a:t>
            </a:r>
          </a:p>
          <a:p>
            <a:pPr lvl="1"/>
            <a:endParaRPr lang="fr-BE" dirty="0"/>
          </a:p>
          <a:p>
            <a:pPr lvl="1"/>
            <a:endParaRPr lang="fr-BE" dirty="0"/>
          </a:p>
          <a:p>
            <a:endParaRPr lang="fr-B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75116054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" title="">
            <a:extLst>
              <a:ext uri="{FF2B5EF4-FFF2-40B4-BE49-F238E27FC236}">
                <a16:creationId xmlns:a16="http://schemas.microsoft.com/office/drawing/2014/main" id="{AC6F5775-96C0-66CF-A52C-9710D097D19D}"/>
              </a:ext>
            </a:extLst>
          </p:cNvPr>
          <p:cNvSpPr txBox="1"/>
          <p:nvPr/>
        </p:nvSpPr>
        <p:spPr>
          <a:xfrm>
            <a:off x="942110" y="152400"/>
            <a:ext cx="82018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		</a:t>
            </a:r>
            <a:r>
              <a:rPr lang="en-GB" sz="1800" b="1" dirty="0"/>
              <a:t>Regulation</a:t>
            </a:r>
            <a:r>
              <a:rPr lang="fr-BE" sz="1800" b="1" dirty="0"/>
              <a:t> on foreign subsidies and other instruments</a:t>
            </a:r>
          </a:p>
          <a:p>
            <a:endParaRPr lang="fr-BE" sz="1800" b="1" dirty="0"/>
          </a:p>
          <a:p>
            <a:endParaRPr lang="fr-BE" sz="1600" b="1" dirty="0"/>
          </a:p>
          <a:p>
            <a:pPr marL="342900" indent="-342900">
              <a:buAutoNum type="arabicParenR"/>
            </a:pPr>
            <a:r>
              <a:rPr lang="fr-BE" b="1" dirty="0"/>
              <a:t>Foreign subsidies and State aid</a:t>
            </a:r>
          </a:p>
          <a:p>
            <a:endParaRPr lang="fr-BE" dirty="0"/>
          </a:p>
          <a:p>
            <a:r>
              <a:rPr lang="fr-BE" dirty="0"/>
              <a:t>	- What about cumul: State aid and foreign subsidy? Same </a:t>
            </a:r>
            <a:r>
              <a:rPr lang="fr-BE" dirty="0" err="1"/>
              <a:t>eligible</a:t>
            </a:r>
            <a:r>
              <a:rPr lang="fr-BE" dirty="0"/>
              <a:t> </a:t>
            </a:r>
            <a:r>
              <a:rPr lang="fr-BE" dirty="0" err="1"/>
              <a:t>costs</a:t>
            </a:r>
            <a:r>
              <a:rPr lang="fr-BE" dirty="0"/>
              <a:t>?</a:t>
            </a:r>
          </a:p>
          <a:p>
            <a:r>
              <a:rPr lang="fr-BE" dirty="0"/>
              <a:t>	- impact of incompatible State </a:t>
            </a:r>
            <a:r>
              <a:rPr lang="fr-BE" dirty="0" err="1"/>
              <a:t>aid</a:t>
            </a:r>
            <a:r>
              <a:rPr lang="fr-BE" dirty="0"/>
              <a:t> not </a:t>
            </a:r>
            <a:r>
              <a:rPr lang="fr-BE" dirty="0" err="1"/>
              <a:t>reimbursed</a:t>
            </a:r>
            <a:r>
              <a:rPr lang="fr-BE" dirty="0"/>
              <a:t> on balancing test?</a:t>
            </a:r>
          </a:p>
          <a:p>
            <a:r>
              <a:rPr lang="fr-BE" dirty="0"/>
              <a:t>	- impact of a </a:t>
            </a:r>
            <a:r>
              <a:rPr lang="fr-BE" dirty="0" err="1"/>
              <a:t>foreign</a:t>
            </a:r>
            <a:r>
              <a:rPr lang="fr-BE" dirty="0"/>
              <a:t> </a:t>
            </a:r>
            <a:r>
              <a:rPr lang="fr-BE" dirty="0" err="1"/>
              <a:t>subsidy</a:t>
            </a:r>
            <a:r>
              <a:rPr lang="fr-BE" dirty="0"/>
              <a:t> on State </a:t>
            </a:r>
            <a:r>
              <a:rPr lang="fr-BE" dirty="0" err="1"/>
              <a:t>aid</a:t>
            </a:r>
            <a:r>
              <a:rPr lang="fr-BE" dirty="0"/>
              <a:t> </a:t>
            </a:r>
            <a:r>
              <a:rPr lang="fr-BE" dirty="0" err="1"/>
              <a:t>analysis</a:t>
            </a:r>
            <a:r>
              <a:rPr lang="fr-BE" dirty="0"/>
              <a:t>? Can a </a:t>
            </a:r>
            <a:r>
              <a:rPr lang="fr-BE" dirty="0" err="1"/>
              <a:t>Member</a:t>
            </a:r>
            <a:r>
              <a:rPr lang="fr-BE" dirty="0"/>
              <a:t> State </a:t>
            </a:r>
            <a:r>
              <a:rPr lang="fr-BE" dirty="0" err="1"/>
              <a:t>grant</a:t>
            </a:r>
            <a:r>
              <a:rPr lang="fr-BE" dirty="0"/>
              <a:t> State </a:t>
            </a:r>
            <a:r>
              <a:rPr lang="fr-BE" dirty="0" err="1"/>
              <a:t>aid</a:t>
            </a:r>
            <a:r>
              <a:rPr lang="fr-BE" dirty="0"/>
              <a:t> to 	a </a:t>
            </a:r>
            <a:r>
              <a:rPr lang="fr-BE" dirty="0" err="1"/>
              <a:t>company</a:t>
            </a:r>
            <a:r>
              <a:rPr lang="fr-BE" dirty="0"/>
              <a:t> </a:t>
            </a:r>
            <a:r>
              <a:rPr lang="fr-BE" dirty="0" err="1"/>
              <a:t>benefiting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fr-BE" dirty="0" err="1"/>
              <a:t>foreign</a:t>
            </a:r>
            <a:r>
              <a:rPr lang="fr-BE" dirty="0"/>
              <a:t> subsidies?</a:t>
            </a:r>
          </a:p>
          <a:p>
            <a:endParaRPr lang="fr-BE" dirty="0"/>
          </a:p>
          <a:p>
            <a:r>
              <a:rPr lang="fr-BE" dirty="0"/>
              <a:t>2) </a:t>
            </a:r>
            <a:r>
              <a:rPr lang="fr-BE" b="1" dirty="0" err="1"/>
              <a:t>Foreign</a:t>
            </a:r>
            <a:r>
              <a:rPr lang="fr-BE" b="1" dirty="0"/>
              <a:t> </a:t>
            </a:r>
            <a:r>
              <a:rPr lang="fr-BE" b="1" dirty="0" err="1"/>
              <a:t>subsidy</a:t>
            </a:r>
            <a:r>
              <a:rPr lang="fr-BE" b="1" dirty="0"/>
              <a:t> and EU programmes, in </a:t>
            </a:r>
            <a:r>
              <a:rPr lang="fr-BE" b="1" dirty="0" err="1"/>
              <a:t>particular</a:t>
            </a:r>
            <a:r>
              <a:rPr lang="fr-BE" b="1" dirty="0"/>
              <a:t> Horizon and </a:t>
            </a:r>
            <a:r>
              <a:rPr lang="fr-BE" b="1" dirty="0" err="1"/>
              <a:t>European</a:t>
            </a:r>
            <a:r>
              <a:rPr lang="fr-BE" b="1" dirty="0"/>
              <a:t> </a:t>
            </a:r>
            <a:r>
              <a:rPr lang="fr-BE" b="1" dirty="0" err="1"/>
              <a:t>Defence</a:t>
            </a:r>
            <a:r>
              <a:rPr lang="fr-BE" b="1" dirty="0"/>
              <a:t> </a:t>
            </a:r>
            <a:r>
              <a:rPr lang="fr-BE" b="1" dirty="0" err="1"/>
              <a:t>Fund</a:t>
            </a:r>
            <a:endParaRPr lang="fr-BE" b="1" dirty="0"/>
          </a:p>
          <a:p>
            <a:endParaRPr lang="fr-BE" b="1" dirty="0"/>
          </a:p>
          <a:p>
            <a:r>
              <a:rPr lang="fr-BE" dirty="0"/>
              <a:t>	Article 136.2 Financial </a:t>
            </a:r>
            <a:r>
              <a:rPr lang="fr-BE" dirty="0" err="1"/>
              <a:t>Regulation</a:t>
            </a:r>
            <a:r>
              <a:rPr lang="fr-BE" dirty="0"/>
              <a:t> ( 2018/1046): exclusion of a </a:t>
            </a:r>
            <a:r>
              <a:rPr lang="fr-BE" dirty="0" err="1"/>
              <a:t>company</a:t>
            </a:r>
            <a:r>
              <a:rPr lang="fr-BE" dirty="0"/>
              <a:t> in case of 	violation of </a:t>
            </a:r>
            <a:r>
              <a:rPr lang="fr-BE" dirty="0" err="1"/>
              <a:t>Competition</a:t>
            </a:r>
            <a:r>
              <a:rPr lang="fr-BE" dirty="0"/>
              <a:t> </a:t>
            </a:r>
            <a:r>
              <a:rPr lang="fr-BE" dirty="0" err="1"/>
              <a:t>rules</a:t>
            </a:r>
            <a:endParaRPr lang="fr-BE" dirty="0"/>
          </a:p>
          <a:p>
            <a:r>
              <a:rPr lang="fr-BE" dirty="0"/>
              <a:t>	Can </a:t>
            </a:r>
            <a:r>
              <a:rPr lang="fr-BE" dirty="0" err="1"/>
              <a:t>companies</a:t>
            </a:r>
            <a:r>
              <a:rPr lang="fr-BE" dirty="0"/>
              <a:t> </a:t>
            </a:r>
            <a:r>
              <a:rPr lang="fr-BE" dirty="0" err="1"/>
              <a:t>benefiting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fr-BE" dirty="0" err="1"/>
              <a:t>foreign</a:t>
            </a:r>
            <a:r>
              <a:rPr lang="fr-BE" dirty="0"/>
              <a:t> subsidies </a:t>
            </a:r>
            <a:r>
              <a:rPr lang="fr-BE" dirty="0" err="1"/>
              <a:t>distorting</a:t>
            </a:r>
            <a:r>
              <a:rPr lang="fr-BE" dirty="0"/>
              <a:t> the </a:t>
            </a:r>
            <a:r>
              <a:rPr lang="fr-BE" dirty="0" err="1"/>
              <a:t>internal</a:t>
            </a:r>
            <a:r>
              <a:rPr lang="fr-BE" dirty="0"/>
              <a:t> </a:t>
            </a:r>
            <a:r>
              <a:rPr lang="fr-BE" dirty="0" err="1"/>
              <a:t>market</a:t>
            </a:r>
            <a:r>
              <a:rPr lang="fr-BE" dirty="0"/>
              <a:t>, </a:t>
            </a:r>
            <a:r>
              <a:rPr lang="fr-BE" dirty="0" err="1"/>
              <a:t>benefit</a:t>
            </a:r>
            <a:r>
              <a:rPr lang="fr-BE" dirty="0"/>
              <a:t> 	</a:t>
            </a:r>
            <a:r>
              <a:rPr lang="fr-BE" dirty="0" err="1"/>
              <a:t>from</a:t>
            </a:r>
            <a:r>
              <a:rPr lang="fr-BE" dirty="0"/>
              <a:t> EU supports? 		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6485881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lastPrinted>1900-01-01T07:00:00.0000000Z</lastPrinted>
  <dcterms:modified xsi:type="dcterms:W3CDTF">1900-01-01T07:00:00.0000000Z</dcterms:modified>
</coreProperties>
</file>