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9" r:id="rId4"/>
    <p:sldId id="260" r:id="rId5"/>
    <p:sldId id="271" r:id="rId6"/>
    <p:sldId id="261" r:id="rId7"/>
    <p:sldId id="270" r:id="rId8"/>
    <p:sldId id="262" r:id="rId9"/>
    <p:sldId id="264" r:id="rId10"/>
    <p:sldId id="265" r:id="rId11"/>
    <p:sldId id="276" r:id="rId12"/>
    <p:sldId id="263" r:id="rId13"/>
    <p:sldId id="273" r:id="rId14"/>
    <p:sldId id="274" r:id="rId15"/>
    <p:sldId id="268" r:id="rId16"/>
    <p:sldId id="266" r:id="rId17"/>
    <p:sldId id="25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080" autoAdjust="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1E913-C577-46B4-8E12-3363A19BEA8A}" type="datetimeFigureOut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C6858-CAFD-48EC-BBEA-375C8F53629F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None/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C6858-CAFD-48EC-BBEA-375C8F53629F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669D-50EC-4D8B-9CCD-4684A40386A9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D063-C580-4988-BB8E-43B97F34ED63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BE7-9E92-4E2E-B8DE-BF1A969380AC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A100-5F2E-4EDC-B9F5-80C2FE89DF48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E342-E860-4AE0-B7FC-6FC192C13E78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2C76-C918-4818-840C-542B0920A7E9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5321-E049-45DE-88E7-76DD11B23C98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4469-95FD-409E-AB48-537092A8FF3D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C03E-7C35-472D-9699-D12FFA182648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FE80-819B-45AC-AFEC-91E4E9B9BE80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EF04-8327-4B33-BC2C-88A081ABC045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FA26E-D885-40F7-BD1B-7FE1DD6FAD7D}" type="datetime1">
              <a:rPr lang="en-GB" smtClean="0"/>
              <a:pPr/>
              <a:t>21/10/2011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Silke Brammer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1011-229F-4399-AF12-F1B4CF16547C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208912" cy="2403698"/>
          </a:xfrm>
        </p:spPr>
        <p:txBody>
          <a:bodyPr>
            <a:normAutofit/>
          </a:bodyPr>
          <a:lstStyle/>
          <a:p>
            <a:r>
              <a:rPr lang="en-GB" dirty="0" smtClean="0"/>
              <a:t>Full effectiveness and uniform application vs. procedural autonomy 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200800" cy="2880320"/>
          </a:xfrm>
        </p:spPr>
        <p:txBody>
          <a:bodyPr>
            <a:normAutofit fontScale="85000" lnSpcReduction="20000"/>
          </a:bodyPr>
          <a:lstStyle/>
          <a:p>
            <a:r>
              <a:rPr lang="en-GB" sz="3900" dirty="0" smtClean="0"/>
              <a:t>Rights, powers and duties of NCAs</a:t>
            </a:r>
          </a:p>
          <a:p>
            <a:r>
              <a:rPr lang="en-GB" sz="3900" dirty="0" smtClean="0"/>
              <a:t>after </a:t>
            </a:r>
            <a:r>
              <a:rPr lang="en-GB" sz="3900" i="1" dirty="0" smtClean="0"/>
              <a:t>Tele2 Polska</a:t>
            </a:r>
            <a:r>
              <a:rPr lang="en-GB" sz="3900" dirty="0" smtClean="0"/>
              <a:t> and </a:t>
            </a:r>
            <a:r>
              <a:rPr lang="en-GB" sz="3900" i="1" dirty="0" smtClean="0"/>
              <a:t>VEBIC</a:t>
            </a:r>
          </a:p>
          <a:p>
            <a:endParaRPr lang="en-GB" sz="3600" i="1" dirty="0"/>
          </a:p>
          <a:p>
            <a:pPr algn="r"/>
            <a:endParaRPr lang="en-GB" sz="3600" i="1" dirty="0" smtClean="0"/>
          </a:p>
          <a:p>
            <a:pPr algn="r"/>
            <a:r>
              <a:rPr lang="en-GB" sz="2800" i="1" dirty="0" smtClean="0"/>
              <a:t>Silke Brammer</a:t>
            </a:r>
          </a:p>
          <a:p>
            <a:pPr algn="r"/>
            <a:r>
              <a:rPr lang="en-GB" sz="2800" i="1" smtClean="0"/>
              <a:t>24 October </a:t>
            </a:r>
            <a:r>
              <a:rPr lang="en-GB" sz="2800" i="1" dirty="0" smtClean="0"/>
              <a:t>2011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482952" cy="922114"/>
          </a:xfrm>
        </p:spPr>
        <p:txBody>
          <a:bodyPr/>
          <a:lstStyle/>
          <a:p>
            <a:r>
              <a:rPr lang="en-GB" dirty="0" smtClean="0"/>
              <a:t>VEBIC/8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47260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en-GB" sz="3500" b="1" i="1" dirty="0" smtClean="0"/>
              <a:t>Comments – </a:t>
            </a:r>
            <a:r>
              <a:rPr lang="en-GB" sz="3500" i="1" dirty="0" smtClean="0"/>
              <a:t>Summing up</a:t>
            </a:r>
            <a:endParaRPr lang="en-GB" sz="3500" dirty="0" smtClean="0"/>
          </a:p>
          <a:p>
            <a:pPr>
              <a:spcBef>
                <a:spcPts val="600"/>
              </a:spcBef>
            </a:pPr>
            <a:r>
              <a:rPr lang="en-GB" sz="3500" dirty="0" smtClean="0"/>
              <a:t>The Court easily accepts arguments on the admissibility. 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Was there a political or personal motivation to ‘comment’ on the Belgian appeal procedure?</a:t>
            </a:r>
          </a:p>
          <a:p>
            <a:pPr>
              <a:spcBef>
                <a:spcPts val="600"/>
              </a:spcBef>
            </a:pPr>
            <a:r>
              <a:rPr lang="en-GB" sz="3500" dirty="0" smtClean="0"/>
              <a:t>It answers precise questions in fairly general terms,  …</a:t>
            </a:r>
          </a:p>
          <a:p>
            <a:pPr lvl="1">
              <a:spcBef>
                <a:spcPts val="600"/>
              </a:spcBef>
            </a:pPr>
            <a:r>
              <a:rPr lang="en-GB" i="1" dirty="0" smtClean="0"/>
              <a:t>The NCA </a:t>
            </a:r>
            <a:r>
              <a:rPr lang="en-GB" dirty="0" smtClean="0"/>
              <a:t>must entitled to defend its decisions in review proceedings. </a:t>
            </a:r>
          </a:p>
          <a:p>
            <a:pPr>
              <a:spcBef>
                <a:spcPts val="600"/>
              </a:spcBef>
            </a:pPr>
            <a:r>
              <a:rPr lang="en-GB" sz="3500" dirty="0" smtClean="0"/>
              <a:t>…  but then ‘backs out’ by recalling the procedural autonomy of the MSt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The judgment gives no meaningful answer to the question how the defence of an NCA decision can be organised in a system where such decisions are taken by a </a:t>
            </a:r>
            <a:r>
              <a:rPr lang="en-GB" i="1" dirty="0" smtClean="0"/>
              <a:t>judicial</a:t>
            </a:r>
            <a:r>
              <a:rPr lang="en-GB" dirty="0" smtClean="0"/>
              <a:t> body.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0"/>
            <a:ext cx="7344816" cy="994122"/>
          </a:xfrm>
        </p:spPr>
        <p:txBody>
          <a:bodyPr/>
          <a:lstStyle/>
          <a:p>
            <a:r>
              <a:rPr lang="en-GB" dirty="0" smtClean="0"/>
              <a:t>Tele2 Polska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6886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GB" sz="3000" b="1" i="1" dirty="0" smtClean="0"/>
              <a:t>Summary </a:t>
            </a:r>
            <a:r>
              <a:rPr lang="en-GB" sz="3000" i="1" dirty="0" smtClean="0"/>
              <a:t>- Facts: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Probe into conduct of Polish telecom company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Polish NCA finds no evidence of abuse of dominant position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NCA decision states that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GB" sz="2400" dirty="0" smtClean="0"/>
              <a:t>as concerns domestic competition law,  no infringement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GB" sz="2400" dirty="0" smtClean="0"/>
              <a:t>as concerns Art. 102 TFEU,  procedure brought to an end (devoid of purpose)</a:t>
            </a:r>
            <a:endParaRPr lang="en-GB" sz="2600" dirty="0" smtClean="0"/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decision annulled on appeal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GB" sz="2400" dirty="0" smtClean="0"/>
              <a:t>NCA should have stated that no infringement of Art. 102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NCA claims that Reg. 1/2003 does not allow it to adopt such ‘non-infringement decision’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30008" cy="922114"/>
          </a:xfrm>
        </p:spPr>
        <p:txBody>
          <a:bodyPr/>
          <a:lstStyle/>
          <a:p>
            <a:r>
              <a:rPr lang="en-GB" dirty="0" smtClean="0"/>
              <a:t>Tele2 Polska/2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91264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GB" sz="3600" b="1" i="1" dirty="0" smtClean="0"/>
              <a:t>Summary – </a:t>
            </a:r>
            <a:r>
              <a:rPr lang="en-GB" sz="3600" i="1" dirty="0" smtClean="0"/>
              <a:t>Findings of the Court:</a:t>
            </a:r>
          </a:p>
          <a:p>
            <a:pPr>
              <a:spcBef>
                <a:spcPts val="1200"/>
              </a:spcBef>
              <a:buNone/>
            </a:pPr>
            <a:r>
              <a:rPr lang="en-GB" sz="3400" dirty="0" smtClean="0"/>
              <a:t>Art. 5 of Reg. 1/2003 must be interpreted as precluding an NCA from adopting a decision which states that a certain conduct which it has examined does not constitute a breach of Art. 102 TEFEU.</a:t>
            </a:r>
          </a:p>
          <a:p>
            <a:pPr>
              <a:spcBef>
                <a:spcPts val="1200"/>
              </a:spcBef>
              <a:buNone/>
            </a:pPr>
            <a:r>
              <a:rPr lang="en-GB" sz="3400" dirty="0" smtClean="0"/>
              <a:t>Art. 5 of Reg. 1/2003 is directly applicable and precludes the application of a national rule which would require the NCA to take a decision on the merits where it has concluded that there is no infringement.</a:t>
            </a:r>
            <a:endParaRPr lang="en-GB" sz="3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30008" cy="922114"/>
          </a:xfrm>
        </p:spPr>
        <p:txBody>
          <a:bodyPr/>
          <a:lstStyle/>
          <a:p>
            <a:r>
              <a:rPr lang="en-GB" dirty="0" smtClean="0"/>
              <a:t>Tele2 Polska/3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GB" sz="2800" b="1" i="1" dirty="0" smtClean="0"/>
              <a:t>Comments</a:t>
            </a:r>
            <a:r>
              <a:rPr lang="en-GB" sz="2800" i="1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Literal interpretation of Art. 5 of Reg. 1/2003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list not exhaustive (‘infringement decisions’ not mentioned)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“</a:t>
            </a:r>
            <a:r>
              <a:rPr lang="en-GB" sz="2400" i="1" dirty="0" smtClean="0"/>
              <a:t>may</a:t>
            </a:r>
            <a:r>
              <a:rPr lang="en-GB" sz="2400" dirty="0" smtClean="0"/>
              <a:t> decide” suggests that other measures possible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distinction between substantive decisions and procedural measures (only the latter covered by Art. 5)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Uniformity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no prior information duty, but para. 48 Network Notice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why are ‘non-infringement decisions’ such a danger 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‘infringement decisions’ can also be wrong  (and cannot be ‘overruled ’ by Commission)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‘non-infringement decisions’ can be appealed</a:t>
            </a:r>
            <a:endParaRPr lang="en-GB" sz="28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30008" cy="922114"/>
          </a:xfrm>
        </p:spPr>
        <p:txBody>
          <a:bodyPr/>
          <a:lstStyle/>
          <a:p>
            <a:r>
              <a:rPr lang="en-GB" dirty="0" smtClean="0"/>
              <a:t>Tele2 Polska/4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7525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GB" b="1" i="1" dirty="0" smtClean="0"/>
              <a:t>Comments/2</a:t>
            </a:r>
            <a:r>
              <a:rPr lang="en-GB" i="1" dirty="0" smtClean="0"/>
              <a:t>: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3200" dirty="0" smtClean="0"/>
              <a:t>No risk that ‘exemption system’ is re-introduced 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no ‘application’ by the company concerned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NCA decision preceded by lengthy (ex officio) investigation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legitimate interest of company under investigation to obtain legal certainty 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good governance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5482952" cy="733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 Conclusions/1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5544616"/>
          </a:xfrm>
        </p:spPr>
        <p:txBody>
          <a:bodyPr>
            <a:normAutofit/>
          </a:bodyPr>
          <a:lstStyle/>
          <a:p>
            <a:r>
              <a:rPr lang="en-GB" dirty="0" smtClean="0"/>
              <a:t>Controversial interpretation of Reg. 1/2003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radical interference with procedural autonomy of MSt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requirements of effectiveness and uniformity used to justify intrusion</a:t>
            </a:r>
          </a:p>
          <a:p>
            <a:r>
              <a:rPr lang="en-GB" dirty="0" smtClean="0"/>
              <a:t>Result: approximation of national procedures by way of case law 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against explicit wording of Reg. 1/2003 (arguably, VEBIC contradicts Art. 35(3) of Reg. 1/2003) 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against implicit will of the MSt (opposed to harmonisation of nat’l procedures)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Union law used as a model (</a:t>
            </a:r>
            <a:r>
              <a:rPr lang="en-GB" i="1" dirty="0" smtClean="0"/>
              <a:t>VEBIC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5482952" cy="922114"/>
          </a:xfrm>
        </p:spPr>
        <p:txBody>
          <a:bodyPr/>
          <a:lstStyle/>
          <a:p>
            <a:r>
              <a:rPr lang="en-GB" dirty="0" smtClean="0"/>
              <a:t>General Conclusions/2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47525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Yet no coherent approach?  </a:t>
            </a:r>
          </a:p>
          <a:p>
            <a:pPr lvl="1"/>
            <a:r>
              <a:rPr lang="en-GB" dirty="0" smtClean="0"/>
              <a:t>in </a:t>
            </a:r>
            <a:r>
              <a:rPr lang="en-GB" i="1" dirty="0" smtClean="0"/>
              <a:t>Pfleiderer </a:t>
            </a:r>
            <a:r>
              <a:rPr lang="en-GB" dirty="0" smtClean="0"/>
              <a:t>(C-360/09), effectiveness considerations pushed aside</a:t>
            </a:r>
          </a:p>
          <a:p>
            <a:pPr lvl="1"/>
            <a:r>
              <a:rPr lang="en-GB" dirty="0" smtClean="0"/>
              <a:t>furtherance of civil actions for damages seems overriding interest</a:t>
            </a:r>
          </a:p>
          <a:p>
            <a:r>
              <a:rPr lang="en-GB" dirty="0" smtClean="0"/>
              <a:t>Is it time for a more comprehensive approach?</a:t>
            </a:r>
          </a:p>
          <a:p>
            <a:pPr lvl="1"/>
            <a:r>
              <a:rPr lang="en-GB" dirty="0" smtClean="0"/>
              <a:t>Should the Commission propose a “Regulation on the enforcement of Articles 101 and 102 by the national competition authorities of the Member States”? 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88832" cy="83661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 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341438"/>
            <a:ext cx="7889875" cy="551656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79512" y="188641"/>
          <a:ext cx="8791081" cy="60864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24536"/>
                <a:gridCol w="3966545"/>
              </a:tblGrid>
              <a:tr h="576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Verdana" pitchFamily="34" charset="0"/>
                        </a:rPr>
                        <a:t>Procedural autonomy</a:t>
                      </a:r>
                    </a:p>
                    <a:p>
                      <a:pPr algn="ctr"/>
                      <a:endParaRPr lang="en-GB" sz="20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Reg. 1/2003</a:t>
                      </a:r>
                    </a:p>
                    <a:p>
                      <a:pPr algn="ctr"/>
                      <a:endParaRPr lang="en-GB" sz="20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687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400" b="1" dirty="0" smtClean="0">
                          <a:latin typeface="Verdana" pitchFamily="34" charset="0"/>
                        </a:rPr>
                        <a:t>Investigative powers  </a:t>
                      </a:r>
                      <a:endParaRPr lang="en-GB" sz="2000" b="1" dirty="0" smtClean="0">
                        <a:latin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judicial warrant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legal privilege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search of private homes</a:t>
                      </a:r>
                      <a:endParaRPr lang="en-GB" sz="2000" b="1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47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1" dirty="0" smtClean="0">
                          <a:latin typeface="Verdana" pitchFamily="34" charset="0"/>
                        </a:rPr>
                        <a:t>Handling of complaints</a:t>
                      </a:r>
                      <a:endParaRPr lang="en-GB" sz="18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000" b="1" dirty="0" smtClean="0">
                          <a:latin typeface="Verdana" pitchFamily="34" charset="0"/>
                        </a:rPr>
                        <a:t>-Access to file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for the parties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for third parties (</a:t>
                      </a:r>
                      <a:r>
                        <a:rPr lang="en-GB" sz="2000" dirty="0" smtClean="0">
                          <a:latin typeface="Arial Black"/>
                        </a:rPr>
                        <a:t>→</a:t>
                      </a:r>
                      <a:r>
                        <a:rPr lang="en-GB" sz="20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GB" sz="2000" i="1" dirty="0" smtClean="0">
                          <a:latin typeface="Verdana" pitchFamily="34" charset="0"/>
                        </a:rPr>
                        <a:t>Pfleiderer</a:t>
                      </a:r>
                      <a:r>
                        <a:rPr lang="en-GB" sz="2000" dirty="0" smtClean="0">
                          <a:latin typeface="Verdana" pitchFamily="34" charset="0"/>
                        </a:rPr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confidentiality</a:t>
                      </a:r>
                      <a:endParaRPr lang="en-GB" sz="2000" b="1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01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20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GB" sz="2000" b="1" dirty="0" smtClean="0">
                          <a:latin typeface="Verdana" pitchFamily="34" charset="0"/>
                        </a:rPr>
                        <a:t>T</a:t>
                      </a:r>
                      <a:r>
                        <a:rPr lang="en-GB" sz="2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ermination of procedure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dirty="0" smtClean="0">
                          <a:latin typeface="Verdana" pitchFamily="34" charset="0"/>
                        </a:rPr>
                        <a:t> informal closure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dirty="0" smtClean="0">
                          <a:latin typeface="Verdana" pitchFamily="34" charset="0"/>
                        </a:rPr>
                        <a:t> sanctions </a:t>
                      </a:r>
                      <a:endParaRPr lang="en-GB" sz="18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dirty="0" smtClean="0">
                          <a:latin typeface="Verdana" pitchFamily="34" charset="0"/>
                        </a:rPr>
                        <a:t> ‘non-action decisions’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dirty="0" smtClean="0">
                          <a:latin typeface="Verdana" pitchFamily="34" charset="0"/>
                        </a:rPr>
                        <a:t> but </a:t>
                      </a:r>
                      <a:r>
                        <a:rPr lang="en-GB" sz="1800" b="1" dirty="0" smtClean="0">
                          <a:latin typeface="Verdana" pitchFamily="34" charset="0"/>
                        </a:rPr>
                        <a:t>no</a:t>
                      </a:r>
                      <a:r>
                        <a:rPr lang="en-GB" sz="1800" dirty="0" smtClean="0">
                          <a:latin typeface="Verdana" pitchFamily="34" charset="0"/>
                        </a:rPr>
                        <a:t> ‘non-infringement’ decisions (</a:t>
                      </a:r>
                      <a:r>
                        <a:rPr lang="en-GB" sz="1800" dirty="0" smtClean="0">
                          <a:latin typeface="Arial Black"/>
                        </a:rPr>
                        <a:t>→ </a:t>
                      </a:r>
                      <a:r>
                        <a:rPr lang="en-GB" sz="1800" i="1" dirty="0" smtClean="0">
                          <a:latin typeface="Verdana" pitchFamily="34" charset="0"/>
                        </a:rPr>
                        <a:t>Tele2 Polska</a:t>
                      </a:r>
                      <a:r>
                        <a:rPr lang="en-GB" sz="1800" dirty="0" smtClean="0">
                          <a:latin typeface="Verdana" pitchFamily="34" charset="0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99936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GB" sz="18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GB" sz="2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Appeal proceedings</a:t>
                      </a:r>
                      <a:endParaRPr lang="en-GB" sz="1800" b="1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right to lodge appeal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scope of jurisdiction of review court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(eg 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reformatio in peius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?)</a:t>
                      </a:r>
                      <a:endParaRPr lang="en-GB" sz="18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NCA must be able to act as respondent/defendant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dirty="0" smtClean="0">
                          <a:latin typeface="Arial Black"/>
                        </a:rPr>
                        <a:t>→ </a:t>
                      </a:r>
                      <a:r>
                        <a:rPr lang="en-GB" sz="20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VEBIC</a:t>
                      </a: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2000" dirty="0" smtClean="0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5482952" cy="733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 Conclusions/3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00600"/>
          </a:xfrm>
        </p:spPr>
        <p:txBody>
          <a:bodyPr>
            <a:normAutofit/>
          </a:bodyPr>
          <a:lstStyle/>
          <a:p>
            <a:r>
              <a:rPr lang="en-GB" dirty="0" smtClean="0"/>
              <a:t>Distrust in abilities of NCAs and national judges</a:t>
            </a:r>
          </a:p>
          <a:p>
            <a:pPr lvl="1"/>
            <a:r>
              <a:rPr lang="en-GB" dirty="0" smtClean="0"/>
              <a:t> </a:t>
            </a:r>
            <a:r>
              <a:rPr lang="en-GB" i="1" dirty="0" smtClean="0"/>
              <a:t>Tele2 Polska</a:t>
            </a:r>
            <a:r>
              <a:rPr lang="en-GB" dirty="0" smtClean="0"/>
              <a:t>: fear of under-enforcement</a:t>
            </a:r>
          </a:p>
          <a:p>
            <a:pPr lvl="2"/>
            <a:r>
              <a:rPr lang="en-GB" dirty="0" smtClean="0"/>
              <a:t> presumption that non-infringement decisions of NCAs would be more often wrong than right ?</a:t>
            </a:r>
          </a:p>
          <a:p>
            <a:pPr lvl="1"/>
            <a:r>
              <a:rPr lang="en-GB" i="1" dirty="0" smtClean="0"/>
              <a:t>VEBIC</a:t>
            </a:r>
            <a:r>
              <a:rPr lang="en-GB" dirty="0" smtClean="0"/>
              <a:t>: risk that national court “wholly captive” to arguments of the appellant, but </a:t>
            </a:r>
          </a:p>
          <a:p>
            <a:pPr lvl="2"/>
            <a:r>
              <a:rPr lang="en-GB" dirty="0" smtClean="0"/>
              <a:t>review court has entire NCA file at its disposal</a:t>
            </a:r>
          </a:p>
          <a:p>
            <a:pPr lvl="2"/>
            <a:r>
              <a:rPr lang="en-GB" dirty="0" smtClean="0"/>
              <a:t>Commission can act as </a:t>
            </a:r>
            <a:r>
              <a:rPr lang="en-GB" i="1" dirty="0" smtClean="0"/>
              <a:t>amicus curiae</a:t>
            </a:r>
          </a:p>
          <a:p>
            <a:pPr lvl="2"/>
            <a:r>
              <a:rPr lang="en-GB" dirty="0" smtClean="0"/>
              <a:t>nat’l judge can refer questions to the Court</a:t>
            </a:r>
          </a:p>
          <a:p>
            <a:pPr lvl="1"/>
            <a:r>
              <a:rPr lang="en-GB" dirty="0" smtClean="0"/>
              <a:t>When will NCAs and nat’l judges finally be viewed as partners on an equal footing with the Commission ?</a:t>
            </a:r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3600" dirty="0" smtClean="0"/>
              <a:t>VEBIC</a:t>
            </a:r>
          </a:p>
          <a:p>
            <a:pPr lvl="1">
              <a:spcBef>
                <a:spcPts val="600"/>
              </a:spcBef>
            </a:pPr>
            <a:r>
              <a:rPr lang="en-GB" sz="3200" dirty="0" smtClean="0"/>
              <a:t>Summary of case</a:t>
            </a:r>
          </a:p>
          <a:p>
            <a:pPr lvl="1">
              <a:spcBef>
                <a:spcPts val="0"/>
              </a:spcBef>
            </a:pPr>
            <a:r>
              <a:rPr lang="en-GB" sz="3200" dirty="0" smtClean="0"/>
              <a:t>Comments</a:t>
            </a:r>
          </a:p>
          <a:p>
            <a:pPr>
              <a:spcBef>
                <a:spcPts val="1200"/>
              </a:spcBef>
            </a:pPr>
            <a:r>
              <a:rPr lang="en-GB" sz="3600" dirty="0" smtClean="0"/>
              <a:t>Tele2 Polska</a:t>
            </a:r>
          </a:p>
          <a:p>
            <a:pPr lvl="1"/>
            <a:r>
              <a:rPr lang="en-GB" sz="3200" dirty="0" smtClean="0"/>
              <a:t>Summary of case</a:t>
            </a:r>
          </a:p>
          <a:p>
            <a:pPr lvl="1">
              <a:spcBef>
                <a:spcPts val="600"/>
              </a:spcBef>
            </a:pPr>
            <a:r>
              <a:rPr lang="en-GB" sz="3200" dirty="0" smtClean="0"/>
              <a:t>Comments</a:t>
            </a:r>
          </a:p>
          <a:p>
            <a:pPr>
              <a:spcBef>
                <a:spcPts val="1200"/>
              </a:spcBef>
            </a:pPr>
            <a:r>
              <a:rPr lang="en-GB" sz="3600" dirty="0" smtClean="0"/>
              <a:t>General conclusions</a:t>
            </a:r>
            <a:endParaRPr lang="en-GB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0"/>
            <a:ext cx="7344816" cy="994122"/>
          </a:xfrm>
        </p:spPr>
        <p:txBody>
          <a:bodyPr/>
          <a:lstStyle/>
          <a:p>
            <a:r>
              <a:rPr lang="en-GB" dirty="0" smtClean="0"/>
              <a:t>VEBIC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GB" sz="3000" b="1" i="1" dirty="0" smtClean="0"/>
              <a:t>Summary </a:t>
            </a:r>
            <a:r>
              <a:rPr lang="en-GB" sz="3000" i="1" dirty="0" smtClean="0"/>
              <a:t>- Facts: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Belgian competition authority = Competition Service + Competition Council (“CC”)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CC (administrative court) adopts final decisions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VEBIC = professional association of artisan bakers in Flanders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CC imposed fine on VEBIC which appealed decision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CC not entitled to take part in appeal proceedings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3000" dirty="0" smtClean="0"/>
              <a:t>Belgian judge questioned compatibility of this rule with Art. 15(3) of Reg. 1/2003</a:t>
            </a:r>
            <a:endParaRPr lang="en-GB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44816" cy="908720"/>
          </a:xfrm>
        </p:spPr>
        <p:txBody>
          <a:bodyPr/>
          <a:lstStyle/>
          <a:p>
            <a:r>
              <a:rPr lang="en-GB" dirty="0" smtClean="0"/>
              <a:t>VEBIC/2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b="1" i="1" dirty="0" smtClean="0"/>
              <a:t>Summary </a:t>
            </a:r>
            <a:r>
              <a:rPr lang="en-GB" i="1" dirty="0" smtClean="0"/>
              <a:t>– Findings of the Court</a:t>
            </a:r>
            <a:r>
              <a:rPr lang="en-GB" dirty="0" smtClean="0"/>
              <a:t>: </a:t>
            </a:r>
          </a:p>
          <a:p>
            <a:pPr>
              <a:buNone/>
            </a:pPr>
            <a:r>
              <a:rPr lang="en-GB" dirty="0" smtClean="0"/>
              <a:t>While Art. 35 of Reg. 1/2003 acknowledges the institutional and procedural autonomy of MSt when enforcing Union competition law,  …</a:t>
            </a:r>
          </a:p>
          <a:p>
            <a:pPr>
              <a:buNone/>
            </a:pPr>
            <a:r>
              <a:rPr lang="en-GB" dirty="0" smtClean="0"/>
              <a:t>… the provision precludes, in the light of the principle of effectiveness, a national rule which does not allow the NCA to participate (as defendant or respondent) in appeal proceedings brought against decisions taken by that authority.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44816" cy="908720"/>
          </a:xfrm>
        </p:spPr>
        <p:txBody>
          <a:bodyPr/>
          <a:lstStyle/>
          <a:p>
            <a:r>
              <a:rPr lang="en-GB" dirty="0" smtClean="0"/>
              <a:t>VEBIC/3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b="1" i="1" dirty="0" smtClean="0"/>
              <a:t>Summary </a:t>
            </a:r>
            <a:r>
              <a:rPr lang="en-GB" i="1" dirty="0" smtClean="0"/>
              <a:t>– Findings of the Court/2</a:t>
            </a:r>
            <a:r>
              <a:rPr lang="en-GB" dirty="0" smtClean="0"/>
              <a:t>: </a:t>
            </a:r>
          </a:p>
          <a:p>
            <a:pPr>
              <a:buNone/>
            </a:pPr>
            <a:r>
              <a:rPr lang="en-GB" dirty="0" smtClean="0"/>
              <a:t>This does not mean, however, that there is a duty for the NCA to take part in every single review procedure.  Only the systematic non-intervention would compromise the effectiveness of Union competition law.</a:t>
            </a:r>
          </a:p>
          <a:p>
            <a:pPr>
              <a:buNone/>
            </a:pPr>
            <a:r>
              <a:rPr lang="en-GB" dirty="0" smtClean="0"/>
              <a:t>Art. 15(3) of Reg. 1/2003 does not provide an alternative means for ensuring that the NCA can take part in appeal proceedings concerning its own decisions.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330008" cy="922114"/>
          </a:xfrm>
        </p:spPr>
        <p:txBody>
          <a:bodyPr/>
          <a:lstStyle/>
          <a:p>
            <a:r>
              <a:rPr lang="en-GB" dirty="0" smtClean="0"/>
              <a:t>VEBIC/4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36327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Comments – </a:t>
            </a:r>
            <a:r>
              <a:rPr lang="en-GB" i="1" dirty="0" smtClean="0"/>
              <a:t>Admissibility</a:t>
            </a:r>
            <a:endParaRPr lang="en-GB" dirty="0" smtClean="0"/>
          </a:p>
          <a:p>
            <a:r>
              <a:rPr lang="en-GB" dirty="0" smtClean="0"/>
              <a:t>challenged NCA decision solely based on domestic equivalent to Art. 101 TFEU</a:t>
            </a:r>
          </a:p>
          <a:p>
            <a:r>
              <a:rPr lang="en-GB" dirty="0" smtClean="0"/>
              <a:t>VEBIC pleaded inadmissibility (lack of relevance)</a:t>
            </a:r>
          </a:p>
          <a:p>
            <a:r>
              <a:rPr lang="en-GB" dirty="0" smtClean="0"/>
              <a:t>Court makes two general statements</a:t>
            </a:r>
          </a:p>
          <a:p>
            <a:pPr lvl="1"/>
            <a:r>
              <a:rPr lang="en-GB" dirty="0" smtClean="0"/>
              <a:t>review court has unlimited jurisdiction </a:t>
            </a:r>
          </a:p>
          <a:p>
            <a:pPr lvl="1"/>
            <a:r>
              <a:rPr lang="en-GB" dirty="0" smtClean="0"/>
              <a:t>premise that the practices at issue only had domestic effects “could be rebutted”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7330008" cy="922114"/>
          </a:xfrm>
        </p:spPr>
        <p:txBody>
          <a:bodyPr/>
          <a:lstStyle/>
          <a:p>
            <a:r>
              <a:rPr lang="en-GB" dirty="0" smtClean="0"/>
              <a:t>VEBIC/5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Comments – </a:t>
            </a:r>
            <a:r>
              <a:rPr lang="en-GB" i="1" dirty="0" smtClean="0"/>
              <a:t>Admissibility/2</a:t>
            </a:r>
            <a:endParaRPr lang="en-GB" dirty="0" smtClean="0"/>
          </a:p>
          <a:p>
            <a:r>
              <a:rPr lang="en-GB" dirty="0" smtClean="0"/>
              <a:t>no indication that CC had erred, ie that VEBIC’s practices did have an effect on inter-state trade</a:t>
            </a:r>
          </a:p>
          <a:p>
            <a:pPr lvl="1"/>
            <a:r>
              <a:rPr lang="en-GB" sz="3000" dirty="0" smtClean="0"/>
              <a:t>findings of the CC on the inapplicability of Union competition law not questioned</a:t>
            </a:r>
          </a:p>
          <a:p>
            <a:pPr lvl="1"/>
            <a:r>
              <a:rPr lang="en-GB" sz="3000" dirty="0" smtClean="0"/>
              <a:t>VEBIC essentially joins local bakeries in Flanders</a:t>
            </a:r>
          </a:p>
          <a:p>
            <a:pPr lvl="1"/>
            <a:r>
              <a:rPr lang="en-GB" sz="3000" dirty="0" smtClean="0"/>
              <a:t>no specific reason given why review court considered  that practices </a:t>
            </a:r>
            <a:r>
              <a:rPr lang="en-GB" sz="3000" i="1" dirty="0" smtClean="0"/>
              <a:t>may</a:t>
            </a:r>
            <a:r>
              <a:rPr lang="en-GB" sz="3000" dirty="0" smtClean="0"/>
              <a:t> fall within scope of Art. 101 TFEU</a:t>
            </a:r>
          </a:p>
          <a:p>
            <a:r>
              <a:rPr lang="en-GB" dirty="0" smtClean="0"/>
              <a:t>merely abstract possibility that review court could apply Union competition law</a:t>
            </a:r>
          </a:p>
          <a:p>
            <a:r>
              <a:rPr lang="en-GB" dirty="0" smtClean="0"/>
              <a:t>arguably, Court answered a hypothetical question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30008" cy="922114"/>
          </a:xfrm>
        </p:spPr>
        <p:txBody>
          <a:bodyPr/>
          <a:lstStyle/>
          <a:p>
            <a:r>
              <a:rPr lang="en-GB" dirty="0" smtClean="0"/>
              <a:t>VEBIC/6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Comments – </a:t>
            </a:r>
            <a:r>
              <a:rPr lang="en-GB" i="1" dirty="0" smtClean="0"/>
              <a:t>Substance</a:t>
            </a:r>
          </a:p>
          <a:p>
            <a:r>
              <a:rPr lang="en-GB" dirty="0" smtClean="0"/>
              <a:t>four precise questions on the interpretation of Reg. 1/2003 </a:t>
            </a:r>
            <a:r>
              <a:rPr lang="en-GB" b="1" i="1" dirty="0" smtClean="0"/>
              <a:t>–</a:t>
            </a:r>
            <a:r>
              <a:rPr lang="en-GB" dirty="0" smtClean="0"/>
              <a:t> Court lumps them together</a:t>
            </a:r>
          </a:p>
          <a:p>
            <a:r>
              <a:rPr lang="en-GB" dirty="0" smtClean="0"/>
              <a:t>Court rejects possibility to resort to Art. 15(3) to allow NCAs to take part in review procedure</a:t>
            </a:r>
          </a:p>
          <a:p>
            <a:pPr lvl="1"/>
            <a:r>
              <a:rPr lang="en-GB" dirty="0" smtClean="0"/>
              <a:t> simple literal interpretation</a:t>
            </a:r>
          </a:p>
          <a:p>
            <a:pPr lvl="1"/>
            <a:r>
              <a:rPr lang="en-GB" dirty="0" smtClean="0"/>
              <a:t> no further explanation given</a:t>
            </a:r>
          </a:p>
          <a:p>
            <a:pPr lvl="1"/>
            <a:r>
              <a:rPr lang="en-GB" dirty="0" smtClean="0"/>
              <a:t> finding contrasts with AG’s opinion and Court’s own ruling in </a:t>
            </a:r>
            <a:r>
              <a:rPr lang="nl-BE" i="1" dirty="0" smtClean="0"/>
              <a:t>Inspecteur van de Belastingdienst </a:t>
            </a:r>
            <a:r>
              <a:rPr lang="en-GB" dirty="0" smtClean="0"/>
              <a:t>(C-429/07, para. 25)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30008" cy="792088"/>
          </a:xfrm>
        </p:spPr>
        <p:txBody>
          <a:bodyPr/>
          <a:lstStyle/>
          <a:p>
            <a:r>
              <a:rPr lang="en-GB" dirty="0" smtClean="0"/>
              <a:t>VEBIC/7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69368"/>
            <a:ext cx="8496944" cy="52839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500" b="1" i="1" dirty="0" smtClean="0"/>
              <a:t>Comments – </a:t>
            </a:r>
            <a:r>
              <a:rPr lang="en-GB" sz="3500" i="1" dirty="0" smtClean="0"/>
              <a:t>Substance/2</a:t>
            </a:r>
          </a:p>
          <a:p>
            <a:r>
              <a:rPr lang="en-GB" sz="3500" dirty="0" smtClean="0"/>
              <a:t>Court leaves it to the MSt to designate</a:t>
            </a:r>
          </a:p>
          <a:p>
            <a:pPr lvl="1"/>
            <a:r>
              <a:rPr lang="en-GB" sz="3000" dirty="0" smtClean="0"/>
              <a:t>which component of the NCA is to assume function of defendant/respondent</a:t>
            </a:r>
          </a:p>
          <a:p>
            <a:pPr lvl="1"/>
            <a:r>
              <a:rPr lang="en-GB" sz="3000" dirty="0" smtClean="0"/>
              <a:t>in a system where final decisions are taken by a judicial body</a:t>
            </a:r>
          </a:p>
          <a:p>
            <a:r>
              <a:rPr lang="en-GB" sz="3500" dirty="0" smtClean="0"/>
              <a:t>Court does not explore other options</a:t>
            </a:r>
          </a:p>
          <a:p>
            <a:pPr lvl="1"/>
            <a:r>
              <a:rPr lang="en-GB" sz="3000" dirty="0" smtClean="0"/>
              <a:t>possible role of the Minister (who could (regularly) exercise his right to intervene in review proceedings to defend public interest)</a:t>
            </a:r>
          </a:p>
          <a:p>
            <a:pPr lvl="1"/>
            <a:r>
              <a:rPr lang="en-GB" sz="3000" dirty="0" smtClean="0"/>
              <a:t>possibility to involve  </a:t>
            </a:r>
            <a:r>
              <a:rPr lang="en-GB" sz="3000" i="1" dirty="0" smtClean="0"/>
              <a:t>Auditoraat</a:t>
            </a:r>
            <a:r>
              <a:rPr lang="en-GB" sz="3000" dirty="0" smtClean="0"/>
              <a:t>  (which can be requested by review court to carry out an investigation)</a:t>
            </a:r>
            <a:endParaRPr lang="en-GB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1011-229F-4399-AF12-F1B4CF16547C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Silke Brammer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1345</Words>
  <Application>Microsoft Office PowerPoint</Application>
  <PresentationFormat>Diavoorstelling (4:3)</PresentationFormat>
  <Paragraphs>198</Paragraphs>
  <Slides>18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Office-thema</vt:lpstr>
      <vt:lpstr>Full effectiveness and uniform application vs. procedural autonomy </vt:lpstr>
      <vt:lpstr> </vt:lpstr>
      <vt:lpstr>VEBIC</vt:lpstr>
      <vt:lpstr>VEBIC/2</vt:lpstr>
      <vt:lpstr>VEBIC/3</vt:lpstr>
      <vt:lpstr>VEBIC/4</vt:lpstr>
      <vt:lpstr>VEBIC/5</vt:lpstr>
      <vt:lpstr>VEBIC/6</vt:lpstr>
      <vt:lpstr>VEBIC/7</vt:lpstr>
      <vt:lpstr>VEBIC/8</vt:lpstr>
      <vt:lpstr>Tele2 Polska</vt:lpstr>
      <vt:lpstr>Tele2 Polska/2</vt:lpstr>
      <vt:lpstr>Tele2 Polska/3</vt:lpstr>
      <vt:lpstr>Tele2 Polska/4</vt:lpstr>
      <vt:lpstr>General Conclusions/1</vt:lpstr>
      <vt:lpstr>General Conclusions/2</vt:lpstr>
      <vt:lpstr> </vt:lpstr>
      <vt:lpstr>General Conclusions/3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Effectiveness and uniform application vs. procedural autonomy </dc:title>
  <dc:creator>Silke Brammer</dc:creator>
  <cp:lastModifiedBy>Silke Brammer</cp:lastModifiedBy>
  <cp:revision>363</cp:revision>
  <dcterms:created xsi:type="dcterms:W3CDTF">2011-10-03T12:41:14Z</dcterms:created>
  <dcterms:modified xsi:type="dcterms:W3CDTF">2011-10-21T11:30:56Z</dcterms:modified>
</cp:coreProperties>
</file>