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8"/>
  </p:notesMasterIdLst>
  <p:handoutMasterIdLst>
    <p:handoutMasterId r:id="rId39"/>
  </p:handoutMasterIdLst>
  <p:sldIdLst>
    <p:sldId id="256" r:id="rId2"/>
    <p:sldId id="257" r:id="rId3"/>
    <p:sldId id="258" r:id="rId4"/>
    <p:sldId id="259" r:id="rId5"/>
    <p:sldId id="293" r:id="rId6"/>
    <p:sldId id="260" r:id="rId7"/>
    <p:sldId id="261" r:id="rId8"/>
    <p:sldId id="262" r:id="rId9"/>
    <p:sldId id="263" r:id="rId10"/>
    <p:sldId id="264" r:id="rId11"/>
    <p:sldId id="265" r:id="rId12"/>
    <p:sldId id="285" r:id="rId13"/>
    <p:sldId id="286" r:id="rId14"/>
    <p:sldId id="308" r:id="rId15"/>
    <p:sldId id="309" r:id="rId16"/>
    <p:sldId id="310" r:id="rId17"/>
    <p:sldId id="311" r:id="rId18"/>
    <p:sldId id="312" r:id="rId19"/>
    <p:sldId id="313" r:id="rId20"/>
    <p:sldId id="269" r:id="rId21"/>
    <p:sldId id="288" r:id="rId22"/>
    <p:sldId id="301" r:id="rId23"/>
    <p:sldId id="271" r:id="rId24"/>
    <p:sldId id="282" r:id="rId25"/>
    <p:sldId id="289" r:id="rId26"/>
    <p:sldId id="283" r:id="rId27"/>
    <p:sldId id="284" r:id="rId28"/>
    <p:sldId id="272" r:id="rId29"/>
    <p:sldId id="302" r:id="rId30"/>
    <p:sldId id="303" r:id="rId31"/>
    <p:sldId id="304" r:id="rId32"/>
    <p:sldId id="314" r:id="rId33"/>
    <p:sldId id="316" r:id="rId34"/>
    <p:sldId id="317" r:id="rId35"/>
    <p:sldId id="315" r:id="rId36"/>
    <p:sldId id="318" r:id="rId37"/>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3F3FE0C-7FAD-4966-9753-58643E917BA6}" type="datetimeFigureOut">
              <a:rPr lang="pl-PL"/>
              <a:pPr>
                <a:defRPr/>
              </a:pPr>
              <a:t>2013-02-26</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D88EC28-84B4-4FA4-B954-5F1AD7AA6727}" type="slidenum">
              <a:rPr lang="pl-PL"/>
              <a:pPr>
                <a:defRPr/>
              </a:pPr>
              <a:t>‹#›</a:t>
            </a:fld>
            <a:endParaRPr lang="pl-PL"/>
          </a:p>
        </p:txBody>
      </p:sp>
    </p:spTree>
    <p:extLst>
      <p:ext uri="{BB962C8B-B14F-4D97-AF65-F5344CB8AC3E}">
        <p14:creationId xmlns:p14="http://schemas.microsoft.com/office/powerpoint/2010/main" val="152766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l-PL"/>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98C4D232-F908-45DE-853F-15A3D43F60A6}" type="datetimeFigureOut">
              <a:rPr lang="pl-PL"/>
              <a:pPr/>
              <a:t>2013-02-26</a:t>
            </a:fld>
            <a:endParaRPr lang="pl-PL"/>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l-PL"/>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15189B-62E0-4AF2-950F-E6593B8E44ED}" type="slidenum">
              <a:rPr lang="pl-PL"/>
              <a:pPr/>
              <a:t>‹#›</a:t>
            </a:fld>
            <a:endParaRPr lang="pl-PL"/>
          </a:p>
        </p:txBody>
      </p:sp>
    </p:spTree>
    <p:extLst>
      <p:ext uri="{BB962C8B-B14F-4D97-AF65-F5344CB8AC3E}">
        <p14:creationId xmlns:p14="http://schemas.microsoft.com/office/powerpoint/2010/main" val="23425400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p:txBody>
          <a:bodyPr/>
          <a:lstStyle/>
          <a:p>
            <a:pPr>
              <a:spcBef>
                <a:spcPct val="0"/>
              </a:spcBef>
            </a:pPr>
            <a:r>
              <a:rPr lang="en-US"/>
              <a:t>Occupation has traditionally been regarded as a factual matter.  Under Article 42 of the 1907 Hague Regulations on Land Warfare,1 and its precursor, Article 42 of the 1899 Hague Regulations on Land Warfare,2 occupation requires only that territory be “actually placed under the authority of a hostile army.” In recent years the concept of occupation has grown to cover various types of situations where there is “effective control of a power … over a territory to which that power has no sovereign title, without the volition of the sovereign of that territory.”3  This deﬁnitionshouldperhaps be modiﬁed so that the term “occupation” denotes the absence of not only sovereign title, but also of any other internationally-recognized territorial title, such as a lease, </a:t>
            </a:r>
          </a:p>
          <a:p>
            <a:pPr>
              <a:spcBef>
                <a:spcPct val="0"/>
              </a:spcBef>
            </a:pPr>
            <a:r>
              <a:rPr lang="en-US"/>
              <a:t>trusteeship or, in the past, mandate.   At any rate, even the modern deﬁnitionsuggested above4 contains only factual requirements. </a:t>
            </a:r>
          </a:p>
          <a:p>
            <a:pPr>
              <a:spcBef>
                <a:spcPct val="0"/>
              </a:spcBef>
            </a:pPr>
            <a:r>
              <a:rPr lang="en-US"/>
              <a:t> </a:t>
            </a:r>
          </a:p>
          <a:p>
            <a:pPr>
              <a:spcBef>
                <a:spcPct val="0"/>
              </a:spcBef>
            </a:pPr>
            <a:r>
              <a:rPr lang="en-US"/>
              <a:t>UN DECLARATIONS ON OCCUPATION</a:t>
            </a:r>
          </a:p>
          <a:p>
            <a:pPr>
              <a:spcBef>
                <a:spcPct val="0"/>
              </a:spcBef>
            </a:pPr>
            <a:r>
              <a:rPr lang="en-US"/>
              <a:t>he 1970 Declaration </a:t>
            </a:r>
          </a:p>
          <a:p>
            <a:pPr>
              <a:spcBef>
                <a:spcPct val="0"/>
              </a:spcBef>
            </a:pPr>
            <a:r>
              <a:rPr lang="en-US"/>
              <a:t>on Principles of International Law concerning Friendly Relations and Cooperation </a:t>
            </a:r>
          </a:p>
          <a:p>
            <a:pPr>
              <a:spcBef>
                <a:spcPct val="0"/>
              </a:spcBef>
            </a:pPr>
            <a:r>
              <a:rPr lang="en-US"/>
              <a:t>among States in Accordance with the Charter of the United Nations provides43 “[t]he </a:t>
            </a:r>
          </a:p>
          <a:p>
            <a:pPr>
              <a:spcBef>
                <a:spcPct val="0"/>
              </a:spcBef>
            </a:pPr>
            <a:r>
              <a:rPr lang="en-US"/>
              <a:t>territory of a State shall not be the object of military occupation resulting from the use </a:t>
            </a:r>
          </a:p>
          <a:p>
            <a:pPr>
              <a:spcBef>
                <a:spcPct val="0"/>
              </a:spcBef>
            </a:pPr>
            <a:r>
              <a:rPr lang="en-US"/>
              <a:t>of force in contravention of the provisions of the Charter.”</a:t>
            </a:r>
          </a:p>
        </p:txBody>
      </p:sp>
      <p:sp>
        <p:nvSpPr>
          <p:cNvPr id="4608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4040E4B-2C60-4550-A465-0FF77153D522}" type="slidenum">
              <a:rPr lang="en-US" sz="1200"/>
              <a:pPr algn="r"/>
              <a:t>14</a:t>
            </a:fld>
            <a:endParaRPr lang="en-US" sz="1200"/>
          </a:p>
        </p:txBody>
      </p:sp>
    </p:spTree>
    <p:extLst>
      <p:ext uri="{BB962C8B-B14F-4D97-AF65-F5344CB8AC3E}">
        <p14:creationId xmlns:p14="http://schemas.microsoft.com/office/powerpoint/2010/main" val="277153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Slajd tytułowy">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pl-PL" sz="2400">
              <a:latin typeface="Times New Roman" pitchFamily="18" charset="0"/>
              <a:cs typeface="+mn-cs"/>
            </a:endParaRPr>
          </a:p>
        </p:txBody>
      </p:sp>
      <p:sp>
        <p:nvSpPr>
          <p:cNvPr id="66562" name="Rectangle 2"/>
          <p:cNvSpPr>
            <a:spLocks noGrp="1" noChangeArrowheads="1"/>
          </p:cNvSpPr>
          <p:nvPr>
            <p:ph type="ctrTitle"/>
          </p:nvPr>
        </p:nvSpPr>
        <p:spPr>
          <a:xfrm>
            <a:off x="685800" y="990600"/>
            <a:ext cx="7772400" cy="1371600"/>
          </a:xfrm>
        </p:spPr>
        <p:txBody>
          <a:bodyPr/>
          <a:lstStyle>
            <a:lvl1pPr>
              <a:defRPr sz="4000"/>
            </a:lvl1pPr>
          </a:lstStyle>
          <a:p>
            <a:r>
              <a:rPr lang="pl-PL"/>
              <a:t>Kliknij, aby edytować styl wzorca tytułu</a:t>
            </a:r>
          </a:p>
        </p:txBody>
      </p:sp>
      <p:sp>
        <p:nvSpPr>
          <p:cNvPr id="6656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pl-PL"/>
              <a:t>Kliknij, aby edytować styl wzorca podtytułu</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pl-PL"/>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pl-PL"/>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9AAEC12-F664-4E7A-9AB6-E8A888C93C9E}" type="slidenum">
              <a:rPr lang="pl-PL"/>
              <a:pPr>
                <a:defRPr/>
              </a:pPr>
              <a:t>‹#›</a:t>
            </a:fld>
            <a:endParaRPr lang="pl-PL"/>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65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65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P spid="66563"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6"/>
          <p:cNvSpPr>
            <a:spLocks noGrp="1" noChangeArrowheads="1"/>
          </p:cNvSpPr>
          <p:nvPr>
            <p:ph type="dt" sz="half" idx="10"/>
          </p:nvPr>
        </p:nvSpPr>
        <p:spPr>
          <a:ln/>
        </p:spPr>
        <p:txBody>
          <a:bodyPr/>
          <a:lstStyle>
            <a:lvl1pPr>
              <a:defRPr/>
            </a:lvl1pPr>
          </a:lstStyle>
          <a:p>
            <a:pPr>
              <a:defRPr/>
            </a:pPr>
            <a:endParaRPr lang="pl-PL"/>
          </a:p>
        </p:txBody>
      </p:sp>
      <p:sp>
        <p:nvSpPr>
          <p:cNvPr id="5" name="Rectangle 7"/>
          <p:cNvSpPr>
            <a:spLocks noGrp="1" noChangeArrowheads="1"/>
          </p:cNvSpPr>
          <p:nvPr>
            <p:ph type="ftr" sz="quarter" idx="11"/>
          </p:nvPr>
        </p:nvSpPr>
        <p:spPr>
          <a:ln/>
        </p:spPr>
        <p:txBody>
          <a:bodyPr/>
          <a:lstStyle>
            <a:lvl1pPr>
              <a:defRPr/>
            </a:lvl1pPr>
          </a:lstStyle>
          <a:p>
            <a:pPr>
              <a:defRPr/>
            </a:pPr>
            <a:endParaRPr lang="pl-PL"/>
          </a:p>
        </p:txBody>
      </p:sp>
      <p:sp>
        <p:nvSpPr>
          <p:cNvPr id="6" name="Rectangle 8"/>
          <p:cNvSpPr>
            <a:spLocks noGrp="1" noChangeArrowheads="1"/>
          </p:cNvSpPr>
          <p:nvPr>
            <p:ph type="sldNum" sz="quarter" idx="12"/>
          </p:nvPr>
        </p:nvSpPr>
        <p:spPr>
          <a:ln/>
        </p:spPr>
        <p:txBody>
          <a:bodyPr/>
          <a:lstStyle>
            <a:lvl1pPr>
              <a:defRPr/>
            </a:lvl1pPr>
          </a:lstStyle>
          <a:p>
            <a:pPr>
              <a:defRPr/>
            </a:pPr>
            <a:fld id="{0C1C679D-7A87-4423-B20F-66738D2E650B}" type="slidenum">
              <a:rPr lang="pl-PL"/>
              <a:pPr>
                <a:defRPr/>
              </a:pPr>
              <a:t>‹#›</a:t>
            </a:fld>
            <a:endParaRPr lang="pl-PL"/>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73838" y="304800"/>
            <a:ext cx="2001837" cy="57150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566738" y="304800"/>
            <a:ext cx="5854700" cy="57150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6"/>
          <p:cNvSpPr>
            <a:spLocks noGrp="1" noChangeArrowheads="1"/>
          </p:cNvSpPr>
          <p:nvPr>
            <p:ph type="dt" sz="half" idx="10"/>
          </p:nvPr>
        </p:nvSpPr>
        <p:spPr>
          <a:ln/>
        </p:spPr>
        <p:txBody>
          <a:bodyPr/>
          <a:lstStyle>
            <a:lvl1pPr>
              <a:defRPr/>
            </a:lvl1pPr>
          </a:lstStyle>
          <a:p>
            <a:pPr>
              <a:defRPr/>
            </a:pPr>
            <a:endParaRPr lang="pl-PL"/>
          </a:p>
        </p:txBody>
      </p:sp>
      <p:sp>
        <p:nvSpPr>
          <p:cNvPr id="5" name="Rectangle 7"/>
          <p:cNvSpPr>
            <a:spLocks noGrp="1" noChangeArrowheads="1"/>
          </p:cNvSpPr>
          <p:nvPr>
            <p:ph type="ftr" sz="quarter" idx="11"/>
          </p:nvPr>
        </p:nvSpPr>
        <p:spPr>
          <a:ln/>
        </p:spPr>
        <p:txBody>
          <a:bodyPr/>
          <a:lstStyle>
            <a:lvl1pPr>
              <a:defRPr/>
            </a:lvl1pPr>
          </a:lstStyle>
          <a:p>
            <a:pPr>
              <a:defRPr/>
            </a:pPr>
            <a:endParaRPr lang="pl-PL"/>
          </a:p>
        </p:txBody>
      </p:sp>
      <p:sp>
        <p:nvSpPr>
          <p:cNvPr id="6" name="Rectangle 8"/>
          <p:cNvSpPr>
            <a:spLocks noGrp="1" noChangeArrowheads="1"/>
          </p:cNvSpPr>
          <p:nvPr>
            <p:ph type="sldNum" sz="quarter" idx="12"/>
          </p:nvPr>
        </p:nvSpPr>
        <p:spPr>
          <a:ln/>
        </p:spPr>
        <p:txBody>
          <a:bodyPr/>
          <a:lstStyle>
            <a:lvl1pPr>
              <a:defRPr/>
            </a:lvl1pPr>
          </a:lstStyle>
          <a:p>
            <a:pPr>
              <a:defRPr/>
            </a:pPr>
            <a:fld id="{EC3816E7-1B0C-47BF-852A-A9675E78E621}" type="slidenum">
              <a:rPr lang="pl-PL"/>
              <a:pPr>
                <a:defRPr/>
              </a:pPr>
              <a:t>‹#›</a:t>
            </a:fld>
            <a:endParaRPr lang="pl-PL"/>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6"/>
          <p:cNvSpPr>
            <a:spLocks noGrp="1" noChangeArrowheads="1"/>
          </p:cNvSpPr>
          <p:nvPr>
            <p:ph type="dt" sz="half" idx="10"/>
          </p:nvPr>
        </p:nvSpPr>
        <p:spPr>
          <a:ln/>
        </p:spPr>
        <p:txBody>
          <a:bodyPr/>
          <a:lstStyle>
            <a:lvl1pPr>
              <a:defRPr/>
            </a:lvl1pPr>
          </a:lstStyle>
          <a:p>
            <a:pPr>
              <a:defRPr/>
            </a:pPr>
            <a:endParaRPr lang="pl-PL"/>
          </a:p>
        </p:txBody>
      </p:sp>
      <p:sp>
        <p:nvSpPr>
          <p:cNvPr id="5" name="Rectangle 7"/>
          <p:cNvSpPr>
            <a:spLocks noGrp="1" noChangeArrowheads="1"/>
          </p:cNvSpPr>
          <p:nvPr>
            <p:ph type="ftr" sz="quarter" idx="11"/>
          </p:nvPr>
        </p:nvSpPr>
        <p:spPr>
          <a:ln/>
        </p:spPr>
        <p:txBody>
          <a:bodyPr/>
          <a:lstStyle>
            <a:lvl1pPr>
              <a:defRPr/>
            </a:lvl1pPr>
          </a:lstStyle>
          <a:p>
            <a:pPr>
              <a:defRPr/>
            </a:pPr>
            <a:endParaRPr lang="pl-PL"/>
          </a:p>
        </p:txBody>
      </p:sp>
      <p:sp>
        <p:nvSpPr>
          <p:cNvPr id="6" name="Rectangle 8"/>
          <p:cNvSpPr>
            <a:spLocks noGrp="1" noChangeArrowheads="1"/>
          </p:cNvSpPr>
          <p:nvPr>
            <p:ph type="sldNum" sz="quarter" idx="12"/>
          </p:nvPr>
        </p:nvSpPr>
        <p:spPr>
          <a:ln/>
        </p:spPr>
        <p:txBody>
          <a:bodyPr/>
          <a:lstStyle>
            <a:lvl1pPr>
              <a:defRPr/>
            </a:lvl1pPr>
          </a:lstStyle>
          <a:p>
            <a:pPr>
              <a:defRPr/>
            </a:pPr>
            <a:fld id="{31F6FF4B-F4F0-4E19-95BA-F3A4B07DDAB2}" type="slidenum">
              <a:rPr lang="pl-PL"/>
              <a:pPr>
                <a:defRPr/>
              </a:pPr>
              <a:t>‹#›</a:t>
            </a:fld>
            <a:endParaRPr lang="pl-PL"/>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6"/>
          <p:cNvSpPr>
            <a:spLocks noGrp="1" noChangeArrowheads="1"/>
          </p:cNvSpPr>
          <p:nvPr>
            <p:ph type="dt" sz="half" idx="10"/>
          </p:nvPr>
        </p:nvSpPr>
        <p:spPr>
          <a:ln/>
        </p:spPr>
        <p:txBody>
          <a:bodyPr/>
          <a:lstStyle>
            <a:lvl1pPr>
              <a:defRPr/>
            </a:lvl1pPr>
          </a:lstStyle>
          <a:p>
            <a:pPr>
              <a:defRPr/>
            </a:pPr>
            <a:endParaRPr lang="pl-PL"/>
          </a:p>
        </p:txBody>
      </p:sp>
      <p:sp>
        <p:nvSpPr>
          <p:cNvPr id="5" name="Rectangle 7"/>
          <p:cNvSpPr>
            <a:spLocks noGrp="1" noChangeArrowheads="1"/>
          </p:cNvSpPr>
          <p:nvPr>
            <p:ph type="ftr" sz="quarter" idx="11"/>
          </p:nvPr>
        </p:nvSpPr>
        <p:spPr>
          <a:ln/>
        </p:spPr>
        <p:txBody>
          <a:bodyPr/>
          <a:lstStyle>
            <a:lvl1pPr>
              <a:defRPr/>
            </a:lvl1pPr>
          </a:lstStyle>
          <a:p>
            <a:pPr>
              <a:defRPr/>
            </a:pPr>
            <a:endParaRPr lang="pl-PL"/>
          </a:p>
        </p:txBody>
      </p:sp>
      <p:sp>
        <p:nvSpPr>
          <p:cNvPr id="6" name="Rectangle 8"/>
          <p:cNvSpPr>
            <a:spLocks noGrp="1" noChangeArrowheads="1"/>
          </p:cNvSpPr>
          <p:nvPr>
            <p:ph type="sldNum" sz="quarter" idx="12"/>
          </p:nvPr>
        </p:nvSpPr>
        <p:spPr>
          <a:ln/>
        </p:spPr>
        <p:txBody>
          <a:bodyPr/>
          <a:lstStyle>
            <a:lvl1pPr>
              <a:defRPr/>
            </a:lvl1pPr>
          </a:lstStyle>
          <a:p>
            <a:pPr>
              <a:defRPr/>
            </a:pPr>
            <a:fld id="{1B1199D7-1503-495D-A371-B94EFB9A10CD}" type="slidenum">
              <a:rPr lang="pl-PL"/>
              <a:pPr>
                <a:defRPr/>
              </a:pPr>
              <a:t>‹#›</a:t>
            </a:fld>
            <a:endParaRPr lang="pl-PL"/>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6"/>
          <p:cNvSpPr>
            <a:spLocks noGrp="1" noChangeArrowheads="1"/>
          </p:cNvSpPr>
          <p:nvPr>
            <p:ph type="dt" sz="half" idx="10"/>
          </p:nvPr>
        </p:nvSpPr>
        <p:spPr>
          <a:ln/>
        </p:spPr>
        <p:txBody>
          <a:bodyPr/>
          <a:lstStyle>
            <a:lvl1pPr>
              <a:defRPr/>
            </a:lvl1pPr>
          </a:lstStyle>
          <a:p>
            <a:pPr>
              <a:defRPr/>
            </a:pPr>
            <a:endParaRPr lang="pl-PL"/>
          </a:p>
        </p:txBody>
      </p:sp>
      <p:sp>
        <p:nvSpPr>
          <p:cNvPr id="6" name="Rectangle 7"/>
          <p:cNvSpPr>
            <a:spLocks noGrp="1" noChangeArrowheads="1"/>
          </p:cNvSpPr>
          <p:nvPr>
            <p:ph type="ftr" sz="quarter" idx="11"/>
          </p:nvPr>
        </p:nvSpPr>
        <p:spPr>
          <a:ln/>
        </p:spPr>
        <p:txBody>
          <a:bodyPr/>
          <a:lstStyle>
            <a:lvl1pPr>
              <a:defRPr/>
            </a:lvl1pPr>
          </a:lstStyle>
          <a:p>
            <a:pPr>
              <a:defRPr/>
            </a:pPr>
            <a:endParaRPr lang="pl-PL"/>
          </a:p>
        </p:txBody>
      </p:sp>
      <p:sp>
        <p:nvSpPr>
          <p:cNvPr id="7" name="Rectangle 8"/>
          <p:cNvSpPr>
            <a:spLocks noGrp="1" noChangeArrowheads="1"/>
          </p:cNvSpPr>
          <p:nvPr>
            <p:ph type="sldNum" sz="quarter" idx="12"/>
          </p:nvPr>
        </p:nvSpPr>
        <p:spPr>
          <a:ln/>
        </p:spPr>
        <p:txBody>
          <a:bodyPr/>
          <a:lstStyle>
            <a:lvl1pPr>
              <a:defRPr/>
            </a:lvl1pPr>
          </a:lstStyle>
          <a:p>
            <a:pPr>
              <a:defRPr/>
            </a:pPr>
            <a:fld id="{7DE31699-1A60-48A4-A709-0687B0F5492D}" type="slidenum">
              <a:rPr lang="pl-PL"/>
              <a:pPr>
                <a:defRPr/>
              </a:pPr>
              <a:t>‹#›</a:t>
            </a:fld>
            <a:endParaRPr lang="pl-PL"/>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6"/>
          <p:cNvSpPr>
            <a:spLocks noGrp="1" noChangeArrowheads="1"/>
          </p:cNvSpPr>
          <p:nvPr>
            <p:ph type="dt" sz="half" idx="10"/>
          </p:nvPr>
        </p:nvSpPr>
        <p:spPr>
          <a:ln/>
        </p:spPr>
        <p:txBody>
          <a:bodyPr/>
          <a:lstStyle>
            <a:lvl1pPr>
              <a:defRPr/>
            </a:lvl1pPr>
          </a:lstStyle>
          <a:p>
            <a:pPr>
              <a:defRPr/>
            </a:pPr>
            <a:endParaRPr lang="pl-PL"/>
          </a:p>
        </p:txBody>
      </p:sp>
      <p:sp>
        <p:nvSpPr>
          <p:cNvPr id="8" name="Rectangle 7"/>
          <p:cNvSpPr>
            <a:spLocks noGrp="1" noChangeArrowheads="1"/>
          </p:cNvSpPr>
          <p:nvPr>
            <p:ph type="ftr" sz="quarter" idx="11"/>
          </p:nvPr>
        </p:nvSpPr>
        <p:spPr>
          <a:ln/>
        </p:spPr>
        <p:txBody>
          <a:bodyPr/>
          <a:lstStyle>
            <a:lvl1pPr>
              <a:defRPr/>
            </a:lvl1pPr>
          </a:lstStyle>
          <a:p>
            <a:pPr>
              <a:defRPr/>
            </a:pPr>
            <a:endParaRPr lang="pl-PL"/>
          </a:p>
        </p:txBody>
      </p:sp>
      <p:sp>
        <p:nvSpPr>
          <p:cNvPr id="9" name="Rectangle 8"/>
          <p:cNvSpPr>
            <a:spLocks noGrp="1" noChangeArrowheads="1"/>
          </p:cNvSpPr>
          <p:nvPr>
            <p:ph type="sldNum" sz="quarter" idx="12"/>
          </p:nvPr>
        </p:nvSpPr>
        <p:spPr>
          <a:ln/>
        </p:spPr>
        <p:txBody>
          <a:bodyPr/>
          <a:lstStyle>
            <a:lvl1pPr>
              <a:defRPr/>
            </a:lvl1pPr>
          </a:lstStyle>
          <a:p>
            <a:pPr>
              <a:defRPr/>
            </a:pPr>
            <a:fld id="{CBF89120-C7BF-46C4-B7AE-D1DE2F0B068A}" type="slidenum">
              <a:rPr lang="pl-PL"/>
              <a:pPr>
                <a:defRPr/>
              </a:pPr>
              <a:t>‹#›</a:t>
            </a:fld>
            <a:endParaRPr lang="pl-PL"/>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6"/>
          <p:cNvSpPr>
            <a:spLocks noGrp="1" noChangeArrowheads="1"/>
          </p:cNvSpPr>
          <p:nvPr>
            <p:ph type="dt" sz="half" idx="10"/>
          </p:nvPr>
        </p:nvSpPr>
        <p:spPr>
          <a:ln/>
        </p:spPr>
        <p:txBody>
          <a:bodyPr/>
          <a:lstStyle>
            <a:lvl1pPr>
              <a:defRPr/>
            </a:lvl1pPr>
          </a:lstStyle>
          <a:p>
            <a:pPr>
              <a:defRPr/>
            </a:pPr>
            <a:endParaRPr lang="pl-PL"/>
          </a:p>
        </p:txBody>
      </p:sp>
      <p:sp>
        <p:nvSpPr>
          <p:cNvPr id="4" name="Rectangle 7"/>
          <p:cNvSpPr>
            <a:spLocks noGrp="1" noChangeArrowheads="1"/>
          </p:cNvSpPr>
          <p:nvPr>
            <p:ph type="ftr" sz="quarter" idx="11"/>
          </p:nvPr>
        </p:nvSpPr>
        <p:spPr>
          <a:ln/>
        </p:spPr>
        <p:txBody>
          <a:bodyPr/>
          <a:lstStyle>
            <a:lvl1pPr>
              <a:defRPr/>
            </a:lvl1pPr>
          </a:lstStyle>
          <a:p>
            <a:pPr>
              <a:defRPr/>
            </a:pPr>
            <a:endParaRPr lang="pl-PL"/>
          </a:p>
        </p:txBody>
      </p:sp>
      <p:sp>
        <p:nvSpPr>
          <p:cNvPr id="5" name="Rectangle 8"/>
          <p:cNvSpPr>
            <a:spLocks noGrp="1" noChangeArrowheads="1"/>
          </p:cNvSpPr>
          <p:nvPr>
            <p:ph type="sldNum" sz="quarter" idx="12"/>
          </p:nvPr>
        </p:nvSpPr>
        <p:spPr>
          <a:ln/>
        </p:spPr>
        <p:txBody>
          <a:bodyPr/>
          <a:lstStyle>
            <a:lvl1pPr>
              <a:defRPr/>
            </a:lvl1pPr>
          </a:lstStyle>
          <a:p>
            <a:pPr>
              <a:defRPr/>
            </a:pPr>
            <a:fld id="{A162FFD0-D905-4FC0-A5AC-E1FAD8B9470C}" type="slidenum">
              <a:rPr lang="pl-PL"/>
              <a:pPr>
                <a:defRPr/>
              </a:pPr>
              <a:t>‹#›</a:t>
            </a:fld>
            <a:endParaRPr lang="pl-PL"/>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pl-PL"/>
          </a:p>
        </p:txBody>
      </p:sp>
      <p:sp>
        <p:nvSpPr>
          <p:cNvPr id="3" name="Rectangle 7"/>
          <p:cNvSpPr>
            <a:spLocks noGrp="1" noChangeArrowheads="1"/>
          </p:cNvSpPr>
          <p:nvPr>
            <p:ph type="ftr" sz="quarter" idx="11"/>
          </p:nvPr>
        </p:nvSpPr>
        <p:spPr>
          <a:ln/>
        </p:spPr>
        <p:txBody>
          <a:bodyPr/>
          <a:lstStyle>
            <a:lvl1pPr>
              <a:defRPr/>
            </a:lvl1pPr>
          </a:lstStyle>
          <a:p>
            <a:pPr>
              <a:defRPr/>
            </a:pPr>
            <a:endParaRPr lang="pl-PL"/>
          </a:p>
        </p:txBody>
      </p:sp>
      <p:sp>
        <p:nvSpPr>
          <p:cNvPr id="4" name="Rectangle 8"/>
          <p:cNvSpPr>
            <a:spLocks noGrp="1" noChangeArrowheads="1"/>
          </p:cNvSpPr>
          <p:nvPr>
            <p:ph type="sldNum" sz="quarter" idx="12"/>
          </p:nvPr>
        </p:nvSpPr>
        <p:spPr>
          <a:ln/>
        </p:spPr>
        <p:txBody>
          <a:bodyPr/>
          <a:lstStyle>
            <a:lvl1pPr>
              <a:defRPr/>
            </a:lvl1pPr>
          </a:lstStyle>
          <a:p>
            <a:pPr>
              <a:defRPr/>
            </a:pPr>
            <a:fld id="{2331F838-3161-4FB8-8BE0-BD3818A64CB0}" type="slidenum">
              <a:rPr lang="pl-PL"/>
              <a:pPr>
                <a:defRPr/>
              </a:pPr>
              <a:t>‹#›</a:t>
            </a:fld>
            <a:endParaRPr lang="pl-PL"/>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6"/>
          <p:cNvSpPr>
            <a:spLocks noGrp="1" noChangeArrowheads="1"/>
          </p:cNvSpPr>
          <p:nvPr>
            <p:ph type="dt" sz="half" idx="10"/>
          </p:nvPr>
        </p:nvSpPr>
        <p:spPr>
          <a:ln/>
        </p:spPr>
        <p:txBody>
          <a:bodyPr/>
          <a:lstStyle>
            <a:lvl1pPr>
              <a:defRPr/>
            </a:lvl1pPr>
          </a:lstStyle>
          <a:p>
            <a:pPr>
              <a:defRPr/>
            </a:pPr>
            <a:endParaRPr lang="pl-PL"/>
          </a:p>
        </p:txBody>
      </p:sp>
      <p:sp>
        <p:nvSpPr>
          <p:cNvPr id="6" name="Rectangle 7"/>
          <p:cNvSpPr>
            <a:spLocks noGrp="1" noChangeArrowheads="1"/>
          </p:cNvSpPr>
          <p:nvPr>
            <p:ph type="ftr" sz="quarter" idx="11"/>
          </p:nvPr>
        </p:nvSpPr>
        <p:spPr>
          <a:ln/>
        </p:spPr>
        <p:txBody>
          <a:bodyPr/>
          <a:lstStyle>
            <a:lvl1pPr>
              <a:defRPr/>
            </a:lvl1pPr>
          </a:lstStyle>
          <a:p>
            <a:pPr>
              <a:defRPr/>
            </a:pPr>
            <a:endParaRPr lang="pl-PL"/>
          </a:p>
        </p:txBody>
      </p:sp>
      <p:sp>
        <p:nvSpPr>
          <p:cNvPr id="7" name="Rectangle 8"/>
          <p:cNvSpPr>
            <a:spLocks noGrp="1" noChangeArrowheads="1"/>
          </p:cNvSpPr>
          <p:nvPr>
            <p:ph type="sldNum" sz="quarter" idx="12"/>
          </p:nvPr>
        </p:nvSpPr>
        <p:spPr>
          <a:ln/>
        </p:spPr>
        <p:txBody>
          <a:bodyPr/>
          <a:lstStyle>
            <a:lvl1pPr>
              <a:defRPr/>
            </a:lvl1pPr>
          </a:lstStyle>
          <a:p>
            <a:pPr>
              <a:defRPr/>
            </a:pPr>
            <a:fld id="{30C82117-56B4-4599-BEA7-AD2876ECCEA5}" type="slidenum">
              <a:rPr lang="pl-PL"/>
              <a:pPr>
                <a:defRPr/>
              </a:pPr>
              <a:t>‹#›</a:t>
            </a:fld>
            <a:endParaRPr lang="pl-PL"/>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6"/>
          <p:cNvSpPr>
            <a:spLocks noGrp="1" noChangeArrowheads="1"/>
          </p:cNvSpPr>
          <p:nvPr>
            <p:ph type="dt" sz="half" idx="10"/>
          </p:nvPr>
        </p:nvSpPr>
        <p:spPr>
          <a:ln/>
        </p:spPr>
        <p:txBody>
          <a:bodyPr/>
          <a:lstStyle>
            <a:lvl1pPr>
              <a:defRPr/>
            </a:lvl1pPr>
          </a:lstStyle>
          <a:p>
            <a:pPr>
              <a:defRPr/>
            </a:pPr>
            <a:endParaRPr lang="pl-PL"/>
          </a:p>
        </p:txBody>
      </p:sp>
      <p:sp>
        <p:nvSpPr>
          <p:cNvPr id="6" name="Rectangle 7"/>
          <p:cNvSpPr>
            <a:spLocks noGrp="1" noChangeArrowheads="1"/>
          </p:cNvSpPr>
          <p:nvPr>
            <p:ph type="ftr" sz="quarter" idx="11"/>
          </p:nvPr>
        </p:nvSpPr>
        <p:spPr>
          <a:ln/>
        </p:spPr>
        <p:txBody>
          <a:bodyPr/>
          <a:lstStyle>
            <a:lvl1pPr>
              <a:defRPr/>
            </a:lvl1pPr>
          </a:lstStyle>
          <a:p>
            <a:pPr>
              <a:defRPr/>
            </a:pPr>
            <a:endParaRPr lang="pl-PL"/>
          </a:p>
        </p:txBody>
      </p:sp>
      <p:sp>
        <p:nvSpPr>
          <p:cNvPr id="7" name="Rectangle 8"/>
          <p:cNvSpPr>
            <a:spLocks noGrp="1" noChangeArrowheads="1"/>
          </p:cNvSpPr>
          <p:nvPr>
            <p:ph type="sldNum" sz="quarter" idx="12"/>
          </p:nvPr>
        </p:nvSpPr>
        <p:spPr>
          <a:ln/>
        </p:spPr>
        <p:txBody>
          <a:bodyPr/>
          <a:lstStyle>
            <a:lvl1pPr>
              <a:defRPr/>
            </a:lvl1pPr>
          </a:lstStyle>
          <a:p>
            <a:pPr>
              <a:defRPr/>
            </a:pPr>
            <a:fld id="{7B280F13-2625-4CC5-94BA-A08391A6E2D7}" type="slidenum">
              <a:rPr lang="pl-PL"/>
              <a:pPr>
                <a:defRPr/>
              </a:pPr>
              <a:t>‹#›</a:t>
            </a:fld>
            <a:endParaRPr lang="pl-PL"/>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l-PL" smtClean="0"/>
              <a:t>Kliknij, aby edytować styl wzorca tytułu</a:t>
            </a:r>
          </a:p>
        </p:txBody>
      </p:sp>
      <p:sp>
        <p:nvSpPr>
          <p:cNvPr id="65539"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6554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pl-PL" sz="2400">
              <a:latin typeface="Times New Roman" pitchFamily="18" charset="0"/>
              <a:cs typeface="+mn-cs"/>
            </a:endParaRPr>
          </a:p>
        </p:txBody>
      </p:sp>
      <p:sp>
        <p:nvSpPr>
          <p:cNvPr id="6554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pl-PL">
              <a:cs typeface="+mn-cs"/>
            </a:endParaRPr>
          </a:p>
        </p:txBody>
      </p:sp>
      <p:sp>
        <p:nvSpPr>
          <p:cNvPr id="6554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pl-PL"/>
          </a:p>
        </p:txBody>
      </p:sp>
      <p:sp>
        <p:nvSpPr>
          <p:cNvPr id="6554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cs typeface="+mn-cs"/>
              </a:defRPr>
            </a:lvl1pPr>
          </a:lstStyle>
          <a:p>
            <a:pPr>
              <a:defRPr/>
            </a:pPr>
            <a:endParaRPr lang="pl-PL"/>
          </a:p>
        </p:txBody>
      </p:sp>
      <p:sp>
        <p:nvSpPr>
          <p:cNvPr id="6554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8E60383E-79ED-4B1A-BE82-91FC3383E0A1}"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1000" fill="hold"/>
                                        <p:tgtEl>
                                          <p:spTgt spid="65538"/>
                                        </p:tgtEl>
                                        <p:attrNameLst>
                                          <p:attrName>ppt_x</p:attrName>
                                        </p:attrNameLst>
                                      </p:cBhvr>
                                      <p:tavLst>
                                        <p:tav tm="0">
                                          <p:val>
                                            <p:strVal val="#ppt_x-.2"/>
                                          </p:val>
                                        </p:tav>
                                        <p:tav tm="100000">
                                          <p:val>
                                            <p:strVal val="#ppt_x"/>
                                          </p:val>
                                        </p:tav>
                                      </p:tavLst>
                                    </p:anim>
                                    <p:anim calcmode="lin" valueType="num">
                                      <p:cBhvr>
                                        <p:cTn id="8" dur="1000" fill="hold"/>
                                        <p:tgtEl>
                                          <p:spTgt spid="655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6553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5539">
                                            <p:txEl>
                                              <p:pRg st="0" end="0"/>
                                            </p:txEl>
                                          </p:spTgt>
                                        </p:tgtEl>
                                        <p:attrNameLst>
                                          <p:attrName>style.visibility</p:attrName>
                                        </p:attrNameLst>
                                      </p:cBhvr>
                                      <p:to>
                                        <p:strVal val="visible"/>
                                      </p:to>
                                    </p:set>
                                    <p:animEffect transition="in" filter="fade">
                                      <p:cBhvr>
                                        <p:cTn id="14" dur="500"/>
                                        <p:tgtEl>
                                          <p:spTgt spid="65539">
                                            <p:txEl>
                                              <p:pRg st="0" end="0"/>
                                            </p:txEl>
                                          </p:spTgt>
                                        </p:tgtEl>
                                      </p:cBhvr>
                                    </p:animEffect>
                                    <p:anim calcmode="lin" valueType="num">
                                      <p:cBhvr>
                                        <p:cTn id="15"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553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65539">
                                            <p:txEl>
                                              <p:pRg st="1" end="1"/>
                                            </p:txEl>
                                          </p:spTgt>
                                        </p:tgtEl>
                                        <p:attrNameLst>
                                          <p:attrName>style.visibility</p:attrName>
                                        </p:attrNameLst>
                                      </p:cBhvr>
                                      <p:to>
                                        <p:strVal val="visible"/>
                                      </p:to>
                                    </p:set>
                                    <p:animEffect transition="in" filter="fade">
                                      <p:cBhvr>
                                        <p:cTn id="19" dur="500"/>
                                        <p:tgtEl>
                                          <p:spTgt spid="65539">
                                            <p:txEl>
                                              <p:pRg st="1" end="1"/>
                                            </p:txEl>
                                          </p:spTgt>
                                        </p:tgtEl>
                                      </p:cBhvr>
                                    </p:animEffect>
                                    <p:anim calcmode="lin" valueType="num">
                                      <p:cBhvr>
                                        <p:cTn id="20"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6553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65539">
                                            <p:txEl>
                                              <p:pRg st="2" end="2"/>
                                            </p:txEl>
                                          </p:spTgt>
                                        </p:tgtEl>
                                        <p:attrNameLst>
                                          <p:attrName>style.visibility</p:attrName>
                                        </p:attrNameLst>
                                      </p:cBhvr>
                                      <p:to>
                                        <p:strVal val="visible"/>
                                      </p:to>
                                    </p:set>
                                    <p:animEffect transition="in" filter="fade">
                                      <p:cBhvr>
                                        <p:cTn id="24" dur="500"/>
                                        <p:tgtEl>
                                          <p:spTgt spid="65539">
                                            <p:txEl>
                                              <p:pRg st="2" end="2"/>
                                            </p:txEl>
                                          </p:spTgt>
                                        </p:tgtEl>
                                      </p:cBhvr>
                                    </p:animEffect>
                                    <p:anim calcmode="lin" valueType="num">
                                      <p:cBhvr>
                                        <p:cTn id="25"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5539">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65539">
                                            <p:txEl>
                                              <p:pRg st="3" end="3"/>
                                            </p:txEl>
                                          </p:spTgt>
                                        </p:tgtEl>
                                        <p:attrNameLst>
                                          <p:attrName>style.visibility</p:attrName>
                                        </p:attrNameLst>
                                      </p:cBhvr>
                                      <p:to>
                                        <p:strVal val="visible"/>
                                      </p:to>
                                    </p:set>
                                    <p:animEffect transition="in" filter="fade">
                                      <p:cBhvr>
                                        <p:cTn id="29" dur="500"/>
                                        <p:tgtEl>
                                          <p:spTgt spid="65539">
                                            <p:txEl>
                                              <p:pRg st="3" end="3"/>
                                            </p:txEl>
                                          </p:spTgt>
                                        </p:tgtEl>
                                      </p:cBhvr>
                                    </p:animEffect>
                                    <p:anim calcmode="lin" valueType="num">
                                      <p:cBhvr>
                                        <p:cTn id="30" dur="5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65539">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65539">
                                            <p:txEl>
                                              <p:pRg st="4" end="4"/>
                                            </p:txEl>
                                          </p:spTgt>
                                        </p:tgtEl>
                                        <p:attrNameLst>
                                          <p:attrName>style.visibility</p:attrName>
                                        </p:attrNameLst>
                                      </p:cBhvr>
                                      <p:to>
                                        <p:strVal val="visible"/>
                                      </p:to>
                                    </p:set>
                                    <p:animEffect transition="in" filter="fade">
                                      <p:cBhvr>
                                        <p:cTn id="34" dur="500"/>
                                        <p:tgtEl>
                                          <p:spTgt spid="65539">
                                            <p:txEl>
                                              <p:pRg st="4" end="4"/>
                                            </p:txEl>
                                          </p:spTgt>
                                        </p:tgtEl>
                                      </p:cBhvr>
                                    </p:animEffect>
                                    <p:anim calcmode="lin" valueType="num">
                                      <p:cBhvr>
                                        <p:cTn id="35" dur="5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6553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p">
        <p:tmplLst>
          <p:tmpl lvl="1">
            <p:tnLst>
              <p:par>
                <p:cTn presetID="44" presetClass="entr" presetSubtype="0" fill="hold" nodeType="clickEffect">
                  <p:stCondLst>
                    <p:cond delay="0"/>
                  </p:stCondLst>
                  <p:childTnLst>
                    <p:set>
                      <p:cBhvr>
                        <p:cTn dur="1" fill="hold">
                          <p:stCondLst>
                            <p:cond delay="0"/>
                          </p:stCondLst>
                        </p:cTn>
                        <p:tgtEl>
                          <p:spTgt spid="65539"/>
                        </p:tgtEl>
                        <p:attrNameLst>
                          <p:attrName>style.visibility</p:attrName>
                        </p:attrNameLst>
                      </p:cBhvr>
                      <p:to>
                        <p:strVal val="visible"/>
                      </p:to>
                    </p:set>
                    <p:animEffect transition="in" filter="fade">
                      <p:cBhvr>
                        <p:cTn dur="500"/>
                        <p:tgtEl>
                          <p:spTgt spid="65539"/>
                        </p:tgtEl>
                      </p:cBhvr>
                    </p:animEffect>
                    <p:anim calcmode="lin" valueType="num">
                      <p:cBhvr>
                        <p:cTn dur="500" fill="hold"/>
                        <p:tgtEl>
                          <p:spTgt spid="65539"/>
                        </p:tgtEl>
                        <p:attrNameLst>
                          <p:attrName>ppt_x</p:attrName>
                        </p:attrNameLst>
                      </p:cBhvr>
                      <p:tavLst>
                        <p:tav tm="0">
                          <p:val>
                            <p:strVal val="#ppt_x"/>
                          </p:val>
                        </p:tav>
                        <p:tav tm="100000">
                          <p:val>
                            <p:strVal val="#ppt_x"/>
                          </p:val>
                        </p:tav>
                      </p:tavLst>
                    </p:anim>
                    <p:anim calcmode="lin" valueType="num">
                      <p:cBhvr>
                        <p:cTn dur="500" fill="hold"/>
                        <p:tgtEl>
                          <p:spTgt spid="65539"/>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65539"/>
                        </p:tgtEl>
                        <p:attrNameLst>
                          <p:attrName>style.visibility</p:attrName>
                        </p:attrNameLst>
                      </p:cBhvr>
                      <p:to>
                        <p:strVal val="visible"/>
                      </p:to>
                    </p:set>
                    <p:animEffect transition="in" filter="fade">
                      <p:cBhvr>
                        <p:cTn dur="500"/>
                        <p:tgtEl>
                          <p:spTgt spid="65539"/>
                        </p:tgtEl>
                      </p:cBhvr>
                    </p:animEffect>
                    <p:anim calcmode="lin" valueType="num">
                      <p:cBhvr>
                        <p:cTn dur="500" fill="hold"/>
                        <p:tgtEl>
                          <p:spTgt spid="65539"/>
                        </p:tgtEl>
                        <p:attrNameLst>
                          <p:attrName>ppt_x</p:attrName>
                        </p:attrNameLst>
                      </p:cBhvr>
                      <p:tavLst>
                        <p:tav tm="0">
                          <p:val>
                            <p:strVal val="#ppt_x"/>
                          </p:val>
                        </p:tav>
                        <p:tav tm="100000">
                          <p:val>
                            <p:strVal val="#ppt_x"/>
                          </p:val>
                        </p:tav>
                      </p:tavLst>
                    </p:anim>
                    <p:anim calcmode="lin" valueType="num">
                      <p:cBhvr>
                        <p:cTn dur="500" fill="hold"/>
                        <p:tgtEl>
                          <p:spTgt spid="65539"/>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65539"/>
                        </p:tgtEl>
                        <p:attrNameLst>
                          <p:attrName>style.visibility</p:attrName>
                        </p:attrNameLst>
                      </p:cBhvr>
                      <p:to>
                        <p:strVal val="visible"/>
                      </p:to>
                    </p:set>
                    <p:animEffect transition="in" filter="fade">
                      <p:cBhvr>
                        <p:cTn dur="500"/>
                        <p:tgtEl>
                          <p:spTgt spid="65539"/>
                        </p:tgtEl>
                      </p:cBhvr>
                    </p:animEffect>
                    <p:anim calcmode="lin" valueType="num">
                      <p:cBhvr>
                        <p:cTn dur="500" fill="hold"/>
                        <p:tgtEl>
                          <p:spTgt spid="65539"/>
                        </p:tgtEl>
                        <p:attrNameLst>
                          <p:attrName>ppt_x</p:attrName>
                        </p:attrNameLst>
                      </p:cBhvr>
                      <p:tavLst>
                        <p:tav tm="0">
                          <p:val>
                            <p:strVal val="#ppt_x"/>
                          </p:val>
                        </p:tav>
                        <p:tav tm="100000">
                          <p:val>
                            <p:strVal val="#ppt_x"/>
                          </p:val>
                        </p:tav>
                      </p:tavLst>
                    </p:anim>
                    <p:anim calcmode="lin" valueType="num">
                      <p:cBhvr>
                        <p:cTn dur="500" fill="hold"/>
                        <p:tgtEl>
                          <p:spTgt spid="65539"/>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65539"/>
                        </p:tgtEl>
                        <p:attrNameLst>
                          <p:attrName>style.visibility</p:attrName>
                        </p:attrNameLst>
                      </p:cBhvr>
                      <p:to>
                        <p:strVal val="visible"/>
                      </p:to>
                    </p:set>
                    <p:animEffect transition="in" filter="fade">
                      <p:cBhvr>
                        <p:cTn dur="500"/>
                        <p:tgtEl>
                          <p:spTgt spid="65539"/>
                        </p:tgtEl>
                      </p:cBhvr>
                    </p:animEffect>
                    <p:anim calcmode="lin" valueType="num">
                      <p:cBhvr>
                        <p:cTn dur="500" fill="hold"/>
                        <p:tgtEl>
                          <p:spTgt spid="65539"/>
                        </p:tgtEl>
                        <p:attrNameLst>
                          <p:attrName>ppt_x</p:attrName>
                        </p:attrNameLst>
                      </p:cBhvr>
                      <p:tavLst>
                        <p:tav tm="0">
                          <p:val>
                            <p:strVal val="#ppt_x"/>
                          </p:val>
                        </p:tav>
                        <p:tav tm="100000">
                          <p:val>
                            <p:strVal val="#ppt_x"/>
                          </p:val>
                        </p:tav>
                      </p:tavLst>
                    </p:anim>
                    <p:anim calcmode="lin" valueType="num">
                      <p:cBhvr>
                        <p:cTn dur="500" fill="hold"/>
                        <p:tgtEl>
                          <p:spTgt spid="65539"/>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65539"/>
                        </p:tgtEl>
                        <p:attrNameLst>
                          <p:attrName>style.visibility</p:attrName>
                        </p:attrNameLst>
                      </p:cBhvr>
                      <p:to>
                        <p:strVal val="visible"/>
                      </p:to>
                    </p:set>
                    <p:animEffect transition="in" filter="fade">
                      <p:cBhvr>
                        <p:cTn dur="500"/>
                        <p:tgtEl>
                          <p:spTgt spid="65539"/>
                        </p:tgtEl>
                      </p:cBhvr>
                    </p:animEffect>
                    <p:anim calcmode="lin" valueType="num">
                      <p:cBhvr>
                        <p:cTn dur="500" fill="hold"/>
                        <p:tgtEl>
                          <p:spTgt spid="65539"/>
                        </p:tgtEl>
                        <p:attrNameLst>
                          <p:attrName>ppt_x</p:attrName>
                        </p:attrNameLst>
                      </p:cBhvr>
                      <p:tavLst>
                        <p:tav tm="0">
                          <p:val>
                            <p:strVal val="#ppt_x"/>
                          </p:val>
                        </p:tav>
                        <p:tav tm="100000">
                          <p:val>
                            <p:strVal val="#ppt_x"/>
                          </p:val>
                        </p:tav>
                      </p:tavLst>
                    </p:anim>
                    <p:anim calcmode="lin" valueType="num">
                      <p:cBhvr>
                        <p:cTn dur="500" fill="hold"/>
                        <p:tgtEl>
                          <p:spTgt spid="65539"/>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ChangeArrowheads="1"/>
          </p:cNvSpPr>
          <p:nvPr/>
        </p:nvSpPr>
        <p:spPr bwMode="auto">
          <a:xfrm>
            <a:off x="174796" y="1602492"/>
            <a:ext cx="8795998" cy="3662541"/>
          </a:xfrm>
          <a:prstGeom prst="rect">
            <a:avLst/>
          </a:prstGeom>
          <a:noFill/>
          <a:ln w="9525">
            <a:noFill/>
            <a:miter lim="800000"/>
            <a:headEnd/>
            <a:tailEnd/>
          </a:ln>
        </p:spPr>
        <p:txBody>
          <a:bodyPr wrap="none" anchor="ctr">
            <a:spAutoFit/>
          </a:bodyPr>
          <a:lstStyle/>
          <a:p>
            <a:pPr algn="ctr"/>
            <a:r>
              <a:rPr lang="pl-PL" sz="2800" b="1" i="1" dirty="0" err="1">
                <a:solidFill>
                  <a:srgbClr val="009900"/>
                </a:solidFill>
              </a:rPr>
              <a:t>Protected</a:t>
            </a:r>
            <a:r>
              <a:rPr lang="pl-PL" sz="2800" b="1" i="1" dirty="0">
                <a:solidFill>
                  <a:srgbClr val="009900"/>
                </a:solidFill>
              </a:rPr>
              <a:t> </a:t>
            </a:r>
            <a:r>
              <a:rPr lang="pl-PL" sz="2800" b="1" i="1" dirty="0" err="1">
                <a:solidFill>
                  <a:srgbClr val="009900"/>
                </a:solidFill>
              </a:rPr>
              <a:t>Persons</a:t>
            </a:r>
            <a:endParaRPr lang="pl-PL" sz="2800" b="1" i="1" dirty="0">
              <a:solidFill>
                <a:srgbClr val="009900"/>
              </a:solidFill>
            </a:endParaRPr>
          </a:p>
          <a:p>
            <a:pPr algn="ctr"/>
            <a:endParaRPr lang="pl-PL" sz="2800" b="1" i="1" dirty="0">
              <a:solidFill>
                <a:schemeClr val="hlink"/>
              </a:solidFill>
            </a:endParaRPr>
          </a:p>
          <a:p>
            <a:pPr algn="ctr"/>
            <a:r>
              <a:rPr lang="pl-PL" sz="2800" b="1" i="1" dirty="0" err="1">
                <a:solidFill>
                  <a:schemeClr val="hlink"/>
                </a:solidFill>
              </a:rPr>
              <a:t>Protection</a:t>
            </a:r>
            <a:r>
              <a:rPr lang="pl-PL" sz="2800" b="1" i="1" dirty="0">
                <a:solidFill>
                  <a:schemeClr val="hlink"/>
                </a:solidFill>
              </a:rPr>
              <a:t> of </a:t>
            </a:r>
            <a:r>
              <a:rPr lang="pl-PL" sz="2800" b="1" i="1" dirty="0" err="1">
                <a:solidFill>
                  <a:schemeClr val="hlink"/>
                </a:solidFill>
              </a:rPr>
              <a:t>Civilians</a:t>
            </a:r>
            <a:r>
              <a:rPr lang="pl-PL" sz="2800" b="1" i="1" dirty="0">
                <a:solidFill>
                  <a:schemeClr val="hlink"/>
                </a:solidFill>
              </a:rPr>
              <a:t> </a:t>
            </a:r>
          </a:p>
          <a:p>
            <a:pPr algn="ctr"/>
            <a:r>
              <a:rPr lang="pl-PL" sz="2800" b="1" i="1" dirty="0" err="1">
                <a:solidFill>
                  <a:schemeClr val="hlink"/>
                </a:solidFill>
              </a:rPr>
              <a:t>in</a:t>
            </a:r>
            <a:r>
              <a:rPr lang="pl-PL" sz="2800" b="1" i="1" dirty="0">
                <a:solidFill>
                  <a:schemeClr val="hlink"/>
                </a:solidFill>
              </a:rPr>
              <a:t> </a:t>
            </a:r>
            <a:r>
              <a:rPr lang="pl-PL" sz="2800" b="1" i="1" dirty="0" err="1">
                <a:solidFill>
                  <a:schemeClr val="hlink"/>
                </a:solidFill>
              </a:rPr>
              <a:t>the</a:t>
            </a:r>
            <a:r>
              <a:rPr lang="pl-PL" sz="2800" b="1" i="1" dirty="0">
                <a:solidFill>
                  <a:schemeClr val="hlink"/>
                </a:solidFill>
              </a:rPr>
              <a:t> </a:t>
            </a:r>
            <a:r>
              <a:rPr lang="pl-PL" sz="2800" b="1" i="1" dirty="0" err="1">
                <a:solidFill>
                  <a:schemeClr val="hlink"/>
                </a:solidFill>
              </a:rPr>
              <a:t>hands</a:t>
            </a:r>
            <a:r>
              <a:rPr lang="pl-PL" sz="2800" b="1" i="1" dirty="0">
                <a:solidFill>
                  <a:schemeClr val="hlink"/>
                </a:solidFill>
              </a:rPr>
              <a:t> of </a:t>
            </a:r>
            <a:r>
              <a:rPr lang="pl-PL" sz="2800" b="1" i="1" dirty="0" err="1">
                <a:solidFill>
                  <a:schemeClr val="hlink"/>
                </a:solidFill>
              </a:rPr>
              <a:t>the</a:t>
            </a:r>
            <a:r>
              <a:rPr lang="pl-PL" sz="2800" b="1" i="1" dirty="0">
                <a:solidFill>
                  <a:schemeClr val="hlink"/>
                </a:solidFill>
              </a:rPr>
              <a:t> Enemy Power</a:t>
            </a:r>
          </a:p>
          <a:p>
            <a:pPr algn="ctr"/>
            <a:endParaRPr lang="pl-PL" sz="2000" b="1" i="1" dirty="0">
              <a:solidFill>
                <a:schemeClr val="hlink"/>
              </a:solidFill>
            </a:endParaRPr>
          </a:p>
          <a:p>
            <a:pPr algn="ctr"/>
            <a:r>
              <a:rPr lang="pl-PL" sz="2000" b="1" dirty="0" err="1"/>
              <a:t>Dr</a:t>
            </a:r>
            <a:r>
              <a:rPr lang="pl-PL" sz="2000" b="1" dirty="0"/>
              <a:t>. Elżbieta Mikos-Skuza</a:t>
            </a:r>
            <a:endParaRPr lang="pl-PL" sz="2000" dirty="0"/>
          </a:p>
          <a:p>
            <a:pPr algn="ctr"/>
            <a:endParaRPr lang="pl-PL" sz="2000" b="1" dirty="0"/>
          </a:p>
          <a:p>
            <a:pPr algn="ctr"/>
            <a:r>
              <a:rPr lang="pl-PL" sz="2000" b="1" i="1" dirty="0" smtClean="0"/>
              <a:t> </a:t>
            </a:r>
            <a:r>
              <a:rPr lang="pl-PL" sz="2000" b="1" i="1" dirty="0" err="1"/>
              <a:t>Seminar</a:t>
            </a:r>
            <a:r>
              <a:rPr lang="pl-PL" sz="2000" b="1" i="1" dirty="0"/>
              <a:t> </a:t>
            </a:r>
            <a:r>
              <a:rPr lang="pl-PL" sz="2000" b="1" i="1" dirty="0" smtClean="0"/>
              <a:t>„</a:t>
            </a:r>
            <a:r>
              <a:rPr lang="pl-PL" sz="2000" b="1" i="1" dirty="0" err="1" smtClean="0"/>
              <a:t>Introduction</a:t>
            </a:r>
            <a:r>
              <a:rPr lang="pl-PL" sz="2000" b="1" i="1" dirty="0" smtClean="0"/>
              <a:t> to</a:t>
            </a:r>
            <a:r>
              <a:rPr lang="en-US" sz="2000" b="1" i="1" dirty="0" smtClean="0"/>
              <a:t> </a:t>
            </a:r>
            <a:r>
              <a:rPr lang="en-US" sz="2000" b="1" i="1" dirty="0"/>
              <a:t>International Humanitarian </a:t>
            </a:r>
            <a:r>
              <a:rPr lang="en-US" sz="2000" b="1" i="1" dirty="0" smtClean="0"/>
              <a:t>Law</a:t>
            </a:r>
            <a:r>
              <a:rPr lang="pl-PL" sz="2000" b="1" i="1" dirty="0" smtClean="0"/>
              <a:t>”</a:t>
            </a:r>
            <a:endParaRPr lang="pl-PL" sz="2000" b="1" i="1" dirty="0"/>
          </a:p>
          <a:p>
            <a:pPr algn="ctr"/>
            <a:r>
              <a:rPr lang="pl-PL" sz="2000" b="1" i="1" dirty="0"/>
              <a:t> </a:t>
            </a:r>
            <a:r>
              <a:rPr lang="pl-PL" sz="2000" b="1" i="1" dirty="0" smtClean="0"/>
              <a:t> </a:t>
            </a:r>
          </a:p>
          <a:p>
            <a:pPr algn="ctr"/>
            <a:r>
              <a:rPr lang="pl-PL" sz="2000" b="1" i="1" smtClean="0">
                <a:solidFill>
                  <a:srgbClr val="FF0000"/>
                </a:solidFill>
              </a:rPr>
              <a:t>College of Europe, Natolin</a:t>
            </a:r>
            <a:r>
              <a:rPr lang="pl-PL" sz="2000" b="1" i="1">
                <a:solidFill>
                  <a:srgbClr val="FF0000"/>
                </a:solidFill>
              </a:rPr>
              <a:t>, </a:t>
            </a:r>
            <a:r>
              <a:rPr lang="pl-PL" sz="2000" b="1" i="1" smtClean="0">
                <a:solidFill>
                  <a:srgbClr val="FF0000"/>
                </a:solidFill>
              </a:rPr>
              <a:t>21st </a:t>
            </a:r>
            <a:r>
              <a:rPr lang="pl-PL" sz="2000" b="1" i="1" dirty="0" err="1" smtClean="0">
                <a:solidFill>
                  <a:srgbClr val="FF0000"/>
                </a:solidFill>
              </a:rPr>
              <a:t>February</a:t>
            </a:r>
            <a:r>
              <a:rPr lang="pl-PL" sz="2000" b="1" i="1" dirty="0" smtClean="0">
                <a:solidFill>
                  <a:srgbClr val="FF0000"/>
                </a:solidFill>
              </a:rPr>
              <a:t> </a:t>
            </a:r>
            <a:r>
              <a:rPr lang="en-US" sz="2000" b="1" i="1" dirty="0">
                <a:solidFill>
                  <a:srgbClr val="FF0000"/>
                </a:solidFill>
              </a:rPr>
              <a:t>20</a:t>
            </a:r>
            <a:r>
              <a:rPr lang="pl-PL" sz="2000" b="1" i="1" dirty="0" smtClean="0">
                <a:solidFill>
                  <a:srgbClr val="FF0000"/>
                </a:solidFill>
              </a:rPr>
              <a:t>13</a:t>
            </a:r>
            <a:endParaRPr lang="en-US" sz="2000" b="1" i="1"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9"/>
          <p:cNvSpPr>
            <a:spLocks noGrp="1" noChangeArrowheads="1"/>
          </p:cNvSpPr>
          <p:nvPr>
            <p:ph type="title"/>
          </p:nvPr>
        </p:nvSpPr>
        <p:spPr>
          <a:xfrm>
            <a:off x="395288" y="4941888"/>
            <a:ext cx="8229600" cy="1143000"/>
          </a:xfrm>
        </p:spPr>
        <p:txBody>
          <a:bodyPr/>
          <a:lstStyle/>
          <a:p>
            <a:pPr algn="ctr" eaLnBrk="1" hangingPunct="1"/>
            <a:r>
              <a:rPr lang="pl-PL" sz="3200" b="1" smtClean="0">
                <a:solidFill>
                  <a:schemeClr val="hlink"/>
                </a:solidFill>
              </a:rPr>
              <a:t>ICTY – art.4</a:t>
            </a:r>
            <a:br>
              <a:rPr lang="pl-PL" sz="3200" b="1" smtClean="0">
                <a:solidFill>
                  <a:schemeClr val="hlink"/>
                </a:solidFill>
              </a:rPr>
            </a:br>
            <a:r>
              <a:rPr lang="pl-PL" sz="2800" b="1" smtClean="0">
                <a:solidFill>
                  <a:schemeClr val="hlink"/>
                </a:solidFill>
              </a:rPr>
              <a:t/>
            </a:r>
            <a:br>
              <a:rPr lang="pl-PL" sz="2800" b="1" smtClean="0">
                <a:solidFill>
                  <a:schemeClr val="hlink"/>
                </a:solidFill>
              </a:rPr>
            </a:br>
            <a:r>
              <a:rPr lang="en-US" sz="2800" b="1" smtClean="0"/>
              <a:t>“In the context of Art. 4 substantial relations are more important than formal bonds. Therefore ethnicity, and not formal citizenship, becomes the ground for allegiance”.</a:t>
            </a:r>
            <a:r>
              <a:rPr lang="pl-PL" sz="2800" b="1" smtClean="0"/>
              <a:t/>
            </a:r>
            <a:br>
              <a:rPr lang="pl-PL" sz="2800" b="1" smtClean="0"/>
            </a:br>
            <a:r>
              <a:rPr lang="pl-PL" sz="2800" b="1" smtClean="0"/>
              <a:t/>
            </a:r>
            <a:br>
              <a:rPr lang="pl-PL" sz="2800" b="1" smtClean="0"/>
            </a:br>
            <a:r>
              <a:rPr lang="pl-PL" sz="2800" b="1" smtClean="0"/>
              <a:t>“In present day inter-ethnic conflicts `nationality` refers rather to `ethnicity` than to the legal citizenship.”</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5"/>
          <p:cNvSpPr>
            <a:spLocks noGrp="1" noChangeArrowheads="1"/>
          </p:cNvSpPr>
          <p:nvPr>
            <p:ph type="title"/>
          </p:nvPr>
        </p:nvSpPr>
        <p:spPr/>
        <p:txBody>
          <a:bodyPr/>
          <a:lstStyle/>
          <a:p>
            <a:pPr algn="ctr" eaLnBrk="1" hangingPunct="1"/>
            <a:r>
              <a:rPr lang="pl-PL" sz="2400" b="1" smtClean="0">
                <a:solidFill>
                  <a:schemeClr val="hlink"/>
                </a:solidFill>
              </a:rPr>
              <a:t>PERSONS PROTECTED – GENERAL RULES ON PROTECTION (ART. 27 – 34 GC IV)</a:t>
            </a:r>
          </a:p>
        </p:txBody>
      </p:sp>
      <p:sp>
        <p:nvSpPr>
          <p:cNvPr id="24578" name="Rectangle 7"/>
          <p:cNvSpPr>
            <a:spLocks noGrp="1" noChangeArrowheads="1"/>
          </p:cNvSpPr>
          <p:nvPr>
            <p:ph type="body" idx="1"/>
          </p:nvPr>
        </p:nvSpPr>
        <p:spPr>
          <a:xfrm>
            <a:off x="533400" y="1295400"/>
            <a:ext cx="8001000" cy="4267200"/>
          </a:xfrm>
        </p:spPr>
        <p:txBody>
          <a:bodyPr/>
          <a:lstStyle/>
          <a:p>
            <a:pPr eaLnBrk="1" hangingPunct="1">
              <a:lnSpc>
                <a:spcPct val="90000"/>
              </a:lnSpc>
              <a:buFont typeface="Wingdings" pitchFamily="2" charset="2"/>
              <a:buNone/>
              <a:tabLst>
                <a:tab pos="1143000" algn="l"/>
              </a:tabLst>
            </a:pPr>
            <a:endParaRPr lang="fr-CH" sz="2600" b="1" smtClean="0">
              <a:latin typeface="Arial" charset="0"/>
            </a:endParaRPr>
          </a:p>
          <a:p>
            <a:pPr lvl="1" eaLnBrk="1" hangingPunct="1">
              <a:lnSpc>
                <a:spcPct val="90000"/>
              </a:lnSpc>
              <a:tabLst>
                <a:tab pos="1143000" algn="l"/>
              </a:tabLst>
            </a:pPr>
            <a:r>
              <a:rPr lang="fr-CH" sz="2000" b="1" smtClean="0">
                <a:latin typeface="Arial" charset="0"/>
              </a:rPr>
              <a:t>Protection of :</a:t>
            </a:r>
          </a:p>
          <a:p>
            <a:pPr lvl="1" eaLnBrk="1" hangingPunct="1">
              <a:lnSpc>
                <a:spcPct val="90000"/>
              </a:lnSpc>
              <a:buClr>
                <a:schemeClr val="tx1"/>
              </a:buClr>
              <a:buFont typeface="Arial" charset="0"/>
              <a:buChar char="•"/>
              <a:tabLst>
                <a:tab pos="1143000" algn="l"/>
              </a:tabLst>
            </a:pPr>
            <a:r>
              <a:rPr lang="fr-CH" sz="2000" b="1" smtClean="0">
                <a:latin typeface="Arial" charset="0"/>
              </a:rPr>
              <a:t>Corporal and mental integrity</a:t>
            </a:r>
          </a:p>
          <a:p>
            <a:pPr lvl="1" eaLnBrk="1" hangingPunct="1">
              <a:lnSpc>
                <a:spcPct val="90000"/>
              </a:lnSpc>
              <a:buClr>
                <a:schemeClr val="tx1"/>
              </a:buClr>
              <a:buFont typeface="Arial" charset="0"/>
              <a:buChar char="•"/>
              <a:tabLst>
                <a:tab pos="1143000" algn="l"/>
              </a:tabLst>
            </a:pPr>
            <a:r>
              <a:rPr lang="fr-CH" sz="2000" b="1" smtClean="0">
                <a:latin typeface="Arial" charset="0"/>
              </a:rPr>
              <a:t>Human dignity</a:t>
            </a:r>
          </a:p>
          <a:p>
            <a:pPr lvl="1" eaLnBrk="1" hangingPunct="1">
              <a:lnSpc>
                <a:spcPct val="90000"/>
              </a:lnSpc>
              <a:buClr>
                <a:schemeClr val="tx1"/>
              </a:buClr>
              <a:buFont typeface="Arial" charset="0"/>
              <a:buChar char="•"/>
              <a:tabLst>
                <a:tab pos="1143000" algn="l"/>
              </a:tabLst>
            </a:pPr>
            <a:r>
              <a:rPr lang="fr-CH" sz="2000" b="1" smtClean="0">
                <a:latin typeface="Arial" charset="0"/>
              </a:rPr>
              <a:t>« Honour »</a:t>
            </a:r>
          </a:p>
          <a:p>
            <a:pPr lvl="1" eaLnBrk="1" hangingPunct="1">
              <a:lnSpc>
                <a:spcPct val="90000"/>
              </a:lnSpc>
              <a:buClr>
                <a:schemeClr val="tx1"/>
              </a:buClr>
              <a:buFont typeface="Arial" charset="0"/>
              <a:buChar char="•"/>
              <a:tabLst>
                <a:tab pos="1143000" algn="l"/>
              </a:tabLst>
            </a:pPr>
            <a:r>
              <a:rPr lang="fr-CH" sz="2000" b="1" smtClean="0">
                <a:latin typeface="Arial" charset="0"/>
              </a:rPr>
              <a:t>Religious convictions</a:t>
            </a:r>
          </a:p>
          <a:p>
            <a:pPr lvl="1" eaLnBrk="1" hangingPunct="1">
              <a:lnSpc>
                <a:spcPct val="90000"/>
              </a:lnSpc>
              <a:tabLst>
                <a:tab pos="1143000" algn="l"/>
              </a:tabLst>
            </a:pPr>
            <a:r>
              <a:rPr lang="fr-CH" sz="2000" b="1" smtClean="0">
                <a:latin typeface="Arial" charset="0"/>
              </a:rPr>
              <a:t>Protection from: </a:t>
            </a:r>
          </a:p>
          <a:p>
            <a:pPr lvl="1" eaLnBrk="1" hangingPunct="1">
              <a:lnSpc>
                <a:spcPct val="90000"/>
              </a:lnSpc>
              <a:buFont typeface="Arial" charset="0"/>
              <a:buChar char="•"/>
              <a:tabLst>
                <a:tab pos="1143000" algn="l"/>
              </a:tabLst>
            </a:pPr>
            <a:r>
              <a:rPr lang="fr-CH" sz="2000" b="1" smtClean="0">
                <a:latin typeface="Arial" charset="0"/>
              </a:rPr>
              <a:t>Racial, ethnic, religious or any other discrimination</a:t>
            </a:r>
          </a:p>
          <a:p>
            <a:pPr lvl="1" eaLnBrk="1" hangingPunct="1">
              <a:lnSpc>
                <a:spcPct val="90000"/>
              </a:lnSpc>
              <a:buClr>
                <a:schemeClr val="tx1"/>
              </a:buClr>
              <a:buFont typeface="Arial" charset="0"/>
              <a:buChar char="•"/>
              <a:tabLst>
                <a:tab pos="1143000" algn="l"/>
              </a:tabLst>
            </a:pPr>
            <a:r>
              <a:rPr lang="fr-CH" sz="2000" b="1" smtClean="0">
                <a:latin typeface="Arial" charset="0"/>
              </a:rPr>
              <a:t>Coercion or intimidation</a:t>
            </a:r>
          </a:p>
          <a:p>
            <a:pPr lvl="1" eaLnBrk="1" hangingPunct="1">
              <a:lnSpc>
                <a:spcPct val="90000"/>
              </a:lnSpc>
              <a:buClr>
                <a:schemeClr val="tx1"/>
              </a:buClr>
              <a:buFont typeface="Arial" charset="0"/>
              <a:buChar char="•"/>
              <a:tabLst>
                <a:tab pos="1143000" algn="l"/>
              </a:tabLst>
            </a:pPr>
            <a:r>
              <a:rPr lang="fr-CH" sz="2000" b="1" smtClean="0">
                <a:latin typeface="Arial" charset="0"/>
              </a:rPr>
              <a:t>Collective punishment</a:t>
            </a:r>
          </a:p>
          <a:p>
            <a:pPr lvl="1" eaLnBrk="1" hangingPunct="1">
              <a:lnSpc>
                <a:spcPct val="90000"/>
              </a:lnSpc>
              <a:buClr>
                <a:schemeClr val="tx1"/>
              </a:buClr>
              <a:buFont typeface="Arial" charset="0"/>
              <a:buChar char="•"/>
              <a:tabLst>
                <a:tab pos="1143000" algn="l"/>
              </a:tabLst>
            </a:pPr>
            <a:r>
              <a:rPr lang="fr-CH" sz="2000" b="1" smtClean="0">
                <a:latin typeface="Arial" charset="0"/>
              </a:rPr>
              <a:t>Pillage</a:t>
            </a:r>
          </a:p>
          <a:p>
            <a:pPr lvl="1" eaLnBrk="1" hangingPunct="1">
              <a:lnSpc>
                <a:spcPct val="90000"/>
              </a:lnSpc>
              <a:buClr>
                <a:schemeClr val="tx1"/>
              </a:buClr>
              <a:buFont typeface="Arial" charset="0"/>
              <a:buChar char="•"/>
              <a:tabLst>
                <a:tab pos="1143000" algn="l"/>
              </a:tabLst>
            </a:pPr>
            <a:r>
              <a:rPr lang="pl-PL" sz="2000" b="1" smtClean="0">
                <a:latin typeface="Arial" charset="0"/>
              </a:rPr>
              <a:t>T</a:t>
            </a:r>
            <a:r>
              <a:rPr lang="fr-CH" sz="2000" b="1" smtClean="0">
                <a:latin typeface="Arial" charset="0"/>
              </a:rPr>
              <a:t>aking of hostages</a:t>
            </a:r>
          </a:p>
          <a:p>
            <a:pPr lvl="1" eaLnBrk="1" hangingPunct="1">
              <a:lnSpc>
                <a:spcPct val="90000"/>
              </a:lnSpc>
              <a:buClr>
                <a:schemeClr val="tx1"/>
              </a:buClr>
              <a:buFont typeface="Arial" charset="0"/>
              <a:buChar char="•"/>
              <a:tabLst>
                <a:tab pos="1143000" algn="l"/>
              </a:tabLst>
            </a:pPr>
            <a:r>
              <a:rPr lang="fr-CH" sz="2000" b="1" smtClean="0">
                <a:latin typeface="Arial" charset="0"/>
              </a:rPr>
              <a:t>U</a:t>
            </a:r>
            <a:r>
              <a:rPr lang="pl-PL" sz="2000" b="1" smtClean="0">
                <a:latin typeface="Arial" charset="0"/>
              </a:rPr>
              <a:t>se</a:t>
            </a:r>
            <a:r>
              <a:rPr lang="fr-CH" sz="2000" b="1" smtClean="0">
                <a:latin typeface="Arial" charset="0"/>
              </a:rPr>
              <a:t> as human shields</a:t>
            </a:r>
          </a:p>
          <a:p>
            <a:pPr lvl="1" eaLnBrk="1" hangingPunct="1">
              <a:lnSpc>
                <a:spcPct val="90000"/>
              </a:lnSpc>
              <a:buClr>
                <a:schemeClr val="tx1"/>
              </a:buClr>
              <a:buFont typeface="Arial" charset="0"/>
              <a:buChar char="•"/>
              <a:tabLst>
                <a:tab pos="1143000" algn="l"/>
              </a:tabLst>
            </a:pPr>
            <a:r>
              <a:rPr lang="fr-CH" sz="2000" b="1" smtClean="0">
                <a:latin typeface="Arial" charset="0"/>
              </a:rPr>
              <a:t>Attacks in reprisals</a:t>
            </a:r>
          </a:p>
          <a:p>
            <a:pPr lvl="1" eaLnBrk="1" hangingPunct="1">
              <a:lnSpc>
                <a:spcPct val="90000"/>
              </a:lnSpc>
              <a:buClr>
                <a:schemeClr val="tx1"/>
              </a:buClr>
              <a:buFont typeface="Arial" charset="0"/>
              <a:buNone/>
              <a:tabLst>
                <a:tab pos="1143000" algn="l"/>
              </a:tabLst>
            </a:pPr>
            <a:endParaRPr lang="pl-PL" sz="2000" smtClean="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algn="ctr" eaLnBrk="1" hangingPunct="1"/>
            <a:r>
              <a:rPr lang="pl-PL" sz="2400" b="1" smtClean="0">
                <a:solidFill>
                  <a:schemeClr val="hlink"/>
                </a:solidFill>
              </a:rPr>
              <a:t>PERSONS PROTECTED – SPECIAL RULES ON PROTECTION </a:t>
            </a:r>
          </a:p>
        </p:txBody>
      </p:sp>
      <p:sp>
        <p:nvSpPr>
          <p:cNvPr id="25602" name="Rectangle 3"/>
          <p:cNvSpPr>
            <a:spLocks noGrp="1" noChangeArrowheads="1"/>
          </p:cNvSpPr>
          <p:nvPr>
            <p:ph type="body" idx="1"/>
          </p:nvPr>
        </p:nvSpPr>
        <p:spPr/>
        <p:txBody>
          <a:bodyPr/>
          <a:lstStyle/>
          <a:p>
            <a:pPr lvl="1" eaLnBrk="1" hangingPunct="1"/>
            <a:endParaRPr lang="pl-PL" b="1" i="1" smtClean="0"/>
          </a:p>
          <a:p>
            <a:pPr lvl="1" eaLnBrk="1" hangingPunct="1"/>
            <a:r>
              <a:rPr lang="en-US" b="1" i="1" smtClean="0"/>
              <a:t>ALIENS</a:t>
            </a:r>
            <a:r>
              <a:rPr lang="en-US" b="1" smtClean="0"/>
              <a:t> in the territory of a party to the conflict (Art. 35 – 46)</a:t>
            </a:r>
            <a:endParaRPr lang="pl-PL" smtClean="0"/>
          </a:p>
          <a:p>
            <a:pPr lvl="1" eaLnBrk="1" hangingPunct="1"/>
            <a:r>
              <a:rPr lang="en-US" b="1" smtClean="0"/>
              <a:t>Persons living in </a:t>
            </a:r>
            <a:r>
              <a:rPr lang="en-US" b="1" i="1" smtClean="0"/>
              <a:t>OCCUPIED TERRITORIES</a:t>
            </a:r>
            <a:r>
              <a:rPr lang="en-US" b="1" smtClean="0"/>
              <a:t> (Art. 47 – 78)</a:t>
            </a:r>
            <a:endParaRPr lang="pl-PL" smtClean="0"/>
          </a:p>
          <a:p>
            <a:pPr lvl="1" eaLnBrk="1" hangingPunct="1"/>
            <a:r>
              <a:rPr lang="en-US" b="1" smtClean="0"/>
              <a:t>Civilian </a:t>
            </a:r>
            <a:r>
              <a:rPr lang="en-US" b="1" i="1" smtClean="0"/>
              <a:t>INTERNEES</a:t>
            </a:r>
            <a:r>
              <a:rPr lang="en-US" b="1" smtClean="0"/>
              <a:t>  (Art. 79 – 135)</a:t>
            </a:r>
            <a:endParaRPr lang="pl-PL" b="1" smtClean="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algn="ctr" eaLnBrk="1" hangingPunct="1"/>
            <a:r>
              <a:rPr lang="pl-PL" sz="2800" b="1" smtClean="0">
                <a:solidFill>
                  <a:schemeClr val="hlink"/>
                </a:solidFill>
              </a:rPr>
              <a:t>ALIENS</a:t>
            </a:r>
            <a:r>
              <a:rPr lang="fr-CH" sz="2800" b="1" smtClean="0">
                <a:solidFill>
                  <a:schemeClr val="hlink"/>
                </a:solidFill>
              </a:rPr>
              <a:t> </a:t>
            </a:r>
            <a:r>
              <a:rPr lang="pl-PL" sz="2800" b="1" smtClean="0">
                <a:solidFill>
                  <a:schemeClr val="hlink"/>
                </a:solidFill>
              </a:rPr>
              <a:t>IN THE ENEMY TERRITORY</a:t>
            </a:r>
            <a:r>
              <a:rPr lang="fr-CH" sz="2800" b="1" smtClean="0">
                <a:solidFill>
                  <a:schemeClr val="hlink"/>
                </a:solidFill>
              </a:rPr>
              <a:t> </a:t>
            </a:r>
            <a:r>
              <a:rPr lang="fr-FR" sz="2800" b="1" smtClean="0">
                <a:solidFill>
                  <a:schemeClr val="hlink"/>
                </a:solidFill>
              </a:rPr>
              <a:t/>
            </a:r>
            <a:br>
              <a:rPr lang="fr-FR" sz="2800" b="1" smtClean="0">
                <a:solidFill>
                  <a:schemeClr val="hlink"/>
                </a:solidFill>
              </a:rPr>
            </a:br>
            <a:endParaRPr lang="pl-PL" sz="2800" b="1" smtClean="0">
              <a:solidFill>
                <a:schemeClr val="hlink"/>
              </a:solidFill>
            </a:endParaRPr>
          </a:p>
        </p:txBody>
      </p:sp>
      <p:sp>
        <p:nvSpPr>
          <p:cNvPr id="26626" name="Rectangle 3"/>
          <p:cNvSpPr>
            <a:spLocks noGrp="1" noChangeArrowheads="1"/>
          </p:cNvSpPr>
          <p:nvPr>
            <p:ph type="body" idx="1"/>
          </p:nvPr>
        </p:nvSpPr>
        <p:spPr/>
        <p:txBody>
          <a:bodyPr/>
          <a:lstStyle/>
          <a:p>
            <a:pPr eaLnBrk="1" hangingPunct="1"/>
            <a:r>
              <a:rPr lang="fr-CH" b="1" smtClean="0"/>
              <a:t>Right to leave </a:t>
            </a:r>
          </a:p>
          <a:p>
            <a:pPr eaLnBrk="1" hangingPunct="1"/>
            <a:r>
              <a:rPr lang="fr-CH" b="1" smtClean="0"/>
              <a:t>Possible restrictions </a:t>
            </a:r>
            <a:r>
              <a:rPr lang="pl-PL" b="1" smtClean="0"/>
              <a:t>on</a:t>
            </a:r>
            <a:r>
              <a:rPr lang="fr-CH" b="1" smtClean="0"/>
              <a:t> the right to leave</a:t>
            </a:r>
          </a:p>
          <a:p>
            <a:pPr eaLnBrk="1" hangingPunct="1">
              <a:buFont typeface="Wingdings" pitchFamily="2" charset="2"/>
              <a:buNone/>
            </a:pPr>
            <a:r>
              <a:rPr lang="fr-CH" b="1" smtClean="0"/>
              <a:t>	- assignment to residence</a:t>
            </a:r>
          </a:p>
          <a:p>
            <a:pPr eaLnBrk="1" hangingPunct="1">
              <a:buFont typeface="Wingdings" pitchFamily="2" charset="2"/>
              <a:buNone/>
            </a:pPr>
            <a:r>
              <a:rPr lang="fr-CH" b="1" smtClean="0"/>
              <a:t>	- civilian internment</a:t>
            </a:r>
          </a:p>
          <a:p>
            <a:pPr eaLnBrk="1" hangingPunct="1"/>
            <a:r>
              <a:rPr lang="fr-CH" b="1" smtClean="0"/>
              <a:t>Treatment  </a:t>
            </a:r>
            <a:r>
              <a:rPr lang="pl-PL" b="1" smtClean="0"/>
              <a:t>equal to foreigners in peace time </a:t>
            </a:r>
            <a:r>
              <a:rPr lang="fr-CH" b="1" smtClean="0"/>
              <a:t> for those who choose and who are allowed to remain</a:t>
            </a:r>
          </a:p>
          <a:p>
            <a:pPr eaLnBrk="1" hangingPunct="1"/>
            <a:endParaRPr lang="fr-FR" b="1" smtClean="0"/>
          </a:p>
          <a:p>
            <a:pPr eaLnBrk="1" hangingPunct="1"/>
            <a:endParaRPr lang="pl-PL" b="1" smtClean="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p:txBody>
          <a:bodyPr/>
          <a:lstStyle/>
          <a:p>
            <a:pPr algn="ctr" eaLnBrk="1" hangingPunct="1"/>
            <a:r>
              <a:rPr lang="en-US" sz="2800" b="1" smtClean="0">
                <a:solidFill>
                  <a:srgbClr val="0070C0"/>
                </a:solidFill>
              </a:rPr>
              <a:t>O</a:t>
            </a:r>
            <a:r>
              <a:rPr lang="pl-PL" sz="2800" b="1" smtClean="0">
                <a:solidFill>
                  <a:srgbClr val="0070C0"/>
                </a:solidFill>
              </a:rPr>
              <a:t>CCUPATION</a:t>
            </a:r>
            <a:endParaRPr lang="en-US" sz="2800" b="1" smtClean="0">
              <a:solidFill>
                <a:srgbClr val="0070C0"/>
              </a:solidFill>
            </a:endParaRPr>
          </a:p>
        </p:txBody>
      </p:sp>
      <p:sp>
        <p:nvSpPr>
          <p:cNvPr id="58371" name="Content Placeholder 2"/>
          <p:cNvSpPr>
            <a:spLocks noGrp="1"/>
          </p:cNvSpPr>
          <p:nvPr>
            <p:ph idx="4294967295"/>
          </p:nvPr>
        </p:nvSpPr>
        <p:spPr>
          <a:xfrm>
            <a:off x="1042988" y="1916113"/>
            <a:ext cx="7610475" cy="4419600"/>
          </a:xfrm>
        </p:spPr>
        <p:txBody>
          <a:bodyPr/>
          <a:lstStyle/>
          <a:p>
            <a:pPr eaLnBrk="1" hangingPunct="1"/>
            <a:r>
              <a:rPr lang="en-US" sz="1600" b="1" u="sng" smtClean="0"/>
              <a:t>Art 2 GC IV:</a:t>
            </a:r>
            <a:endParaRPr lang="pl-PL" sz="1600" b="1" u="sng" smtClean="0"/>
          </a:p>
          <a:p>
            <a:pPr eaLnBrk="1" hangingPunct="1">
              <a:buFont typeface="Wingdings" pitchFamily="2" charset="2"/>
              <a:buNone/>
            </a:pPr>
            <a:r>
              <a:rPr lang="pl-PL" sz="1600" b="1" smtClean="0">
                <a:cs typeface="Times New Roman" pitchFamily="18" charset="0"/>
              </a:rPr>
              <a:t>	</a:t>
            </a:r>
            <a:r>
              <a:rPr lang="en-US" sz="1600" b="1" smtClean="0">
                <a:cs typeface="Times New Roman" pitchFamily="18" charset="0"/>
              </a:rPr>
              <a:t>“The Convention shall also apply to all cases of partial or total occupation of the territory of a High Contracting Party, even if the said occupation meets with no armed resistance.”</a:t>
            </a:r>
          </a:p>
          <a:p>
            <a:pPr eaLnBrk="1" hangingPunct="1"/>
            <a:r>
              <a:rPr lang="en-US" sz="1600" b="1" smtClean="0">
                <a:cs typeface="Times New Roman" pitchFamily="18" charset="0"/>
              </a:rPr>
              <a:t>No </a:t>
            </a:r>
            <a:r>
              <a:rPr lang="pl-PL" sz="1600" b="1" smtClean="0">
                <a:cs typeface="Times New Roman" pitchFamily="18" charset="0"/>
              </a:rPr>
              <a:t>further </a:t>
            </a:r>
            <a:r>
              <a:rPr lang="en-US" sz="1600" b="1" smtClean="0">
                <a:cs typeface="Times New Roman" pitchFamily="18" charset="0"/>
              </a:rPr>
              <a:t>definition in GC</a:t>
            </a:r>
            <a:r>
              <a:rPr lang="pl-PL" sz="1600" b="1" smtClean="0">
                <a:cs typeface="Times New Roman" pitchFamily="18" charset="0"/>
              </a:rPr>
              <a:t> </a:t>
            </a:r>
            <a:r>
              <a:rPr lang="en-US" sz="1600" b="1" smtClean="0">
                <a:cs typeface="Times New Roman" pitchFamily="18" charset="0"/>
              </a:rPr>
              <a:t>IV</a:t>
            </a:r>
            <a:r>
              <a:rPr lang="pl-PL" sz="1600" b="1" smtClean="0">
                <a:cs typeface="Times New Roman" pitchFamily="18" charset="0"/>
              </a:rPr>
              <a:t>,</a:t>
            </a:r>
            <a:r>
              <a:rPr lang="en-US" sz="1600" b="1" smtClean="0">
                <a:cs typeface="Times New Roman" pitchFamily="18" charset="0"/>
              </a:rPr>
              <a:t> but 1907 Hague </a:t>
            </a:r>
            <a:r>
              <a:rPr lang="pl-PL" sz="1600" b="1" smtClean="0">
                <a:cs typeface="Times New Roman" pitchFamily="18" charset="0"/>
              </a:rPr>
              <a:t>Regulations  (</a:t>
            </a:r>
            <a:r>
              <a:rPr lang="pl-PL" sz="1600" b="1" u="sng" smtClean="0">
                <a:cs typeface="Times New Roman" pitchFamily="18" charset="0"/>
              </a:rPr>
              <a:t>Art. 42</a:t>
            </a:r>
            <a:r>
              <a:rPr lang="pl-PL" sz="1600" b="1" smtClean="0">
                <a:cs typeface="Times New Roman" pitchFamily="18" charset="0"/>
              </a:rPr>
              <a:t>) </a:t>
            </a:r>
            <a:r>
              <a:rPr lang="en-US" sz="1600" b="1" smtClean="0">
                <a:cs typeface="Times New Roman" pitchFamily="18" charset="0"/>
              </a:rPr>
              <a:t>offer the following definition:  “Territory is considered occupied when it is </a:t>
            </a:r>
            <a:r>
              <a:rPr lang="en-US" sz="1600" b="1" u="sng" smtClean="0">
                <a:cs typeface="Times New Roman" pitchFamily="18" charset="0"/>
              </a:rPr>
              <a:t>actually </a:t>
            </a:r>
            <a:r>
              <a:rPr lang="en-US" sz="1600" b="1" smtClean="0">
                <a:cs typeface="Times New Roman" pitchFamily="18" charset="0"/>
              </a:rPr>
              <a:t>placed under the authority of the hostile army. The occupation extends </a:t>
            </a:r>
            <a:r>
              <a:rPr lang="en-US" sz="1600" b="1" u="sng" smtClean="0">
                <a:cs typeface="Times New Roman" pitchFamily="18" charset="0"/>
              </a:rPr>
              <a:t>only</a:t>
            </a:r>
            <a:r>
              <a:rPr lang="en-US" sz="1600" b="1" smtClean="0">
                <a:cs typeface="Times New Roman" pitchFamily="18" charset="0"/>
              </a:rPr>
              <a:t> to the territory where such authority has been established and can be exercised.</a:t>
            </a:r>
            <a:r>
              <a:rPr lang="pl-PL" sz="1600" b="1" smtClean="0">
                <a:cs typeface="Times New Roman" pitchFamily="18" charset="0"/>
              </a:rPr>
              <a:t>”</a:t>
            </a:r>
            <a:r>
              <a:rPr lang="el-GR" sz="1600" b="1" smtClean="0">
                <a:ea typeface="Arial Unicode MS" pitchFamily="34" charset="-128"/>
                <a:cs typeface="Times New Roman" pitchFamily="18" charset="0"/>
              </a:rPr>
              <a:t>  </a:t>
            </a:r>
            <a:r>
              <a:rPr lang="en-US" sz="1600" b="1" smtClean="0">
                <a:cs typeface="Times New Roman" pitchFamily="18" charset="0"/>
              </a:rPr>
              <a:t> </a:t>
            </a:r>
            <a:endParaRPr lang="pl-PL" sz="1600" b="1" smtClean="0">
              <a:cs typeface="Times New Roman" pitchFamily="18" charset="0"/>
            </a:endParaRPr>
          </a:p>
          <a:p>
            <a:pPr eaLnBrk="1" hangingPunct="1">
              <a:spcBef>
                <a:spcPct val="0"/>
              </a:spcBef>
            </a:pPr>
            <a:r>
              <a:rPr lang="pl-PL" sz="1600" b="1" smtClean="0">
                <a:cs typeface="Times New Roman" pitchFamily="18" charset="0"/>
              </a:rPr>
              <a:t>Factual matter, </a:t>
            </a:r>
            <a:r>
              <a:rPr lang="en-US" sz="1600" b="1" smtClean="0"/>
              <a:t>the term “occupation” denotes the absence of not only sovereign title, but also of any other internationally-recognized territorial title, such as a lease, trusteeship or, in the past, mandate.   </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title" idx="4294967295"/>
          </p:nvPr>
        </p:nvSpPr>
        <p:spPr/>
        <p:txBody>
          <a:bodyPr/>
          <a:lstStyle/>
          <a:p>
            <a:pPr algn="ctr" eaLnBrk="1" hangingPunct="1"/>
            <a:r>
              <a:rPr lang="en-US" b="1" smtClean="0">
                <a:solidFill>
                  <a:schemeClr val="hlink"/>
                </a:solidFill>
              </a:rPr>
              <a:t>Art. 43 of HR 1907</a:t>
            </a:r>
            <a:endParaRPr lang="pl-PL" b="1" smtClean="0">
              <a:solidFill>
                <a:schemeClr val="hlink"/>
              </a:solidFill>
            </a:endParaRPr>
          </a:p>
        </p:txBody>
      </p:sp>
      <p:sp>
        <p:nvSpPr>
          <p:cNvPr id="47107" name="Rectangle 9"/>
          <p:cNvSpPr>
            <a:spLocks noGrp="1" noChangeArrowheads="1"/>
          </p:cNvSpPr>
          <p:nvPr>
            <p:ph type="body" idx="4294967295"/>
          </p:nvPr>
        </p:nvSpPr>
        <p:spPr/>
        <p:txBody>
          <a:bodyPr/>
          <a:lstStyle/>
          <a:p>
            <a:pPr eaLnBrk="1" hangingPunct="1"/>
            <a:endParaRPr lang="pl-PL" sz="2600" smtClean="0"/>
          </a:p>
          <a:p>
            <a:pPr eaLnBrk="1" hangingPunct="1">
              <a:buFont typeface="Wingdings" pitchFamily="2" charset="2"/>
              <a:buNone/>
            </a:pPr>
            <a:r>
              <a:rPr lang="pl-PL" sz="2600" b="1" smtClean="0"/>
              <a:t>   „</a:t>
            </a:r>
            <a:r>
              <a:rPr lang="en-US" sz="2600" b="1" smtClean="0"/>
              <a:t>The authority of the legitimate power having </a:t>
            </a:r>
            <a:r>
              <a:rPr lang="en-US" sz="2600" b="1" u="sng" smtClean="0"/>
              <a:t>in fact </a:t>
            </a:r>
            <a:r>
              <a:rPr lang="en-US" sz="2600" b="1" smtClean="0"/>
              <a:t>passed into the hands of the occupant, the latter shall take all the measures in his power to restore, and ensure, as far as possible, public order and safety </a:t>
            </a:r>
            <a:r>
              <a:rPr lang="en-US" sz="2600" b="1" i="1" smtClean="0"/>
              <a:t>[l’ordre</a:t>
            </a:r>
            <a:r>
              <a:rPr lang="en-US" sz="2600" b="1" smtClean="0"/>
              <a:t> </a:t>
            </a:r>
            <a:r>
              <a:rPr lang="en-US" sz="2600" b="1" i="1" smtClean="0"/>
              <a:t>et la vie publics] </a:t>
            </a:r>
            <a:r>
              <a:rPr lang="en-US" sz="2600" b="1" u="sng" smtClean="0"/>
              <a:t>while respecting</a:t>
            </a:r>
            <a:r>
              <a:rPr lang="en-US" sz="2600" b="1" smtClean="0"/>
              <a:t>, unless absolutely prevented, </a:t>
            </a:r>
            <a:r>
              <a:rPr lang="en-US" sz="2600" b="1" u="sng" smtClean="0"/>
              <a:t>the laws in force in the country</a:t>
            </a:r>
            <a:r>
              <a:rPr lang="pl-PL" sz="2600" b="1" u="sng" smtClean="0"/>
              <a:t>”</a:t>
            </a:r>
            <a:endParaRPr lang="en-US" sz="2600" b="1" u="sng" smtClean="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Grp="1" noChangeArrowheads="1"/>
          </p:cNvSpPr>
          <p:nvPr>
            <p:ph type="title" idx="4294967295"/>
          </p:nvPr>
        </p:nvSpPr>
        <p:spPr/>
        <p:txBody>
          <a:bodyPr/>
          <a:lstStyle/>
          <a:p>
            <a:pPr algn="ctr" eaLnBrk="1" hangingPunct="1"/>
            <a:r>
              <a:rPr lang="en-US" sz="3200" b="1" smtClean="0">
                <a:solidFill>
                  <a:schemeClr val="hlink"/>
                </a:solidFill>
              </a:rPr>
              <a:t>ART. 64 OF GC IV 1949</a:t>
            </a:r>
            <a:endParaRPr lang="pl-PL" sz="3200" b="1" smtClean="0">
              <a:solidFill>
                <a:schemeClr val="hlink"/>
              </a:solidFill>
            </a:endParaRPr>
          </a:p>
        </p:txBody>
      </p:sp>
      <p:sp>
        <p:nvSpPr>
          <p:cNvPr id="48131" name="Rectangle 7"/>
          <p:cNvSpPr>
            <a:spLocks noGrp="1" noChangeArrowheads="1"/>
          </p:cNvSpPr>
          <p:nvPr>
            <p:ph type="body" idx="4294967295"/>
          </p:nvPr>
        </p:nvSpPr>
        <p:spPr/>
        <p:txBody>
          <a:bodyPr/>
          <a:lstStyle/>
          <a:p>
            <a:pPr eaLnBrk="1" hangingPunct="1">
              <a:tabLst>
                <a:tab pos="457200" algn="l"/>
              </a:tabLst>
            </a:pPr>
            <a:endParaRPr lang="en-US" sz="2600" b="1" smtClean="0"/>
          </a:p>
          <a:p>
            <a:pPr eaLnBrk="1" hangingPunct="1">
              <a:buFont typeface="Wingdings" pitchFamily="2" charset="2"/>
              <a:buChar char="q"/>
              <a:tabLst>
                <a:tab pos="457200" algn="l"/>
              </a:tabLst>
            </a:pPr>
            <a:r>
              <a:rPr lang="pl-PL" sz="2600" b="1" smtClean="0"/>
              <a:t>   </a:t>
            </a:r>
            <a:r>
              <a:rPr lang="en-US" sz="1800" b="1" smtClean="0"/>
              <a:t>“The penal laws of the occupied territory shall remain in force with the exception that they may be repealed or suspended by the Occupying Power in cases where they constitute”:</a:t>
            </a:r>
            <a:endParaRPr lang="pl-PL" sz="1800" smtClean="0"/>
          </a:p>
          <a:p>
            <a:pPr eaLnBrk="1" hangingPunct="1">
              <a:buFontTx/>
              <a:buChar char="-"/>
              <a:tabLst>
                <a:tab pos="457200" algn="l"/>
              </a:tabLst>
            </a:pPr>
            <a:r>
              <a:rPr lang="en-US" sz="1800" b="1" smtClean="0"/>
              <a:t>a  threat to the security of the Occupying Power; or</a:t>
            </a:r>
            <a:endParaRPr lang="pl-PL" sz="1800" b="1" smtClean="0"/>
          </a:p>
          <a:p>
            <a:pPr eaLnBrk="1" hangingPunct="1">
              <a:buFontTx/>
              <a:buChar char="-"/>
              <a:tabLst>
                <a:tab pos="457200" algn="l"/>
              </a:tabLst>
            </a:pPr>
            <a:r>
              <a:rPr lang="pl-PL" sz="1800" b="1" smtClean="0"/>
              <a:t> </a:t>
            </a:r>
            <a:r>
              <a:rPr lang="en-US" sz="1800" b="1" smtClean="0"/>
              <a:t>an obstacle to the application of IHL</a:t>
            </a:r>
            <a:r>
              <a:rPr lang="pl-PL" sz="1800" b="1" smtClean="0"/>
              <a:t>;</a:t>
            </a:r>
          </a:p>
          <a:p>
            <a:pPr eaLnBrk="1" hangingPunct="1">
              <a:buFont typeface="Wingdings" pitchFamily="2" charset="2"/>
              <a:buChar char="q"/>
              <a:tabLst>
                <a:tab pos="457200" algn="l"/>
              </a:tabLst>
            </a:pPr>
            <a:r>
              <a:rPr lang="pl-PL" sz="1800" b="1" smtClean="0"/>
              <a:t>„Tribunals of the occupied territory continue to function in respect of all offences” covered by such laws</a:t>
            </a:r>
          </a:p>
          <a:p>
            <a:pPr eaLnBrk="1" hangingPunct="1">
              <a:buFont typeface="Wingdings" pitchFamily="2" charset="2"/>
              <a:buChar char="q"/>
              <a:tabLst>
                <a:tab pos="457200" algn="l"/>
              </a:tabLst>
            </a:pPr>
            <a:r>
              <a:rPr lang="pl-PL" sz="1800" b="1" smtClean="0"/>
              <a:t>The occupying state may pass new laws necessary for the administration of the occupied territory; to set up new courts</a:t>
            </a:r>
            <a:endParaRPr lang="en-US" sz="1800" b="1" smtClean="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ytuł 1"/>
          <p:cNvSpPr>
            <a:spLocks noGrp="1"/>
          </p:cNvSpPr>
          <p:nvPr>
            <p:ph type="title" idx="4294967295"/>
          </p:nvPr>
        </p:nvSpPr>
        <p:spPr/>
        <p:txBody>
          <a:bodyPr/>
          <a:lstStyle/>
          <a:p>
            <a:pPr algn="ctr" eaLnBrk="1" hangingPunct="1"/>
            <a:r>
              <a:rPr lang="pl-PL" sz="2400" b="1" smtClean="0">
                <a:solidFill>
                  <a:schemeClr val="hlink"/>
                </a:solidFill>
              </a:rPr>
              <a:t>OBLIGATIONS OF THE OCCUPYING POWER</a:t>
            </a:r>
            <a:endParaRPr lang="pl-PL" sz="2400" smtClean="0"/>
          </a:p>
        </p:txBody>
      </p:sp>
      <p:sp>
        <p:nvSpPr>
          <p:cNvPr id="49155" name="Symbol zastępczy zawartości 2"/>
          <p:cNvSpPr>
            <a:spLocks noGrp="1"/>
          </p:cNvSpPr>
          <p:nvPr>
            <p:ph idx="4294967295"/>
          </p:nvPr>
        </p:nvSpPr>
        <p:spPr/>
        <p:txBody>
          <a:bodyPr/>
          <a:lstStyle/>
          <a:p>
            <a:pPr eaLnBrk="1" hangingPunct="1"/>
            <a:r>
              <a:rPr lang="pl-PL" sz="2000" b="1" smtClean="0"/>
              <a:t>Provide the ocuppied teritory with food and medical supplies;</a:t>
            </a:r>
          </a:p>
          <a:p>
            <a:pPr eaLnBrk="1" hangingPunct="1"/>
            <a:r>
              <a:rPr lang="pl-PL" sz="2000" b="1" smtClean="0"/>
              <a:t>Maintain the medical services;</a:t>
            </a:r>
          </a:p>
          <a:p>
            <a:pPr eaLnBrk="1" hangingPunct="1"/>
            <a:r>
              <a:rPr lang="pl-PL" sz="2000" b="1" smtClean="0"/>
              <a:t>Permit religious communities to function; </a:t>
            </a:r>
          </a:p>
          <a:p>
            <a:pPr eaLnBrk="1" hangingPunct="1"/>
            <a:r>
              <a:rPr lang="pl-PL" sz="2000" b="1" smtClean="0"/>
              <a:t>Observe all rights of accused persons in penal proceedings;</a:t>
            </a:r>
          </a:p>
          <a:p>
            <a:pPr eaLnBrk="1" hangingPunct="1"/>
            <a:r>
              <a:rPr lang="pl-PL" sz="2000" b="1" smtClean="0"/>
              <a:t>Prohibition of:</a:t>
            </a:r>
          </a:p>
          <a:p>
            <a:pPr eaLnBrk="1" hangingPunct="1">
              <a:buFont typeface="Arial" charset="0"/>
              <a:buChar char="•"/>
            </a:pPr>
            <a:r>
              <a:rPr lang="pl-PL" sz="2000" b="1" smtClean="0"/>
              <a:t>annexation;</a:t>
            </a:r>
          </a:p>
          <a:p>
            <a:pPr eaLnBrk="1" hangingPunct="1">
              <a:buFont typeface="Arial" charset="0"/>
              <a:buChar char="•"/>
            </a:pPr>
            <a:r>
              <a:rPr lang="pl-PL" sz="2000" b="1" smtClean="0"/>
              <a:t>deportations;</a:t>
            </a:r>
          </a:p>
          <a:p>
            <a:pPr eaLnBrk="1" hangingPunct="1">
              <a:buFont typeface="Arial" charset="0"/>
              <a:buChar char="•"/>
            </a:pPr>
            <a:r>
              <a:rPr lang="pl-PL" sz="2000" b="1" smtClean="0"/>
              <a:t>colonization;</a:t>
            </a:r>
          </a:p>
          <a:p>
            <a:pPr eaLnBrk="1" hangingPunct="1">
              <a:buFont typeface="Arial" charset="0"/>
              <a:buChar char="•"/>
            </a:pPr>
            <a:r>
              <a:rPr lang="pl-PL" sz="2000" b="1" smtClean="0"/>
              <a:t>forced labour;</a:t>
            </a:r>
          </a:p>
          <a:p>
            <a:pPr eaLnBrk="1" hangingPunct="1">
              <a:buFont typeface="Arial" charset="0"/>
              <a:buChar char="•"/>
            </a:pPr>
            <a:r>
              <a:rPr lang="pl-PL" sz="2000" b="1" smtClean="0"/>
              <a:t>taking of hostages…</a:t>
            </a:r>
          </a:p>
          <a:p>
            <a:pPr eaLnBrk="1" hangingPunct="1"/>
            <a:endParaRPr lang="pl-PL" sz="2000" b="1" smtClean="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pPr algn="ctr" eaLnBrk="1" hangingPunct="1"/>
            <a:r>
              <a:rPr lang="pl-PL" sz="2800" b="1" smtClean="0">
                <a:solidFill>
                  <a:schemeClr val="hlink"/>
                </a:solidFill>
              </a:rPr>
              <a:t>PROPERTY ON OCCUPIED TERRITORY</a:t>
            </a:r>
          </a:p>
        </p:txBody>
      </p:sp>
      <p:sp>
        <p:nvSpPr>
          <p:cNvPr id="50179" name="Rectangle 3"/>
          <p:cNvSpPr>
            <a:spLocks noGrp="1" noChangeArrowheads="1"/>
          </p:cNvSpPr>
          <p:nvPr>
            <p:ph type="body" idx="4294967295"/>
          </p:nvPr>
        </p:nvSpPr>
        <p:spPr/>
        <p:txBody>
          <a:bodyPr/>
          <a:lstStyle/>
          <a:p>
            <a:pPr eaLnBrk="1" hangingPunct="1"/>
            <a:r>
              <a:rPr lang="pl-PL" sz="2000" b="1" smtClean="0"/>
              <a:t>Private property</a:t>
            </a:r>
          </a:p>
          <a:p>
            <a:pPr eaLnBrk="1" hangingPunct="1">
              <a:buFontTx/>
              <a:buChar char="-"/>
            </a:pPr>
            <a:r>
              <a:rPr lang="pl-PL" sz="2000" b="1" smtClean="0"/>
              <a:t>prohibition of pillage</a:t>
            </a:r>
          </a:p>
          <a:p>
            <a:pPr eaLnBrk="1" hangingPunct="1">
              <a:buFontTx/>
              <a:buChar char="-"/>
            </a:pPr>
            <a:r>
              <a:rPr lang="pl-PL" sz="2000" b="1" smtClean="0"/>
              <a:t>prohibition of destruction (exception: military necessity)</a:t>
            </a:r>
          </a:p>
          <a:p>
            <a:pPr eaLnBrk="1" hangingPunct="1">
              <a:buFontTx/>
              <a:buChar char="-"/>
            </a:pPr>
            <a:r>
              <a:rPr lang="pl-PL" sz="2000" b="1" smtClean="0"/>
              <a:t>prohibition of confiscation</a:t>
            </a:r>
          </a:p>
          <a:p>
            <a:pPr eaLnBrk="1" hangingPunct="1">
              <a:buFontTx/>
              <a:buChar char="-"/>
            </a:pPr>
            <a:r>
              <a:rPr lang="pl-PL" sz="2000" b="1" smtClean="0"/>
              <a:t>limited admissibility of requisitions</a:t>
            </a:r>
          </a:p>
          <a:p>
            <a:pPr eaLnBrk="1" hangingPunct="1"/>
            <a:r>
              <a:rPr lang="pl-PL" sz="2000" b="1" smtClean="0"/>
              <a:t>Public property </a:t>
            </a:r>
          </a:p>
          <a:p>
            <a:pPr eaLnBrk="1" hangingPunct="1">
              <a:buFont typeface="Wingdings" pitchFamily="2" charset="2"/>
              <a:buNone/>
            </a:pPr>
            <a:r>
              <a:rPr lang="pl-PL" sz="2000" b="1" smtClean="0"/>
              <a:t>-    OP only administrator and usufructuary </a:t>
            </a:r>
          </a:p>
          <a:p>
            <a:pPr eaLnBrk="1" hangingPunct="1">
              <a:buFontTx/>
              <a:buChar char="-"/>
            </a:pPr>
            <a:r>
              <a:rPr lang="pl-PL" sz="2000" b="1" smtClean="0"/>
              <a:t>limited admissibility of confiscation (funds, movable property used for military operations)</a:t>
            </a:r>
          </a:p>
          <a:p>
            <a:pPr eaLnBrk="1" hangingPunct="1">
              <a:buFontTx/>
              <a:buChar char="-"/>
            </a:pPr>
            <a:r>
              <a:rPr lang="pl-PL" sz="2000" b="1" smtClean="0"/>
              <a:t>prohibition of destruction (exception: military necessity)</a:t>
            </a:r>
          </a:p>
          <a:p>
            <a:pPr eaLnBrk="1" hangingPunct="1">
              <a:buFontTx/>
              <a:buChar char="-"/>
            </a:pPr>
            <a:endParaRPr lang="pl-PL" sz="2000" b="1" smtClean="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ytuł 1"/>
          <p:cNvSpPr>
            <a:spLocks noGrp="1"/>
          </p:cNvSpPr>
          <p:nvPr>
            <p:ph type="title" idx="4294967295"/>
          </p:nvPr>
        </p:nvSpPr>
        <p:spPr/>
        <p:txBody>
          <a:bodyPr/>
          <a:lstStyle/>
          <a:p>
            <a:pPr algn="ctr" eaLnBrk="1" hangingPunct="1"/>
            <a:r>
              <a:rPr lang="pl-PL" b="1" smtClean="0">
                <a:solidFill>
                  <a:srgbClr val="0070C0"/>
                </a:solidFill>
              </a:rPr>
              <a:t>Prolonged occupation</a:t>
            </a:r>
          </a:p>
        </p:txBody>
      </p:sp>
      <p:sp>
        <p:nvSpPr>
          <p:cNvPr id="51203" name="Symbol zastępczy zawartości 2"/>
          <p:cNvSpPr>
            <a:spLocks noGrp="1"/>
          </p:cNvSpPr>
          <p:nvPr>
            <p:ph idx="4294967295"/>
          </p:nvPr>
        </p:nvSpPr>
        <p:spPr>
          <a:xfrm>
            <a:off x="539750" y="1752600"/>
            <a:ext cx="8001000" cy="4267200"/>
          </a:xfrm>
        </p:spPr>
        <p:txBody>
          <a:bodyPr/>
          <a:lstStyle/>
          <a:p>
            <a:pPr eaLnBrk="1" hangingPunct="1">
              <a:lnSpc>
                <a:spcPct val="80000"/>
              </a:lnSpc>
              <a:spcBef>
                <a:spcPct val="0"/>
              </a:spcBef>
              <a:buFont typeface="Wingdings" pitchFamily="2" charset="2"/>
              <a:buNone/>
            </a:pPr>
            <a:endParaRPr lang="en-US" sz="1600" smtClean="0"/>
          </a:p>
          <a:p>
            <a:pPr eaLnBrk="1" hangingPunct="1">
              <a:lnSpc>
                <a:spcPct val="80000"/>
              </a:lnSpc>
              <a:spcBef>
                <a:spcPct val="0"/>
              </a:spcBef>
              <a:buFont typeface="Wingdings" pitchFamily="2" charset="2"/>
              <a:buChar char="q"/>
            </a:pPr>
            <a:r>
              <a:rPr lang="pl-PL" sz="1600" b="1" smtClean="0"/>
              <a:t>T</a:t>
            </a:r>
            <a:r>
              <a:rPr lang="en-US" sz="1600" b="1" smtClean="0"/>
              <a:t>he temporary nature of occupation—is to safeguard the sovereignty of the ousted or prospective sovereign</a:t>
            </a:r>
            <a:r>
              <a:rPr lang="pl-PL" sz="1600" b="1" smtClean="0"/>
              <a:t> 	</a:t>
            </a:r>
          </a:p>
          <a:p>
            <a:pPr eaLnBrk="1" hangingPunct="1">
              <a:lnSpc>
                <a:spcPct val="80000"/>
              </a:lnSpc>
              <a:spcBef>
                <a:spcPct val="0"/>
              </a:spcBef>
            </a:pPr>
            <a:endParaRPr lang="pl-PL" sz="1600" b="1" smtClean="0"/>
          </a:p>
          <a:p>
            <a:pPr eaLnBrk="1" hangingPunct="1">
              <a:lnSpc>
                <a:spcPct val="80000"/>
              </a:lnSpc>
              <a:spcBef>
                <a:spcPct val="0"/>
              </a:spcBef>
            </a:pPr>
            <a:r>
              <a:rPr lang="pl-PL" sz="1600" b="1" smtClean="0"/>
              <a:t>What about Near East, Northern Cyprus, Tibet?</a:t>
            </a:r>
          </a:p>
          <a:p>
            <a:pPr eaLnBrk="1" hangingPunct="1">
              <a:lnSpc>
                <a:spcPct val="80000"/>
              </a:lnSpc>
              <a:spcBef>
                <a:spcPct val="0"/>
              </a:spcBef>
            </a:pPr>
            <a:endParaRPr lang="pl-PL" sz="1600" b="1" smtClean="0"/>
          </a:p>
          <a:p>
            <a:pPr eaLnBrk="1" hangingPunct="1">
              <a:lnSpc>
                <a:spcPct val="80000"/>
              </a:lnSpc>
              <a:spcBef>
                <a:spcPct val="0"/>
              </a:spcBef>
            </a:pPr>
            <a:r>
              <a:rPr lang="pl-PL" sz="1600" b="1" smtClean="0"/>
              <a:t>Are the purposes of occupation propicious for the occupied territory?</a:t>
            </a:r>
          </a:p>
          <a:p>
            <a:pPr eaLnBrk="1" hangingPunct="1">
              <a:lnSpc>
                <a:spcPct val="80000"/>
              </a:lnSpc>
              <a:spcBef>
                <a:spcPct val="0"/>
              </a:spcBef>
            </a:pPr>
            <a:endParaRPr lang="pl-PL" sz="1600" b="1" smtClean="0"/>
          </a:p>
          <a:p>
            <a:pPr eaLnBrk="1" hangingPunct="1">
              <a:lnSpc>
                <a:spcPct val="80000"/>
              </a:lnSpc>
              <a:spcBef>
                <a:spcPct val="0"/>
              </a:spcBef>
              <a:buFont typeface="Wingdings" pitchFamily="2" charset="2"/>
              <a:buChar char="q"/>
            </a:pPr>
            <a:r>
              <a:rPr lang="en-US" sz="1600" b="1" smtClean="0"/>
              <a:t>The U.N.  Special Rapporteur on the situation of human rights in the Palestinian territories occupied since 1967 has </a:t>
            </a:r>
            <a:r>
              <a:rPr lang="pl-PL" sz="1600" b="1" smtClean="0"/>
              <a:t>proposed </a:t>
            </a:r>
            <a:r>
              <a:rPr lang="en-US" sz="1600" b="1" smtClean="0"/>
              <a:t>in his August 2007 report</a:t>
            </a:r>
            <a:r>
              <a:rPr lang="pl-PL" sz="1600" b="1" smtClean="0"/>
              <a:t> </a:t>
            </a:r>
            <a:r>
              <a:rPr lang="en-US" sz="1600" b="1" smtClean="0"/>
              <a:t>that an authoritative determination be requested from the I.C.J. on “the legal consequences of a prolonged occupation that has acquired some characteristics of apartheid and colonialism and has violated many of the basic obligations imposed on an occupying Power.”</a:t>
            </a:r>
            <a:endParaRPr lang="pl-PL" sz="1600" b="1" smtClean="0"/>
          </a:p>
          <a:p>
            <a:pPr eaLnBrk="1" hangingPunct="1">
              <a:lnSpc>
                <a:spcPct val="80000"/>
              </a:lnSpc>
              <a:spcBef>
                <a:spcPct val="0"/>
              </a:spcBef>
              <a:buFont typeface="Wingdings" pitchFamily="2" charset="2"/>
              <a:buNone/>
            </a:pPr>
            <a:endParaRPr lang="pl-PL" sz="1600" b="1" smtClean="0"/>
          </a:p>
          <a:p>
            <a:pPr eaLnBrk="1" hangingPunct="1">
              <a:lnSpc>
                <a:spcPct val="80000"/>
              </a:lnSpc>
              <a:spcBef>
                <a:spcPct val="0"/>
              </a:spcBef>
              <a:buFont typeface="Wingdings" pitchFamily="2" charset="2"/>
              <a:buNone/>
            </a:pPr>
            <a:endParaRPr lang="en-US" sz="1600" smtClean="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algn="ctr" eaLnBrk="1" hangingPunct="1"/>
            <a:r>
              <a:rPr lang="en-US" sz="2600" b="1" smtClean="0">
                <a:solidFill>
                  <a:schemeClr val="hlink"/>
                </a:solidFill>
              </a:rPr>
              <a:t>CIVILIAN VICTIMS</a:t>
            </a:r>
            <a:br>
              <a:rPr lang="en-US" sz="2600" b="1" smtClean="0">
                <a:solidFill>
                  <a:schemeClr val="hlink"/>
                </a:solidFill>
              </a:rPr>
            </a:br>
            <a:r>
              <a:rPr lang="en-US" sz="2000" b="1" i="1" smtClean="0">
                <a:solidFill>
                  <a:schemeClr val="hlink"/>
                </a:solidFill>
              </a:rPr>
              <a:t>(persons killed </a:t>
            </a:r>
            <a:r>
              <a:rPr lang="pl-PL" sz="2000" b="1" i="1" smtClean="0">
                <a:solidFill>
                  <a:schemeClr val="hlink"/>
                </a:solidFill>
              </a:rPr>
              <a:t>/ missing </a:t>
            </a:r>
            <a:r>
              <a:rPr lang="en-US" sz="2000" b="1" i="1" smtClean="0">
                <a:solidFill>
                  <a:schemeClr val="hlink"/>
                </a:solidFill>
              </a:rPr>
              <a:t>during armed conflicts)</a:t>
            </a:r>
            <a:r>
              <a:rPr lang="en-US" sz="2000" b="1" smtClean="0">
                <a:solidFill>
                  <a:schemeClr val="hlink"/>
                </a:solidFill>
              </a:rPr>
              <a:t/>
            </a:r>
            <a:br>
              <a:rPr lang="en-US" sz="2000" b="1" smtClean="0">
                <a:solidFill>
                  <a:schemeClr val="hlink"/>
                </a:solidFill>
              </a:rPr>
            </a:br>
            <a:endParaRPr lang="pl-PL" sz="2000" b="1" smtClean="0">
              <a:solidFill>
                <a:schemeClr val="hlink"/>
              </a:solidFill>
            </a:endParaRPr>
          </a:p>
        </p:txBody>
      </p:sp>
      <p:sp>
        <p:nvSpPr>
          <p:cNvPr id="15362" name="Rectangle 3"/>
          <p:cNvSpPr>
            <a:spLocks noGrp="1" noChangeArrowheads="1"/>
          </p:cNvSpPr>
          <p:nvPr>
            <p:ph type="body" idx="1"/>
          </p:nvPr>
        </p:nvSpPr>
        <p:spPr>
          <a:xfrm>
            <a:off x="457200" y="1600200"/>
            <a:ext cx="8435975" cy="4525963"/>
          </a:xfrm>
        </p:spPr>
        <p:txBody>
          <a:bodyPr/>
          <a:lstStyle/>
          <a:p>
            <a:pPr eaLnBrk="1" hangingPunct="1">
              <a:buFont typeface="Wingdings" pitchFamily="2" charset="2"/>
              <a:buNone/>
            </a:pPr>
            <a:r>
              <a:rPr lang="en-US" sz="2600" b="1" smtClean="0"/>
              <a:t>First World War</a:t>
            </a:r>
            <a:r>
              <a:rPr lang="pl-PL" sz="2600" b="1" smtClean="0"/>
              <a:t>		- </a:t>
            </a:r>
            <a:r>
              <a:rPr lang="en-US" sz="2600" b="1" smtClean="0"/>
              <a:t>a.f. </a:t>
            </a:r>
            <a:r>
              <a:rPr lang="pl-PL" sz="2600" b="1" smtClean="0"/>
              <a:t> </a:t>
            </a:r>
            <a:r>
              <a:rPr lang="en-US" sz="2600" b="1" smtClean="0"/>
              <a:t>10 000 000</a:t>
            </a:r>
          </a:p>
          <a:p>
            <a:pPr eaLnBrk="1" hangingPunct="1">
              <a:buFont typeface="Wingdings" pitchFamily="2" charset="2"/>
              <a:buNone/>
            </a:pPr>
            <a:r>
              <a:rPr lang="pl-PL" sz="2600" b="1" smtClean="0"/>
              <a:t>						- </a:t>
            </a:r>
            <a:r>
              <a:rPr lang="en-US" sz="2600" b="1" smtClean="0"/>
              <a:t>c.p.        50 000 </a:t>
            </a:r>
          </a:p>
          <a:p>
            <a:pPr eaLnBrk="1" hangingPunct="1">
              <a:buFont typeface="Wingdings" pitchFamily="2" charset="2"/>
              <a:buNone/>
            </a:pPr>
            <a:r>
              <a:rPr lang="en-US" sz="2600" b="1" smtClean="0"/>
              <a:t>Second World War   </a:t>
            </a:r>
            <a:r>
              <a:rPr lang="pl-PL" sz="2600" b="1" smtClean="0"/>
              <a:t>	</a:t>
            </a:r>
            <a:r>
              <a:rPr lang="en-US" sz="2600" b="1" smtClean="0"/>
              <a:t>- a.f. </a:t>
            </a:r>
            <a:r>
              <a:rPr lang="pl-PL" sz="2600" b="1" smtClean="0"/>
              <a:t> </a:t>
            </a:r>
            <a:r>
              <a:rPr lang="en-US" sz="2600" b="1" smtClean="0"/>
              <a:t>26 000 000</a:t>
            </a:r>
          </a:p>
          <a:p>
            <a:pPr eaLnBrk="1" hangingPunct="1">
              <a:buFont typeface="Wingdings" pitchFamily="2" charset="2"/>
              <a:buNone/>
            </a:pPr>
            <a:r>
              <a:rPr lang="en-US" sz="2600" b="1" smtClean="0"/>
              <a:t>				</a:t>
            </a:r>
            <a:r>
              <a:rPr lang="pl-PL" sz="2600" b="1" smtClean="0"/>
              <a:t>		- </a:t>
            </a:r>
            <a:r>
              <a:rPr lang="en-US" sz="2600" b="1" smtClean="0"/>
              <a:t>c.p. 24 000 000</a:t>
            </a:r>
          </a:p>
          <a:p>
            <a:pPr eaLnBrk="1" hangingPunct="1">
              <a:buFont typeface="Wingdings" pitchFamily="2" charset="2"/>
              <a:buNone/>
            </a:pPr>
            <a:r>
              <a:rPr lang="en-US" sz="2600" b="1" smtClean="0"/>
              <a:t>Korean War               </a:t>
            </a:r>
            <a:r>
              <a:rPr lang="pl-PL" sz="2600" b="1" smtClean="0"/>
              <a:t>	</a:t>
            </a:r>
            <a:r>
              <a:rPr lang="en-US" sz="2600" b="1" smtClean="0"/>
              <a:t>- a.f.       100 000</a:t>
            </a:r>
          </a:p>
          <a:p>
            <a:pPr eaLnBrk="1" hangingPunct="1">
              <a:buFont typeface="Wingdings" pitchFamily="2" charset="2"/>
              <a:buNone/>
            </a:pPr>
            <a:r>
              <a:rPr lang="en-US" sz="2600" b="1" smtClean="0"/>
              <a:t>				</a:t>
            </a:r>
            <a:r>
              <a:rPr lang="pl-PL" sz="2600" b="1" smtClean="0"/>
              <a:t>		- </a:t>
            </a:r>
            <a:r>
              <a:rPr lang="en-US" sz="2600" b="1" smtClean="0"/>
              <a:t>c.p.</a:t>
            </a:r>
            <a:r>
              <a:rPr lang="pl-PL" sz="2600" b="1" smtClean="0"/>
              <a:t>      5</a:t>
            </a:r>
            <a:r>
              <a:rPr lang="en-US" sz="2600" b="1" smtClean="0"/>
              <a:t>00 000	</a:t>
            </a:r>
          </a:p>
          <a:p>
            <a:pPr eaLnBrk="1" hangingPunct="1">
              <a:buFont typeface="Wingdings" pitchFamily="2" charset="2"/>
              <a:buNone/>
            </a:pPr>
            <a:r>
              <a:rPr lang="en-US" sz="2600" b="1" smtClean="0"/>
              <a:t>Vietnam War</a:t>
            </a:r>
            <a:r>
              <a:rPr lang="pl-PL" sz="2600" b="1" smtClean="0"/>
              <a:t>			</a:t>
            </a:r>
            <a:r>
              <a:rPr lang="en-US" sz="2600" b="1" smtClean="0"/>
              <a:t>- a.f. </a:t>
            </a:r>
            <a:r>
              <a:rPr lang="pl-PL" sz="2600" b="1" smtClean="0"/>
              <a:t>      </a:t>
            </a:r>
            <a:r>
              <a:rPr lang="en-US" sz="2600" b="1" smtClean="0"/>
              <a:t>150 000</a:t>
            </a:r>
          </a:p>
          <a:p>
            <a:pPr eaLnBrk="1" hangingPunct="1">
              <a:buFont typeface="Wingdings" pitchFamily="2" charset="2"/>
              <a:buNone/>
            </a:pPr>
            <a:r>
              <a:rPr lang="en-US" sz="2600" b="1" smtClean="0"/>
              <a:t>				</a:t>
            </a:r>
            <a:r>
              <a:rPr lang="pl-PL" sz="2600" b="1" smtClean="0"/>
              <a:t>		-</a:t>
            </a:r>
            <a:r>
              <a:rPr lang="en-US" sz="2600" b="1" smtClean="0"/>
              <a:t> c.p.</a:t>
            </a:r>
            <a:r>
              <a:rPr lang="pl-PL" sz="2600" b="1" smtClean="0"/>
              <a:t>   </a:t>
            </a:r>
            <a:r>
              <a:rPr lang="en-US" sz="2600" b="1" smtClean="0"/>
              <a:t>3 000 000</a:t>
            </a:r>
            <a:r>
              <a:rPr lang="pl-PL" sz="2600" smtClean="0"/>
              <a:t> </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5"/>
          <p:cNvSpPr>
            <a:spLocks noGrp="1" noChangeArrowheads="1"/>
          </p:cNvSpPr>
          <p:nvPr>
            <p:ph type="title"/>
          </p:nvPr>
        </p:nvSpPr>
        <p:spPr/>
        <p:txBody>
          <a:bodyPr/>
          <a:lstStyle/>
          <a:p>
            <a:pPr algn="ctr" eaLnBrk="1" hangingPunct="1"/>
            <a:r>
              <a:rPr lang="en-US" b="1" i="1" smtClean="0">
                <a:solidFill>
                  <a:schemeClr val="hlink"/>
                </a:solidFill>
              </a:rPr>
              <a:t>I</a:t>
            </a:r>
            <a:r>
              <a:rPr lang="pl-PL" b="1" i="1" smtClean="0">
                <a:solidFill>
                  <a:schemeClr val="hlink"/>
                </a:solidFill>
              </a:rPr>
              <a:t>NTERNMENT</a:t>
            </a:r>
          </a:p>
        </p:txBody>
      </p:sp>
      <p:sp>
        <p:nvSpPr>
          <p:cNvPr id="27650" name="Rectangle 7"/>
          <p:cNvSpPr>
            <a:spLocks noGrp="1" noChangeArrowheads="1"/>
          </p:cNvSpPr>
          <p:nvPr>
            <p:ph type="body" idx="1"/>
          </p:nvPr>
        </p:nvSpPr>
        <p:spPr/>
        <p:txBody>
          <a:bodyPr/>
          <a:lstStyle/>
          <a:p>
            <a:pPr eaLnBrk="1" hangingPunct="1"/>
            <a:endParaRPr lang="pl-PL" sz="2600" smtClean="0"/>
          </a:p>
          <a:p>
            <a:pPr eaLnBrk="1" hangingPunct="1">
              <a:buFont typeface="Wingdings" pitchFamily="2" charset="2"/>
              <a:buNone/>
            </a:pPr>
            <a:r>
              <a:rPr lang="en-US" sz="2600" b="1" smtClean="0">
                <a:solidFill>
                  <a:srgbClr val="A50021"/>
                </a:solidFill>
              </a:rPr>
              <a:t>Non-punitive preventive security measure</a:t>
            </a:r>
            <a:endParaRPr lang="pl-PL" sz="2600" smtClean="0">
              <a:solidFill>
                <a:srgbClr val="A50021"/>
              </a:solidFill>
            </a:endParaRPr>
          </a:p>
          <a:p>
            <a:pPr eaLnBrk="1" hangingPunct="1">
              <a:buFont typeface="Wingdings" pitchFamily="2" charset="2"/>
              <a:buNone/>
            </a:pPr>
            <a:r>
              <a:rPr lang="pl-PL" sz="2600" b="1" smtClean="0"/>
              <a:t>Example: Art. </a:t>
            </a:r>
            <a:r>
              <a:rPr lang="en-US" sz="2600" b="1" smtClean="0"/>
              <a:t>78 GC IV  </a:t>
            </a:r>
          </a:p>
          <a:p>
            <a:pPr eaLnBrk="1" hangingPunct="1">
              <a:buFont typeface="Wingdings" pitchFamily="2" charset="2"/>
              <a:buNone/>
            </a:pPr>
            <a:r>
              <a:rPr lang="pl-PL" sz="2600" b="1" smtClean="0"/>
              <a:t>   „I</a:t>
            </a:r>
            <a:r>
              <a:rPr lang="en-US" sz="2600" b="1" smtClean="0"/>
              <a:t>f the Occupying Power considers it </a:t>
            </a:r>
            <a:r>
              <a:rPr lang="en-US" sz="2600" b="1" u="sng" smtClean="0"/>
              <a:t>necessary, </a:t>
            </a:r>
            <a:r>
              <a:rPr lang="en-US" sz="2600" b="1" smtClean="0"/>
              <a:t>for </a:t>
            </a:r>
            <a:r>
              <a:rPr lang="en-US" sz="2600" b="1" u="sng" smtClean="0"/>
              <a:t>imperative</a:t>
            </a:r>
            <a:r>
              <a:rPr lang="en-US" sz="2600" b="1" smtClean="0"/>
              <a:t> reasons of security, to take safety measures concerning protected persons it may, </a:t>
            </a:r>
            <a:r>
              <a:rPr lang="en-US" sz="2600" b="1" u="sng" smtClean="0"/>
              <a:t>at the most</a:t>
            </a:r>
            <a:r>
              <a:rPr lang="en-US" sz="2600" b="1" smtClean="0"/>
              <a:t>, subject them to assigned residence or internment</a:t>
            </a:r>
            <a:r>
              <a:rPr lang="pl-PL" sz="2600" b="1" smtClean="0"/>
              <a:t>”</a:t>
            </a:r>
            <a:endParaRPr lang="en-US" sz="2600" smtClean="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algn="ctr" eaLnBrk="1" hangingPunct="1"/>
            <a:r>
              <a:rPr lang="pl-PL" sz="2800" b="1" smtClean="0">
                <a:solidFill>
                  <a:schemeClr val="hlink"/>
                </a:solidFill>
              </a:rPr>
              <a:t>INTERNMENT – COMPARISON BETWEEN CI and POW</a:t>
            </a:r>
          </a:p>
        </p:txBody>
      </p:sp>
      <p:sp>
        <p:nvSpPr>
          <p:cNvPr id="28674" name="Rectangle 3"/>
          <p:cNvSpPr>
            <a:spLocks noGrp="1" noChangeArrowheads="1"/>
          </p:cNvSpPr>
          <p:nvPr>
            <p:ph type="body" idx="1"/>
          </p:nvPr>
        </p:nvSpPr>
        <p:spPr/>
        <p:txBody>
          <a:bodyPr/>
          <a:lstStyle/>
          <a:p>
            <a:pPr eaLnBrk="1" hangingPunct="1">
              <a:lnSpc>
                <a:spcPct val="90000"/>
              </a:lnSpc>
              <a:buFont typeface="Wingdings" pitchFamily="2" charset="2"/>
              <a:buNone/>
            </a:pPr>
            <a:endParaRPr lang="pl-PL" b="1" smtClean="0"/>
          </a:p>
          <a:p>
            <a:pPr eaLnBrk="1" hangingPunct="1">
              <a:lnSpc>
                <a:spcPct val="90000"/>
              </a:lnSpc>
            </a:pPr>
            <a:r>
              <a:rPr lang="pl-PL" sz="2000" b="1" smtClean="0"/>
              <a:t>Differences: </a:t>
            </a:r>
          </a:p>
          <a:p>
            <a:pPr eaLnBrk="1" hangingPunct="1">
              <a:lnSpc>
                <a:spcPct val="90000"/>
              </a:lnSpc>
              <a:buFont typeface="Wingdings" pitchFamily="2" charset="2"/>
              <a:buNone/>
            </a:pPr>
            <a:r>
              <a:rPr lang="pl-PL" sz="2000" b="1" smtClean="0"/>
              <a:t>	- basis for internment  (Arts. 41, 42, 68, 78 GC IV)</a:t>
            </a:r>
          </a:p>
          <a:p>
            <a:pPr eaLnBrk="1" hangingPunct="1">
              <a:lnSpc>
                <a:spcPct val="90000"/>
              </a:lnSpc>
              <a:buFont typeface="Wingdings" pitchFamily="2" charset="2"/>
              <a:buNone/>
            </a:pPr>
            <a:r>
              <a:rPr lang="pl-PL" sz="2000" b="1" smtClean="0"/>
              <a:t>	- procedural guarantees (appeal,  </a:t>
            </a:r>
          </a:p>
          <a:p>
            <a:pPr eaLnBrk="1" hangingPunct="1">
              <a:lnSpc>
                <a:spcPct val="90000"/>
              </a:lnSpc>
              <a:buFont typeface="Wingdings" pitchFamily="2" charset="2"/>
              <a:buNone/>
            </a:pPr>
            <a:r>
              <a:rPr lang="pl-PL" sz="2000" b="1" smtClean="0"/>
              <a:t>	  obligation to re-examin such </a:t>
            </a:r>
          </a:p>
          <a:p>
            <a:pPr eaLnBrk="1" hangingPunct="1">
              <a:lnSpc>
                <a:spcPct val="90000"/>
              </a:lnSpc>
              <a:buFont typeface="Wingdings" pitchFamily="2" charset="2"/>
              <a:buNone/>
            </a:pPr>
            <a:r>
              <a:rPr lang="pl-PL" sz="2000" b="1" smtClean="0"/>
              <a:t>	  decisions  - Art. 43 GC IV)</a:t>
            </a:r>
          </a:p>
          <a:p>
            <a:pPr eaLnBrk="1" hangingPunct="1">
              <a:lnSpc>
                <a:spcPct val="90000"/>
              </a:lnSpc>
              <a:buFont typeface="Wingdings" pitchFamily="2" charset="2"/>
              <a:buNone/>
            </a:pPr>
            <a:r>
              <a:rPr lang="pl-PL" sz="2000" b="1" smtClean="0"/>
              <a:t>    -  end of internment (Art. 132 GC IV - as soon as  </a:t>
            </a:r>
          </a:p>
          <a:p>
            <a:pPr eaLnBrk="1" hangingPunct="1">
              <a:lnSpc>
                <a:spcPct val="90000"/>
              </a:lnSpc>
              <a:buFont typeface="Wingdings" pitchFamily="2" charset="2"/>
              <a:buNone/>
            </a:pPr>
            <a:r>
              <a:rPr lang="pl-PL" sz="2000" b="1" smtClean="0"/>
              <a:t>       the reasons which necessitated his / her  </a:t>
            </a:r>
          </a:p>
          <a:p>
            <a:pPr eaLnBrk="1" hangingPunct="1">
              <a:lnSpc>
                <a:spcPct val="90000"/>
              </a:lnSpc>
              <a:buFont typeface="Wingdings" pitchFamily="2" charset="2"/>
              <a:buNone/>
            </a:pPr>
            <a:r>
              <a:rPr lang="pl-PL" sz="2000" b="1" smtClean="0"/>
              <a:t>       internment no longer exist + special agreements)</a:t>
            </a:r>
            <a:endParaRPr lang="fr-CH" sz="2000" b="1" smtClean="0"/>
          </a:p>
          <a:p>
            <a:pPr eaLnBrk="1" hangingPunct="1">
              <a:lnSpc>
                <a:spcPct val="90000"/>
              </a:lnSpc>
            </a:pPr>
            <a:r>
              <a:rPr lang="pl-PL" sz="2000" b="1" smtClean="0"/>
              <a:t>  </a:t>
            </a:r>
            <a:r>
              <a:rPr lang="fr-CH" sz="2000" b="1" smtClean="0"/>
              <a:t>Similarities </a:t>
            </a:r>
            <a:r>
              <a:rPr lang="pl-PL" sz="2000" b="1" smtClean="0"/>
              <a:t>-</a:t>
            </a:r>
            <a:r>
              <a:rPr lang="fr-CH" sz="2000" b="1" smtClean="0"/>
              <a:t> treatment </a:t>
            </a:r>
          </a:p>
          <a:p>
            <a:pPr eaLnBrk="1" hangingPunct="1">
              <a:lnSpc>
                <a:spcPct val="90000"/>
              </a:lnSpc>
              <a:buFont typeface="Wingdings" pitchFamily="2" charset="2"/>
              <a:buNone/>
            </a:pPr>
            <a:endParaRPr lang="fr-FR" b="1" smtClean="0"/>
          </a:p>
          <a:p>
            <a:pPr eaLnBrk="1" hangingPunct="1">
              <a:lnSpc>
                <a:spcPct val="90000"/>
              </a:lnSpc>
            </a:pPr>
            <a:endParaRPr lang="pl-PL" b="1" smtClean="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ytuł 1"/>
          <p:cNvSpPr>
            <a:spLocks noGrp="1"/>
          </p:cNvSpPr>
          <p:nvPr>
            <p:ph type="title"/>
          </p:nvPr>
        </p:nvSpPr>
        <p:spPr/>
        <p:txBody>
          <a:bodyPr/>
          <a:lstStyle/>
          <a:p>
            <a:pPr algn="ctr" eaLnBrk="1" hangingPunct="1"/>
            <a:r>
              <a:rPr lang="pl-PL" sz="2800" b="1" smtClean="0">
                <a:solidFill>
                  <a:schemeClr val="hlink"/>
                </a:solidFill>
              </a:rPr>
              <a:t>HUMANIT</a:t>
            </a:r>
            <a:r>
              <a:rPr lang="en-US" sz="2800" b="1" smtClean="0">
                <a:solidFill>
                  <a:schemeClr val="hlink"/>
                </a:solidFill>
              </a:rPr>
              <a:t>AR</a:t>
            </a:r>
            <a:r>
              <a:rPr lang="pl-PL" sz="2800" b="1" smtClean="0">
                <a:solidFill>
                  <a:schemeClr val="hlink"/>
                </a:solidFill>
              </a:rPr>
              <a:t>IAN ASSISTANCE TO PROTECTED PERSONS</a:t>
            </a:r>
            <a:endParaRPr lang="pl-PL" sz="2800" smtClean="0"/>
          </a:p>
        </p:txBody>
      </p:sp>
      <p:sp>
        <p:nvSpPr>
          <p:cNvPr id="29698" name="Symbol zastępczy zawartości 2"/>
          <p:cNvSpPr>
            <a:spLocks noGrp="1"/>
          </p:cNvSpPr>
          <p:nvPr>
            <p:ph idx="1"/>
          </p:nvPr>
        </p:nvSpPr>
        <p:spPr/>
        <p:txBody>
          <a:bodyPr/>
          <a:lstStyle/>
          <a:p>
            <a:pPr eaLnBrk="1" hangingPunct="1"/>
            <a:r>
              <a:rPr lang="pl-PL" sz="2000" b="1" smtClean="0"/>
              <a:t>No absolute right to humanitarian assistance :</a:t>
            </a:r>
          </a:p>
          <a:p>
            <a:pPr eaLnBrk="1" hangingPunct="1">
              <a:buFont typeface="Arial" charset="0"/>
              <a:buChar char="•"/>
            </a:pPr>
            <a:r>
              <a:rPr lang="pl-PL" sz="2000" b="1" smtClean="0"/>
              <a:t>Art. 23 IV GC (for sick and wounded soldiers and children under 15) – some conditions to be met;</a:t>
            </a:r>
          </a:p>
          <a:p>
            <a:pPr eaLnBrk="1" hangingPunct="1">
              <a:buFont typeface="Arial" charset="0"/>
              <a:buChar char="•"/>
            </a:pPr>
            <a:r>
              <a:rPr lang="pl-PL" sz="2000" b="1" smtClean="0"/>
              <a:t>Art. 59 IV GC (for civilian population in occupied territories)- some conditions to be met;</a:t>
            </a:r>
          </a:p>
          <a:p>
            <a:pPr eaLnBrk="1" hangingPunct="1">
              <a:buFont typeface="Arial" charset="0"/>
              <a:buChar char="•"/>
            </a:pPr>
            <a:r>
              <a:rPr lang="pl-PL" sz="2000" b="1" smtClean="0"/>
              <a:t>Art. 70 PA I (for the whole civilian population suffering from the lack of some supplies) – subject to the agreement of the parties concerned. </a:t>
            </a:r>
          </a:p>
          <a:p>
            <a:pPr eaLnBrk="1" hangingPunct="1">
              <a:buFont typeface="Wingdings" pitchFamily="2" charset="2"/>
              <a:buChar char="q"/>
            </a:pPr>
            <a:r>
              <a:rPr lang="pl-PL" sz="2000" b="1" smtClean="0"/>
              <a:t>Problem of Neutral and Independent Humanitarian Action (NIHA)</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p:txBody>
          <a:bodyPr/>
          <a:lstStyle/>
          <a:p>
            <a:pPr algn="ctr" eaLnBrk="1" hangingPunct="1"/>
            <a:r>
              <a:rPr lang="en-US" b="1" smtClean="0">
                <a:solidFill>
                  <a:schemeClr val="hlink"/>
                </a:solidFill>
              </a:rPr>
              <a:t>WOMEN</a:t>
            </a:r>
            <a:r>
              <a:rPr lang="pl-PL" b="1" smtClean="0">
                <a:solidFill>
                  <a:schemeClr val="hlink"/>
                </a:solidFill>
              </a:rPr>
              <a:t>- PROTECTION</a:t>
            </a:r>
          </a:p>
        </p:txBody>
      </p:sp>
      <p:sp>
        <p:nvSpPr>
          <p:cNvPr id="30722" name="Rectangle 7"/>
          <p:cNvSpPr>
            <a:spLocks noGrp="1" noChangeArrowheads="1"/>
          </p:cNvSpPr>
          <p:nvPr>
            <p:ph type="body" idx="1"/>
          </p:nvPr>
        </p:nvSpPr>
        <p:spPr/>
        <p:txBody>
          <a:bodyPr/>
          <a:lstStyle/>
          <a:p>
            <a:pPr eaLnBrk="1" hangingPunct="1">
              <a:tabLst>
                <a:tab pos="457200" algn="l"/>
              </a:tabLst>
            </a:pPr>
            <a:r>
              <a:rPr lang="en-US" sz="2600" b="1" smtClean="0"/>
              <a:t>General protection as civilian persons</a:t>
            </a:r>
            <a:endParaRPr lang="pl-PL" sz="2600" smtClean="0"/>
          </a:p>
          <a:p>
            <a:pPr eaLnBrk="1" hangingPunct="1">
              <a:tabLst>
                <a:tab pos="457200" algn="l"/>
              </a:tabLst>
            </a:pPr>
            <a:r>
              <a:rPr lang="en-US" sz="2600" b="1" smtClean="0"/>
              <a:t>General protection as women (Art. 27§2 GC IV, Art. 76§1 PA I)</a:t>
            </a:r>
            <a:endParaRPr lang="pl-PL" sz="2600" smtClean="0"/>
          </a:p>
          <a:p>
            <a:pPr eaLnBrk="1" hangingPunct="1">
              <a:tabLst>
                <a:tab pos="457200" algn="l"/>
              </a:tabLst>
            </a:pPr>
            <a:r>
              <a:rPr lang="en-US" sz="2600" b="1" smtClean="0"/>
              <a:t>Special protection of pregnant women, maternity cases, nursing mothers, mothers of young children</a:t>
            </a:r>
            <a:r>
              <a:rPr lang="pl-PL" sz="2600" b="1" smtClean="0"/>
              <a:t> (e.g., 14,16, 17,21-23,38§5, 89,127 GC IV, 8, 70, 76§2 PA I)</a:t>
            </a:r>
            <a:endParaRPr lang="pl-PL" sz="2600" smtClean="0"/>
          </a:p>
          <a:p>
            <a:pPr eaLnBrk="1" hangingPunct="1">
              <a:tabLst>
                <a:tab pos="457200" algn="l"/>
              </a:tabLst>
            </a:pPr>
            <a:r>
              <a:rPr lang="en-US" sz="2600" b="1" smtClean="0"/>
              <a:t>Special protection of interned women</a:t>
            </a:r>
            <a:r>
              <a:rPr lang="pl-PL" sz="2600" smtClean="0"/>
              <a:t> </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algn="ctr" eaLnBrk="1" hangingPunct="1"/>
            <a:r>
              <a:rPr lang="pl-PL" b="1" smtClean="0">
                <a:solidFill>
                  <a:schemeClr val="hlink"/>
                </a:solidFill>
              </a:rPr>
              <a:t>WOMEN - PROBLEMS</a:t>
            </a:r>
          </a:p>
        </p:txBody>
      </p:sp>
      <p:sp>
        <p:nvSpPr>
          <p:cNvPr id="31746" name="Rectangle 3"/>
          <p:cNvSpPr>
            <a:spLocks noGrp="1" noChangeArrowheads="1"/>
          </p:cNvSpPr>
          <p:nvPr>
            <p:ph type="body" idx="1"/>
          </p:nvPr>
        </p:nvSpPr>
        <p:spPr/>
        <p:txBody>
          <a:bodyPr/>
          <a:lstStyle/>
          <a:p>
            <a:pPr eaLnBrk="1" hangingPunct="1">
              <a:lnSpc>
                <a:spcPct val="90000"/>
              </a:lnSpc>
              <a:buFont typeface="Wingdings" pitchFamily="2" charset="2"/>
              <a:buNone/>
            </a:pPr>
            <a:r>
              <a:rPr lang="pl-PL" sz="2600" b="1" i="1" u="sng" smtClean="0"/>
              <a:t>Categories</a:t>
            </a:r>
          </a:p>
          <a:p>
            <a:pPr eaLnBrk="1" hangingPunct="1">
              <a:lnSpc>
                <a:spcPct val="90000"/>
              </a:lnSpc>
            </a:pPr>
            <a:r>
              <a:rPr lang="pl-PL" sz="2600" b="1" smtClean="0"/>
              <a:t>Civilians</a:t>
            </a:r>
          </a:p>
          <a:p>
            <a:pPr eaLnBrk="1" hangingPunct="1">
              <a:lnSpc>
                <a:spcPct val="90000"/>
              </a:lnSpc>
            </a:pPr>
            <a:r>
              <a:rPr lang="pl-PL" sz="2600" b="1" smtClean="0"/>
              <a:t>Combatants or civilians taking part in hostilities (collecting intelligence, suicide attackers, voluntary human shields)  </a:t>
            </a:r>
          </a:p>
          <a:p>
            <a:pPr eaLnBrk="1" hangingPunct="1">
              <a:lnSpc>
                <a:spcPct val="90000"/>
              </a:lnSpc>
              <a:buFont typeface="Wingdings" pitchFamily="2" charset="2"/>
              <a:buNone/>
            </a:pPr>
            <a:r>
              <a:rPr lang="pl-PL" sz="2600" b="1" i="1" u="sng" smtClean="0"/>
              <a:t>Problems</a:t>
            </a:r>
          </a:p>
          <a:p>
            <a:pPr eaLnBrk="1" hangingPunct="1">
              <a:lnSpc>
                <a:spcPct val="90000"/>
              </a:lnSpc>
            </a:pPr>
            <a:r>
              <a:rPr lang="pl-PL" sz="2600" b="1" smtClean="0"/>
              <a:t>Sexual violence</a:t>
            </a:r>
          </a:p>
          <a:p>
            <a:pPr eaLnBrk="1" hangingPunct="1">
              <a:lnSpc>
                <a:spcPct val="90000"/>
              </a:lnSpc>
            </a:pPr>
            <a:r>
              <a:rPr lang="pl-PL" sz="2600" b="1" smtClean="0"/>
              <a:t>Displaced</a:t>
            </a:r>
          </a:p>
          <a:p>
            <a:pPr eaLnBrk="1" hangingPunct="1">
              <a:lnSpc>
                <a:spcPct val="90000"/>
              </a:lnSpc>
            </a:pPr>
            <a:r>
              <a:rPr lang="pl-PL" sz="2600" b="1" smtClean="0"/>
              <a:t>In detention</a:t>
            </a:r>
          </a:p>
          <a:p>
            <a:pPr eaLnBrk="1" hangingPunct="1">
              <a:lnSpc>
                <a:spcPct val="90000"/>
              </a:lnSpc>
            </a:pPr>
            <a:r>
              <a:rPr lang="pl-PL" sz="2600" b="1" smtClean="0"/>
              <a:t>Missing family members / widowhood</a:t>
            </a:r>
          </a:p>
          <a:p>
            <a:pPr eaLnBrk="1" hangingPunct="1">
              <a:lnSpc>
                <a:spcPct val="90000"/>
              </a:lnSpc>
            </a:pPr>
            <a:endParaRPr lang="pl-PL" sz="2600" b="1" smtClean="0"/>
          </a:p>
        </p:txBody>
      </p:sp>
      <p:pic>
        <p:nvPicPr>
          <p:cNvPr id="31747" name="Picture 4" descr="C:\Moje dokumenty\Moje obrazy\kobiety 2.jpg"/>
          <p:cNvPicPr>
            <a:picLocks noChangeAspect="1" noChangeArrowheads="1"/>
          </p:cNvPicPr>
          <p:nvPr/>
        </p:nvPicPr>
        <p:blipFill>
          <a:blip r:embed="rId2" cstate="print"/>
          <a:srcRect/>
          <a:stretch>
            <a:fillRect/>
          </a:stretch>
        </p:blipFill>
        <p:spPr bwMode="auto">
          <a:xfrm>
            <a:off x="4724400" y="3810000"/>
            <a:ext cx="2743200" cy="2133600"/>
          </a:xfrm>
          <a:prstGeom prst="rect">
            <a:avLst/>
          </a:prstGeom>
          <a:noFill/>
          <a:ln w="9525">
            <a:noFill/>
            <a:miter lim="800000"/>
            <a:headEnd/>
            <a:tailEnd/>
          </a:ln>
        </p:spPr>
      </p:pic>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algn="ctr" eaLnBrk="1" hangingPunct="1"/>
            <a:r>
              <a:rPr lang="pl-PL" b="1" smtClean="0">
                <a:solidFill>
                  <a:schemeClr val="hlink"/>
                </a:solidFill>
              </a:rPr>
              <a:t/>
            </a:r>
            <a:br>
              <a:rPr lang="pl-PL" b="1" smtClean="0">
                <a:solidFill>
                  <a:schemeClr val="hlink"/>
                </a:solidFill>
              </a:rPr>
            </a:br>
            <a:r>
              <a:rPr lang="pl-PL" b="1" smtClean="0">
                <a:solidFill>
                  <a:schemeClr val="hlink"/>
                </a:solidFill>
              </a:rPr>
              <a:t/>
            </a:r>
            <a:br>
              <a:rPr lang="pl-PL" b="1" smtClean="0">
                <a:solidFill>
                  <a:schemeClr val="hlink"/>
                </a:solidFill>
              </a:rPr>
            </a:br>
            <a:r>
              <a:rPr lang="en-US" b="1" smtClean="0">
                <a:solidFill>
                  <a:schemeClr val="hlink"/>
                </a:solidFill>
              </a:rPr>
              <a:t>RAPE</a:t>
            </a:r>
            <a:r>
              <a:rPr lang="pl-PL" smtClean="0">
                <a:solidFill>
                  <a:schemeClr val="hlink"/>
                </a:solidFill>
              </a:rPr>
              <a:t/>
            </a:r>
            <a:br>
              <a:rPr lang="pl-PL" smtClean="0">
                <a:solidFill>
                  <a:schemeClr val="hlink"/>
                </a:solidFill>
              </a:rPr>
            </a:br>
            <a:endParaRPr lang="pl-PL" smtClean="0">
              <a:solidFill>
                <a:schemeClr val="hlink"/>
              </a:solidFill>
            </a:endParaRPr>
          </a:p>
        </p:txBody>
      </p:sp>
      <p:sp>
        <p:nvSpPr>
          <p:cNvPr id="32770" name="Rectangle 3"/>
          <p:cNvSpPr>
            <a:spLocks noGrp="1" noChangeArrowheads="1"/>
          </p:cNvSpPr>
          <p:nvPr>
            <p:ph type="body" idx="1"/>
          </p:nvPr>
        </p:nvSpPr>
        <p:spPr/>
        <p:txBody>
          <a:bodyPr/>
          <a:lstStyle/>
          <a:p>
            <a:pPr eaLnBrk="1" hangingPunct="1">
              <a:lnSpc>
                <a:spcPct val="80000"/>
              </a:lnSpc>
            </a:pPr>
            <a:r>
              <a:rPr lang="en-US" sz="2000" b="1" smtClean="0"/>
              <a:t>breach of GC IV [Art. 27</a:t>
            </a:r>
            <a:r>
              <a:rPr lang="pl-PL" sz="2000" b="1" smtClean="0"/>
              <a:t> </a:t>
            </a:r>
            <a:r>
              <a:rPr lang="en-US" sz="2000" b="1" smtClean="0"/>
              <a:t>para. 2], PA I [Art. 76] and PA II [Art. 4 para. 2 e];</a:t>
            </a:r>
            <a:endParaRPr lang="pl-PL" sz="2000" smtClean="0"/>
          </a:p>
          <a:p>
            <a:pPr eaLnBrk="1" hangingPunct="1">
              <a:lnSpc>
                <a:spcPct val="80000"/>
              </a:lnSpc>
            </a:pPr>
            <a:r>
              <a:rPr lang="en-US" sz="2000" b="1" smtClean="0"/>
              <a:t>grave breach of GC and of </a:t>
            </a:r>
            <a:r>
              <a:rPr lang="pl-PL" sz="2000" b="1" smtClean="0"/>
              <a:t> </a:t>
            </a:r>
            <a:r>
              <a:rPr lang="en-US" sz="2000" b="1" smtClean="0"/>
              <a:t>customary law = war crime [ICTY: </a:t>
            </a:r>
            <a:r>
              <a:rPr lang="en-US" sz="2000" b="1" i="1" smtClean="0"/>
              <a:t>Furundzija</a:t>
            </a:r>
            <a:r>
              <a:rPr lang="en-US" sz="2000" b="1" smtClean="0"/>
              <a:t> and </a:t>
            </a:r>
            <a:r>
              <a:rPr lang="en-US" sz="2000" b="1" i="1" smtClean="0"/>
              <a:t>Celebici </a:t>
            </a:r>
            <a:r>
              <a:rPr lang="en-US" sz="2000" b="1" smtClean="0"/>
              <a:t>cases; Statute ICC: Art. 8 para. 2 b  (xxii) {i.a.c.} and e (vi) {n-i.a.c.}]; </a:t>
            </a:r>
            <a:endParaRPr lang="pl-PL" sz="2000" smtClean="0"/>
          </a:p>
          <a:p>
            <a:pPr eaLnBrk="1" hangingPunct="1">
              <a:lnSpc>
                <a:spcPct val="80000"/>
              </a:lnSpc>
            </a:pPr>
            <a:r>
              <a:rPr lang="en-US" sz="2000" b="1" smtClean="0"/>
              <a:t>crime against humanity</a:t>
            </a:r>
            <a:r>
              <a:rPr lang="pl-PL" sz="2000" b="1" smtClean="0"/>
              <a:t> </a:t>
            </a:r>
            <a:r>
              <a:rPr lang="en-US" sz="2000" b="1" smtClean="0"/>
              <a:t>[Statute ICTR: Art. 3; Statute ICTY: Art. 5; Statute ICC: Art. 7 para. 1 g];</a:t>
            </a:r>
            <a:endParaRPr lang="pl-PL" sz="2000" smtClean="0"/>
          </a:p>
          <a:p>
            <a:pPr eaLnBrk="1" hangingPunct="1">
              <a:lnSpc>
                <a:spcPct val="80000"/>
              </a:lnSpc>
            </a:pPr>
            <a:r>
              <a:rPr lang="en-US" sz="2000" b="1" smtClean="0"/>
              <a:t>genocide [ICTR: </a:t>
            </a:r>
            <a:r>
              <a:rPr lang="en-US" sz="2000" b="1" i="1" smtClean="0"/>
              <a:t>Akayesu</a:t>
            </a:r>
            <a:r>
              <a:rPr lang="pl-PL" sz="2000" b="1" i="1" smtClean="0"/>
              <a:t> </a:t>
            </a:r>
            <a:r>
              <a:rPr lang="en-US" sz="2000" b="1" smtClean="0"/>
              <a:t>case; ICC: </a:t>
            </a:r>
            <a:r>
              <a:rPr lang="en-US" sz="2000" b="1" i="1" smtClean="0"/>
              <a:t>Elements of Crime];</a:t>
            </a:r>
            <a:endParaRPr lang="pl-PL" sz="2000" smtClean="0"/>
          </a:p>
          <a:p>
            <a:pPr eaLnBrk="1" hangingPunct="1">
              <a:lnSpc>
                <a:spcPct val="80000"/>
              </a:lnSpc>
            </a:pPr>
            <a:r>
              <a:rPr lang="en-US" sz="2000" b="1" smtClean="0"/>
              <a:t>torture [ICTY: </a:t>
            </a:r>
            <a:r>
              <a:rPr lang="en-US" sz="2000" b="1" i="1" smtClean="0"/>
              <a:t>Celebici </a:t>
            </a:r>
            <a:r>
              <a:rPr lang="en-US" sz="2000" b="1" smtClean="0"/>
              <a:t>case;</a:t>
            </a:r>
            <a:r>
              <a:rPr lang="pl-PL" sz="2000" b="1" smtClean="0"/>
              <a:t> </a:t>
            </a:r>
            <a:r>
              <a:rPr lang="en-US" sz="2000" b="1" smtClean="0"/>
              <a:t>ICTR: </a:t>
            </a:r>
            <a:r>
              <a:rPr lang="en-US" sz="2000" b="1" i="1" smtClean="0"/>
              <a:t>Akayesu</a:t>
            </a:r>
            <a:r>
              <a:rPr lang="en-US" sz="2000" b="1" smtClean="0"/>
              <a:t> case]</a:t>
            </a:r>
            <a:r>
              <a:rPr lang="pl-PL" sz="2000" b="1" smtClean="0"/>
              <a:t>;</a:t>
            </a:r>
            <a:endParaRPr lang="pl-PL" sz="2000" smtClean="0"/>
          </a:p>
          <a:p>
            <a:pPr eaLnBrk="1" hangingPunct="1">
              <a:lnSpc>
                <a:spcPct val="80000"/>
              </a:lnSpc>
            </a:pPr>
            <a:r>
              <a:rPr lang="en-US" sz="2000" b="1" smtClean="0"/>
              <a:t>violation of Art. 3 common to</a:t>
            </a:r>
            <a:r>
              <a:rPr lang="pl-PL" sz="2000" b="1" smtClean="0"/>
              <a:t> </a:t>
            </a:r>
            <a:r>
              <a:rPr lang="en-US" sz="2000" b="1" smtClean="0"/>
              <a:t>GC and PA II [Art. 4 ICTR]</a:t>
            </a:r>
            <a:endParaRPr lang="pl-PL" sz="2000" b="1" smtClean="0"/>
          </a:p>
          <a:p>
            <a:pPr eaLnBrk="1" hangingPunct="1">
              <a:lnSpc>
                <a:spcPct val="80000"/>
              </a:lnSpc>
            </a:pPr>
            <a:r>
              <a:rPr lang="pl-PL" sz="2000" b="1" smtClean="0"/>
              <a:t>S.C. Res. 1820 (2008) of 19 June 2008 – widespread and systematic sexual violence against civilians constitutes a threat to international peace and security</a:t>
            </a:r>
            <a:endParaRPr lang="en-US" sz="2000" b="1" smtClean="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lgn="ctr" eaLnBrk="1" hangingPunct="1"/>
            <a:r>
              <a:rPr lang="pl-PL" b="1" smtClean="0">
                <a:solidFill>
                  <a:schemeClr val="hlink"/>
                </a:solidFill>
              </a:rPr>
              <a:t>CHILDREN - PROBLEMS</a:t>
            </a:r>
          </a:p>
        </p:txBody>
      </p:sp>
      <p:sp>
        <p:nvSpPr>
          <p:cNvPr id="33794" name="Rectangle 3"/>
          <p:cNvSpPr>
            <a:spLocks noGrp="1" noChangeArrowheads="1"/>
          </p:cNvSpPr>
          <p:nvPr>
            <p:ph type="body" idx="1"/>
          </p:nvPr>
        </p:nvSpPr>
        <p:spPr/>
        <p:txBody>
          <a:bodyPr/>
          <a:lstStyle/>
          <a:p>
            <a:pPr eaLnBrk="1" hangingPunct="1"/>
            <a:r>
              <a:rPr lang="en-US" sz="2600" b="1" smtClean="0"/>
              <a:t>Participation of children in hostilities</a:t>
            </a:r>
            <a:endParaRPr lang="pl-PL" sz="2600" b="1" smtClean="0"/>
          </a:p>
          <a:p>
            <a:pPr eaLnBrk="1" hangingPunct="1"/>
            <a:r>
              <a:rPr lang="pl-PL" sz="2600" b="1" smtClean="0"/>
              <a:t>Identification, </a:t>
            </a:r>
          </a:p>
          <a:p>
            <a:pPr eaLnBrk="1" hangingPunct="1">
              <a:buFont typeface="Wingdings" pitchFamily="2" charset="2"/>
              <a:buNone/>
            </a:pPr>
            <a:r>
              <a:rPr lang="pl-PL" sz="2600" b="1" smtClean="0"/>
              <a:t>   family reunification</a:t>
            </a:r>
          </a:p>
          <a:p>
            <a:pPr eaLnBrk="1" hangingPunct="1"/>
            <a:r>
              <a:rPr lang="pl-PL" sz="2600" b="1" smtClean="0"/>
              <a:t>Education, cultural </a:t>
            </a:r>
          </a:p>
          <a:p>
            <a:pPr eaLnBrk="1" hangingPunct="1">
              <a:buFont typeface="Wingdings" pitchFamily="2" charset="2"/>
              <a:buNone/>
            </a:pPr>
            <a:r>
              <a:rPr lang="pl-PL" sz="2600" b="1" smtClean="0"/>
              <a:t>    environment</a:t>
            </a:r>
          </a:p>
          <a:p>
            <a:pPr eaLnBrk="1" hangingPunct="1"/>
            <a:r>
              <a:rPr lang="pl-PL" sz="2600" b="1" smtClean="0"/>
              <a:t>Detention, death penalty</a:t>
            </a:r>
          </a:p>
          <a:p>
            <a:pPr eaLnBrk="1" hangingPunct="1"/>
            <a:r>
              <a:rPr lang="pl-PL" sz="2600" b="1" smtClean="0"/>
              <a:t>Assistance and care (including after sexual violence)</a:t>
            </a:r>
          </a:p>
          <a:p>
            <a:pPr eaLnBrk="1" hangingPunct="1">
              <a:buFont typeface="Wingdings" pitchFamily="2" charset="2"/>
              <a:buNone/>
            </a:pPr>
            <a:endParaRPr lang="pl-PL" sz="2600" b="1" smtClean="0"/>
          </a:p>
          <a:p>
            <a:pPr eaLnBrk="1" hangingPunct="1">
              <a:buFont typeface="Wingdings" pitchFamily="2" charset="2"/>
              <a:buNone/>
            </a:pPr>
            <a:endParaRPr lang="pl-PL" sz="2600" b="1" smtClean="0"/>
          </a:p>
          <a:p>
            <a:pPr eaLnBrk="1" hangingPunct="1"/>
            <a:endParaRPr lang="en-US" sz="2600" b="1" smtClean="0"/>
          </a:p>
          <a:p>
            <a:pPr eaLnBrk="1" hangingPunct="1"/>
            <a:endParaRPr lang="pl-PL" sz="2600" smtClean="0"/>
          </a:p>
        </p:txBody>
      </p:sp>
      <p:pic>
        <p:nvPicPr>
          <p:cNvPr id="33795" name="Picture 4" descr="C:\Moje dokumenty\Moje obrazy\dzieci 2.jpg"/>
          <p:cNvPicPr>
            <a:picLocks noChangeAspect="1" noChangeArrowheads="1"/>
          </p:cNvPicPr>
          <p:nvPr/>
        </p:nvPicPr>
        <p:blipFill>
          <a:blip r:embed="rId2" cstate="print"/>
          <a:srcRect/>
          <a:stretch>
            <a:fillRect/>
          </a:stretch>
        </p:blipFill>
        <p:spPr bwMode="auto">
          <a:xfrm>
            <a:off x="5715000" y="2286000"/>
            <a:ext cx="2286000" cy="1863725"/>
          </a:xfrm>
          <a:prstGeom prst="rect">
            <a:avLst/>
          </a:prstGeom>
          <a:noFill/>
          <a:ln w="9525">
            <a:noFill/>
            <a:miter lim="800000"/>
            <a:headEnd/>
            <a:tailEnd/>
          </a:ln>
        </p:spPr>
      </p:pic>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algn="ctr" eaLnBrk="1" hangingPunct="1"/>
            <a:r>
              <a:rPr lang="pl-PL" b="1" smtClean="0">
                <a:solidFill>
                  <a:schemeClr val="hlink"/>
                </a:solidFill>
              </a:rPr>
              <a:t>PARTICIPATION OF CHILDREN IN HOSTILITIES </a:t>
            </a:r>
          </a:p>
        </p:txBody>
      </p:sp>
      <p:sp>
        <p:nvSpPr>
          <p:cNvPr id="34818" name="Rectangle 3"/>
          <p:cNvSpPr>
            <a:spLocks noGrp="1" noChangeArrowheads="1"/>
          </p:cNvSpPr>
          <p:nvPr>
            <p:ph type="body" idx="1"/>
          </p:nvPr>
        </p:nvSpPr>
        <p:spPr/>
        <p:txBody>
          <a:bodyPr/>
          <a:lstStyle/>
          <a:p>
            <a:pPr eaLnBrk="1" hangingPunct="1"/>
            <a:r>
              <a:rPr lang="pl-PL" sz="2600" b="1" smtClean="0"/>
              <a:t>PA I 1977 – Art. 77</a:t>
            </a:r>
          </a:p>
          <a:p>
            <a:pPr eaLnBrk="1" hangingPunct="1"/>
            <a:r>
              <a:rPr lang="pl-PL" sz="2600" b="1" smtClean="0"/>
              <a:t>Rights of the Child </a:t>
            </a:r>
          </a:p>
          <a:p>
            <a:pPr eaLnBrk="1" hangingPunct="1">
              <a:buFont typeface="Wingdings" pitchFamily="2" charset="2"/>
              <a:buNone/>
            </a:pPr>
            <a:r>
              <a:rPr lang="pl-PL" sz="2600" b="1" smtClean="0"/>
              <a:t>    Conv. 1989 – Art.38</a:t>
            </a:r>
          </a:p>
          <a:p>
            <a:pPr eaLnBrk="1" hangingPunct="1"/>
            <a:r>
              <a:rPr lang="pl-PL" sz="2600" b="1" smtClean="0"/>
              <a:t>Optional Protocol CRC </a:t>
            </a:r>
          </a:p>
          <a:p>
            <a:pPr eaLnBrk="1" hangingPunct="1">
              <a:buFont typeface="Wingdings" pitchFamily="2" charset="2"/>
              <a:buNone/>
            </a:pPr>
            <a:r>
              <a:rPr lang="pl-PL" sz="2600" b="1" smtClean="0"/>
              <a:t>    2000 – Art. 1 – 4</a:t>
            </a:r>
          </a:p>
          <a:p>
            <a:pPr eaLnBrk="1" hangingPunct="1"/>
            <a:r>
              <a:rPr lang="pl-PL" sz="2600" b="1" smtClean="0"/>
              <a:t>African Charter on the Rights and Welfare of the Child – Art. II and XXII</a:t>
            </a:r>
          </a:p>
          <a:p>
            <a:pPr eaLnBrk="1" hangingPunct="1"/>
            <a:r>
              <a:rPr lang="pl-PL" sz="2600" b="1" smtClean="0"/>
              <a:t>Statute of the ICC – Art. 8 § 2 b (xxvi)</a:t>
            </a:r>
          </a:p>
          <a:p>
            <a:pPr eaLnBrk="1" hangingPunct="1"/>
            <a:endParaRPr lang="pl-PL" sz="2600" b="1" smtClean="0"/>
          </a:p>
        </p:txBody>
      </p:sp>
      <p:pic>
        <p:nvPicPr>
          <p:cNvPr id="34819" name="Picture 4" descr="C:\Moje dokumenty\Moje obrazy\picto_0824.gif"/>
          <p:cNvPicPr>
            <a:picLocks noChangeAspect="1" noChangeArrowheads="1"/>
          </p:cNvPicPr>
          <p:nvPr/>
        </p:nvPicPr>
        <p:blipFill>
          <a:blip r:embed="rId2" cstate="print"/>
          <a:srcRect/>
          <a:stretch>
            <a:fillRect/>
          </a:stretch>
        </p:blipFill>
        <p:spPr bwMode="auto">
          <a:xfrm>
            <a:off x="5638800" y="2057400"/>
            <a:ext cx="2362200" cy="1676400"/>
          </a:xfrm>
          <a:prstGeom prst="rect">
            <a:avLst/>
          </a:prstGeom>
          <a:noFill/>
          <a:ln w="9525">
            <a:noFill/>
            <a:miter lim="800000"/>
            <a:headEnd/>
            <a:tailEnd/>
          </a:ln>
        </p:spPr>
      </p:pic>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5"/>
          <p:cNvSpPr>
            <a:spLocks noGrp="1" noChangeArrowheads="1"/>
          </p:cNvSpPr>
          <p:nvPr>
            <p:ph type="title"/>
          </p:nvPr>
        </p:nvSpPr>
        <p:spPr/>
        <p:txBody>
          <a:bodyPr/>
          <a:lstStyle/>
          <a:p>
            <a:pPr algn="ctr" eaLnBrk="1" hangingPunct="1"/>
            <a:r>
              <a:rPr lang="en-US" b="1" smtClean="0">
                <a:solidFill>
                  <a:schemeClr val="hlink"/>
                </a:solidFill>
              </a:rPr>
              <a:t>CHILDREN</a:t>
            </a:r>
            <a:r>
              <a:rPr lang="pl-PL" b="1" smtClean="0">
                <a:solidFill>
                  <a:schemeClr val="hlink"/>
                </a:solidFill>
              </a:rPr>
              <a:t> - PROTECTION</a:t>
            </a:r>
          </a:p>
        </p:txBody>
      </p:sp>
      <p:sp>
        <p:nvSpPr>
          <p:cNvPr id="35842" name="Rectangle 7"/>
          <p:cNvSpPr>
            <a:spLocks noGrp="1" noChangeArrowheads="1"/>
          </p:cNvSpPr>
          <p:nvPr>
            <p:ph type="body" idx="1"/>
          </p:nvPr>
        </p:nvSpPr>
        <p:spPr/>
        <p:txBody>
          <a:bodyPr/>
          <a:lstStyle/>
          <a:p>
            <a:pPr eaLnBrk="1" hangingPunct="1">
              <a:tabLst>
                <a:tab pos="457200" algn="l"/>
              </a:tabLst>
            </a:pPr>
            <a:r>
              <a:rPr lang="en-US" sz="2600" b="1" smtClean="0"/>
              <a:t>General protection as civilian persons</a:t>
            </a:r>
            <a:endParaRPr lang="pl-PL" sz="2600" smtClean="0"/>
          </a:p>
          <a:p>
            <a:pPr eaLnBrk="1" hangingPunct="1">
              <a:tabLst>
                <a:tab pos="457200" algn="l"/>
              </a:tabLst>
            </a:pPr>
            <a:r>
              <a:rPr lang="en-US" sz="2600" b="1" smtClean="0"/>
              <a:t>General protection </a:t>
            </a:r>
            <a:endParaRPr lang="pl-PL" sz="2600" b="1" smtClean="0"/>
          </a:p>
          <a:p>
            <a:pPr eaLnBrk="1" hangingPunct="1">
              <a:buFont typeface="Wingdings" pitchFamily="2" charset="2"/>
              <a:buNone/>
              <a:tabLst>
                <a:tab pos="457200" algn="l"/>
              </a:tabLst>
            </a:pPr>
            <a:r>
              <a:rPr lang="pl-PL" sz="2600" b="1" smtClean="0"/>
              <a:t>    </a:t>
            </a:r>
            <a:r>
              <a:rPr lang="en-US" sz="2600" b="1" smtClean="0"/>
              <a:t>as children </a:t>
            </a:r>
            <a:endParaRPr lang="pl-PL" sz="2600" b="1" smtClean="0"/>
          </a:p>
          <a:p>
            <a:pPr eaLnBrk="1" hangingPunct="1">
              <a:buFont typeface="Wingdings" pitchFamily="2" charset="2"/>
              <a:buNone/>
              <a:tabLst>
                <a:tab pos="457200" algn="l"/>
              </a:tabLst>
            </a:pPr>
            <a:r>
              <a:rPr lang="pl-PL" sz="2600" b="1" smtClean="0"/>
              <a:t>   </a:t>
            </a:r>
            <a:r>
              <a:rPr lang="en-US" sz="2600" b="1" smtClean="0"/>
              <a:t>(Art. 77 § 1 PA I)</a:t>
            </a:r>
            <a:endParaRPr lang="pl-PL" sz="2600" smtClean="0"/>
          </a:p>
          <a:p>
            <a:pPr eaLnBrk="1" hangingPunct="1">
              <a:tabLst>
                <a:tab pos="457200" algn="l"/>
              </a:tabLst>
            </a:pPr>
            <a:r>
              <a:rPr lang="en-US" sz="2600" b="1" smtClean="0"/>
              <a:t>Special protection</a:t>
            </a:r>
            <a:r>
              <a:rPr lang="pl-PL" sz="2600" b="1" smtClean="0"/>
              <a:t> </a:t>
            </a:r>
          </a:p>
          <a:p>
            <a:pPr eaLnBrk="1" hangingPunct="1">
              <a:buFont typeface="Wingdings" pitchFamily="2" charset="2"/>
              <a:buNone/>
              <a:tabLst>
                <a:tab pos="457200" algn="l"/>
              </a:tabLst>
            </a:pPr>
            <a:r>
              <a:rPr lang="pl-PL" sz="2600" b="1" smtClean="0"/>
              <a:t>   (Art. 14, 17, 23 – 26, 38 § 5, 49, 50, 51 § 2, 68 § 4, 76 § 5, 82, 85 § 2, 89, 94, 119 § 2, 132 GC IV, Art. 70 § 1, 74 - 78 PA I)</a:t>
            </a:r>
          </a:p>
        </p:txBody>
      </p:sp>
      <p:pic>
        <p:nvPicPr>
          <p:cNvPr id="35843" name="Picture 11" descr="C:\Moje dokumenty\Moje obrazy\dzieci 3.gif"/>
          <p:cNvPicPr>
            <a:picLocks noChangeAspect="1" noChangeArrowheads="1"/>
          </p:cNvPicPr>
          <p:nvPr/>
        </p:nvPicPr>
        <p:blipFill>
          <a:blip r:embed="rId2" cstate="print"/>
          <a:srcRect/>
          <a:stretch>
            <a:fillRect/>
          </a:stretch>
        </p:blipFill>
        <p:spPr bwMode="auto">
          <a:xfrm>
            <a:off x="5486400" y="2209800"/>
            <a:ext cx="2857500" cy="1965325"/>
          </a:xfrm>
          <a:prstGeom prst="rect">
            <a:avLst/>
          </a:prstGeom>
          <a:noFill/>
          <a:ln w="9525">
            <a:noFill/>
            <a:miter lim="800000"/>
            <a:headEnd/>
            <a:tailEnd/>
          </a:ln>
        </p:spPr>
      </p:pic>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AutoShape 2"/>
          <p:cNvSpPr>
            <a:spLocks noGrp="1" noChangeArrowheads="1"/>
          </p:cNvSpPr>
          <p:nvPr>
            <p:ph type="title"/>
          </p:nvPr>
        </p:nvSpPr>
        <p:spPr/>
        <p:txBody>
          <a:bodyPr/>
          <a:lstStyle/>
          <a:p>
            <a:pPr eaLnBrk="1" hangingPunct="1"/>
            <a:r>
              <a:rPr lang="fr-CH" b="1" smtClean="0">
                <a:solidFill>
                  <a:srgbClr val="0070C0"/>
                </a:solidFill>
              </a:rPr>
              <a:t>Protection of journalists</a:t>
            </a:r>
            <a:endParaRPr lang="fr-FR" b="1" smtClean="0">
              <a:solidFill>
                <a:srgbClr val="0070C0"/>
              </a:solidFill>
            </a:endParaRPr>
          </a:p>
        </p:txBody>
      </p:sp>
      <p:sp>
        <p:nvSpPr>
          <p:cNvPr id="36866" name="Rectangle 3"/>
          <p:cNvSpPr>
            <a:spLocks noGrp="1" noChangeArrowheads="1"/>
          </p:cNvSpPr>
          <p:nvPr>
            <p:ph type="body" idx="1"/>
          </p:nvPr>
        </p:nvSpPr>
        <p:spPr/>
        <p:txBody>
          <a:bodyPr/>
          <a:lstStyle/>
          <a:p>
            <a:pPr eaLnBrk="1" hangingPunct="1"/>
            <a:r>
              <a:rPr lang="fr-CH" sz="2800" b="1" smtClean="0"/>
              <a:t>Unless war correspondents, journalists are civilians</a:t>
            </a:r>
          </a:p>
          <a:p>
            <a:pPr eaLnBrk="1" hangingPunct="1"/>
            <a:r>
              <a:rPr lang="fr-CH" sz="2800" b="1" smtClean="0"/>
              <a:t>No absolute « right </a:t>
            </a:r>
            <a:r>
              <a:rPr lang="pl-PL" sz="2800" b="1" smtClean="0"/>
              <a:t>to </a:t>
            </a:r>
            <a:r>
              <a:rPr lang="fr-CH" sz="2800" b="1" smtClean="0"/>
              <a:t>information »</a:t>
            </a:r>
          </a:p>
          <a:p>
            <a:pPr eaLnBrk="1" hangingPunct="1"/>
            <a:r>
              <a:rPr lang="fr-CH" sz="2800" b="1" smtClean="0"/>
              <a:t>No right to enter a country without authorisation</a:t>
            </a:r>
          </a:p>
          <a:p>
            <a:pPr eaLnBrk="1" hangingPunct="1"/>
            <a:r>
              <a:rPr lang="fr-CH" sz="2800" b="1" smtClean="0"/>
              <a:t>Attempt to give an enhanced protection to journalist in AP</a:t>
            </a:r>
            <a:r>
              <a:rPr lang="pl-PL" sz="2800" b="1" smtClean="0"/>
              <a:t> I</a:t>
            </a:r>
            <a:r>
              <a:rPr lang="fr-CH" sz="2800" b="1" smtClean="0"/>
              <a:t> (</a:t>
            </a:r>
            <a:r>
              <a:rPr lang="pl-PL" sz="2800" b="1" smtClean="0"/>
              <a:t>A</a:t>
            </a:r>
            <a:r>
              <a:rPr lang="fr-CH" sz="2800" b="1" smtClean="0"/>
              <a:t>rt</a:t>
            </a:r>
            <a:r>
              <a:rPr lang="pl-PL" sz="2800" b="1" smtClean="0"/>
              <a:t>.</a:t>
            </a:r>
            <a:r>
              <a:rPr lang="fr-CH" sz="2800" b="1" smtClean="0"/>
              <a:t> 79)</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algn="ctr" eaLnBrk="1" hangingPunct="1"/>
            <a:r>
              <a:rPr lang="en-US" sz="2800" b="1" smtClean="0">
                <a:solidFill>
                  <a:schemeClr val="hlink"/>
                </a:solidFill>
              </a:rPr>
              <a:t>DANGERS FOR THE CIVILIAN POPULATION</a:t>
            </a:r>
            <a:endParaRPr lang="pl-PL" sz="2800" b="1" smtClean="0">
              <a:solidFill>
                <a:schemeClr val="hlink"/>
              </a:solidFill>
            </a:endParaRPr>
          </a:p>
        </p:txBody>
      </p:sp>
      <p:sp>
        <p:nvSpPr>
          <p:cNvPr id="16386" name="Rectangle 3"/>
          <p:cNvSpPr>
            <a:spLocks noGrp="1" noChangeArrowheads="1"/>
          </p:cNvSpPr>
          <p:nvPr>
            <p:ph type="body" idx="1"/>
          </p:nvPr>
        </p:nvSpPr>
        <p:spPr/>
        <p:txBody>
          <a:bodyPr/>
          <a:lstStyle/>
          <a:p>
            <a:pPr eaLnBrk="1" hangingPunct="1"/>
            <a:endParaRPr lang="pl-PL" b="1" smtClean="0"/>
          </a:p>
          <a:p>
            <a:pPr eaLnBrk="1" hangingPunct="1"/>
            <a:r>
              <a:rPr lang="en-US" sz="2400" b="1" smtClean="0"/>
              <a:t>Dangers caused by</a:t>
            </a:r>
            <a:endParaRPr lang="pl-PL" sz="2400" b="1" smtClean="0"/>
          </a:p>
          <a:p>
            <a:pPr eaLnBrk="1" hangingPunct="1">
              <a:buFont typeface="Wingdings" pitchFamily="2" charset="2"/>
              <a:buNone/>
            </a:pPr>
            <a:r>
              <a:rPr lang="pl-PL" sz="2400" b="1" smtClean="0"/>
              <a:t>   </a:t>
            </a:r>
            <a:r>
              <a:rPr lang="en-US" sz="2400" b="1" smtClean="0"/>
              <a:t> military operations </a:t>
            </a:r>
            <a:r>
              <a:rPr lang="pl-PL" sz="2400" b="1" smtClean="0"/>
              <a:t>– </a:t>
            </a:r>
          </a:p>
          <a:p>
            <a:pPr eaLnBrk="1" hangingPunct="1">
              <a:buFont typeface="Wingdings" pitchFamily="2" charset="2"/>
              <a:buNone/>
            </a:pPr>
            <a:r>
              <a:rPr lang="pl-PL" sz="2400" b="1" smtClean="0"/>
              <a:t>    principle of distinction</a:t>
            </a:r>
          </a:p>
          <a:p>
            <a:pPr eaLnBrk="1" hangingPunct="1"/>
            <a:r>
              <a:rPr lang="en-US" sz="2400" b="1" smtClean="0"/>
              <a:t>Threats to which </a:t>
            </a:r>
            <a:endParaRPr lang="pl-PL" sz="2400" b="1" smtClean="0"/>
          </a:p>
          <a:p>
            <a:pPr eaLnBrk="1" hangingPunct="1">
              <a:buFont typeface="Wingdings" pitchFamily="2" charset="2"/>
              <a:buNone/>
            </a:pPr>
            <a:r>
              <a:rPr lang="pl-PL" sz="2400" b="1" smtClean="0"/>
              <a:t>    </a:t>
            </a:r>
            <a:r>
              <a:rPr lang="en-US" sz="2400" b="1" smtClean="0"/>
              <a:t>vulnerable persons </a:t>
            </a:r>
            <a:endParaRPr lang="pl-PL" sz="2400" b="1" smtClean="0"/>
          </a:p>
          <a:p>
            <a:pPr eaLnBrk="1" hangingPunct="1">
              <a:buFont typeface="Wingdings" pitchFamily="2" charset="2"/>
              <a:buNone/>
            </a:pPr>
            <a:r>
              <a:rPr lang="pl-PL" sz="2400" b="1" smtClean="0"/>
              <a:t>    </a:t>
            </a:r>
            <a:r>
              <a:rPr lang="en-US" sz="2400" b="1" smtClean="0"/>
              <a:t>are exposed when in </a:t>
            </a:r>
            <a:endParaRPr lang="pl-PL" sz="2400" b="1" smtClean="0"/>
          </a:p>
          <a:p>
            <a:pPr eaLnBrk="1" hangingPunct="1">
              <a:buFont typeface="Wingdings" pitchFamily="2" charset="2"/>
              <a:buNone/>
            </a:pPr>
            <a:r>
              <a:rPr lang="pl-PL" sz="2400" b="1" smtClean="0"/>
              <a:t>    </a:t>
            </a:r>
            <a:r>
              <a:rPr lang="en-US" sz="2400" b="1" smtClean="0"/>
              <a:t>the power of the enemy</a:t>
            </a:r>
            <a:r>
              <a:rPr lang="pl-PL" sz="2400" b="1" smtClean="0"/>
              <a:t> – </a:t>
            </a:r>
          </a:p>
          <a:p>
            <a:pPr eaLnBrk="1" hangingPunct="1">
              <a:buFont typeface="Wingdings" pitchFamily="2" charset="2"/>
              <a:buNone/>
            </a:pPr>
            <a:r>
              <a:rPr lang="pl-PL" sz="2400" b="1" smtClean="0"/>
              <a:t>    principle of humanity</a:t>
            </a:r>
          </a:p>
        </p:txBody>
      </p:sp>
      <p:pic>
        <p:nvPicPr>
          <p:cNvPr id="16387" name="Picture 4" descr="dziecko ofiara min"/>
          <p:cNvPicPr>
            <a:picLocks noChangeAspect="1" noChangeArrowheads="1"/>
          </p:cNvPicPr>
          <p:nvPr/>
        </p:nvPicPr>
        <p:blipFill>
          <a:blip r:embed="rId2" cstate="print"/>
          <a:srcRect/>
          <a:stretch>
            <a:fillRect/>
          </a:stretch>
        </p:blipFill>
        <p:spPr bwMode="auto">
          <a:xfrm>
            <a:off x="6096000" y="2362200"/>
            <a:ext cx="1782763" cy="28575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AutoShape 2"/>
          <p:cNvSpPr>
            <a:spLocks noGrp="1" noChangeArrowheads="1"/>
          </p:cNvSpPr>
          <p:nvPr>
            <p:ph type="title"/>
          </p:nvPr>
        </p:nvSpPr>
        <p:spPr/>
        <p:txBody>
          <a:bodyPr/>
          <a:lstStyle/>
          <a:p>
            <a:pPr algn="ctr" eaLnBrk="1" hangingPunct="1"/>
            <a:r>
              <a:rPr lang="fr-CH" sz="2400" b="1" smtClean="0">
                <a:solidFill>
                  <a:srgbClr val="0070C0"/>
                </a:solidFill>
              </a:rPr>
              <a:t>Refugees and Internally </a:t>
            </a:r>
            <a:r>
              <a:rPr lang="pl-PL" sz="2400" b="1" smtClean="0">
                <a:solidFill>
                  <a:srgbClr val="0070C0"/>
                </a:solidFill>
              </a:rPr>
              <a:t>D</a:t>
            </a:r>
            <a:r>
              <a:rPr lang="fr-CH" sz="2400" b="1" smtClean="0">
                <a:solidFill>
                  <a:srgbClr val="0070C0"/>
                </a:solidFill>
              </a:rPr>
              <a:t>isplaced </a:t>
            </a:r>
            <a:r>
              <a:rPr lang="pl-PL" sz="2400" b="1" smtClean="0">
                <a:solidFill>
                  <a:srgbClr val="0070C0"/>
                </a:solidFill>
              </a:rPr>
              <a:t>P</a:t>
            </a:r>
            <a:r>
              <a:rPr lang="fr-CH" sz="2400" b="1" smtClean="0">
                <a:solidFill>
                  <a:srgbClr val="0070C0"/>
                </a:solidFill>
              </a:rPr>
              <a:t>ersons</a:t>
            </a:r>
            <a:endParaRPr lang="fr-FR" sz="2400" b="1" smtClean="0">
              <a:solidFill>
                <a:srgbClr val="0070C0"/>
              </a:solidFill>
            </a:endParaRPr>
          </a:p>
        </p:txBody>
      </p:sp>
      <p:sp>
        <p:nvSpPr>
          <p:cNvPr id="37890" name="Rectangle 3"/>
          <p:cNvSpPr>
            <a:spLocks noGrp="1" noChangeArrowheads="1"/>
          </p:cNvSpPr>
          <p:nvPr>
            <p:ph type="body" idx="1"/>
          </p:nvPr>
        </p:nvSpPr>
        <p:spPr/>
        <p:txBody>
          <a:bodyPr/>
          <a:lstStyle/>
          <a:p>
            <a:pPr eaLnBrk="1" hangingPunct="1">
              <a:lnSpc>
                <a:spcPct val="80000"/>
              </a:lnSpc>
            </a:pPr>
            <a:r>
              <a:rPr lang="fr-CH" sz="1600" b="1" smtClean="0"/>
              <a:t>Approximately  10 millions  refugees in the world today: huge humanitarian problem of the asylum seekers.</a:t>
            </a:r>
            <a:endParaRPr lang="fr-FR" sz="1600" b="1" smtClean="0"/>
          </a:p>
          <a:p>
            <a:pPr eaLnBrk="1" hangingPunct="1">
              <a:lnSpc>
                <a:spcPct val="80000"/>
              </a:lnSpc>
            </a:pPr>
            <a:r>
              <a:rPr lang="fr-FR" sz="1600" b="1" smtClean="0"/>
              <a:t>Refugees have a specific protection (1951 Convention and 1967 Protocol relating to the Statute of Refugee) but are only marginally covered by IHL (see art.44 of GC</a:t>
            </a:r>
            <a:r>
              <a:rPr lang="pl-PL" sz="1600" b="1" smtClean="0"/>
              <a:t> IV</a:t>
            </a:r>
            <a:r>
              <a:rPr lang="fr-FR" sz="1600" b="1" smtClean="0"/>
              <a:t> and 73 of AP</a:t>
            </a:r>
            <a:r>
              <a:rPr lang="pl-PL" sz="1600" b="1" smtClean="0"/>
              <a:t> I</a:t>
            </a:r>
            <a:r>
              <a:rPr lang="fr-FR" sz="1600" b="1" smtClean="0"/>
              <a:t>)</a:t>
            </a:r>
            <a:r>
              <a:rPr lang="pl-PL" sz="1600" b="1" smtClean="0"/>
              <a:t>: </a:t>
            </a:r>
          </a:p>
          <a:p>
            <a:pPr eaLnBrk="1" hangingPunct="1">
              <a:lnSpc>
                <a:spcPct val="80000"/>
              </a:lnSpc>
              <a:buFont typeface="Wingdings" pitchFamily="2" charset="2"/>
              <a:buNone/>
            </a:pPr>
            <a:r>
              <a:rPr lang="pl-PL" sz="1600" b="1" smtClean="0"/>
              <a:t>	individual and status related approach in IRL vs. group / situation based approach in IHL</a:t>
            </a:r>
            <a:endParaRPr lang="fr-FR" sz="1600" b="1" smtClean="0"/>
          </a:p>
          <a:p>
            <a:pPr eaLnBrk="1" hangingPunct="1">
              <a:lnSpc>
                <a:spcPct val="80000"/>
              </a:lnSpc>
            </a:pPr>
            <a:r>
              <a:rPr lang="fr-FR" sz="1600" b="1" smtClean="0"/>
              <a:t>About 20 millions internally displaced persons (IDP), most of them in situations of armed conflicts and therefore covered by IHL</a:t>
            </a:r>
            <a:endParaRPr lang="pl-PL" sz="1600" b="1" smtClean="0"/>
          </a:p>
          <a:p>
            <a:pPr eaLnBrk="1" hangingPunct="1">
              <a:lnSpc>
                <a:spcPct val="80000"/>
              </a:lnSpc>
            </a:pPr>
            <a:r>
              <a:rPr lang="pl-PL" sz="1600" b="1" smtClean="0"/>
              <a:t>IHL – protection against arbitrary displacement – art. 49 GC IV, art. 17 PA II</a:t>
            </a:r>
            <a:endParaRPr lang="fr-FR" sz="1600" b="1" smtClean="0"/>
          </a:p>
          <a:p>
            <a:pPr eaLnBrk="1" hangingPunct="1">
              <a:lnSpc>
                <a:spcPct val="80000"/>
              </a:lnSpc>
            </a:pPr>
            <a:r>
              <a:rPr lang="fr-FR" sz="1600" b="1" smtClean="0"/>
              <a:t>Guiding principles for IDP presented in 1998 to the Human Rights Commission which took note of them (« soft law »)</a:t>
            </a:r>
            <a:r>
              <a:rPr lang="pl-PL" sz="1600" b="1" smtClean="0"/>
              <a:t> - </a:t>
            </a:r>
            <a:r>
              <a:rPr lang="fr-FR" sz="1600" b="1" smtClean="0"/>
              <a:t>30 Principles identifying the rights and guarantees relevant to the protection of the IDP in all phases</a:t>
            </a:r>
          </a:p>
          <a:p>
            <a:pPr lvl="1" eaLnBrk="1" hangingPunct="1">
              <a:lnSpc>
                <a:spcPct val="80000"/>
              </a:lnSpc>
              <a:buFontTx/>
              <a:buNone/>
            </a:pPr>
            <a:r>
              <a:rPr lang="fr-FR" sz="1400" b="1" smtClean="0"/>
              <a:t>	- protection against arbitrary displacement</a:t>
            </a:r>
          </a:p>
          <a:p>
            <a:pPr lvl="1" eaLnBrk="1" hangingPunct="1">
              <a:lnSpc>
                <a:spcPct val="80000"/>
              </a:lnSpc>
              <a:buFontTx/>
              <a:buNone/>
            </a:pPr>
            <a:r>
              <a:rPr lang="fr-CH" sz="1400" b="1" smtClean="0"/>
              <a:t>	- </a:t>
            </a:r>
            <a:r>
              <a:rPr lang="fr-FR" sz="1400" b="1" smtClean="0"/>
              <a:t>protection and assistance during displacement</a:t>
            </a:r>
          </a:p>
          <a:p>
            <a:pPr lvl="1" eaLnBrk="1" hangingPunct="1">
              <a:lnSpc>
                <a:spcPct val="80000"/>
              </a:lnSpc>
              <a:buFontTx/>
              <a:buNone/>
            </a:pPr>
            <a:r>
              <a:rPr lang="fr-FR" sz="1400" b="1" smtClean="0"/>
              <a:t>	- guarantees for safe return, resettlement and reintegration</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2"/>
          <p:cNvSpPr>
            <a:spLocks noGrp="1" noChangeArrowheads="1"/>
          </p:cNvSpPr>
          <p:nvPr>
            <p:ph type="title"/>
          </p:nvPr>
        </p:nvSpPr>
        <p:spPr/>
        <p:txBody>
          <a:bodyPr/>
          <a:lstStyle/>
          <a:p>
            <a:pPr algn="ctr" eaLnBrk="1" hangingPunct="1"/>
            <a:r>
              <a:rPr lang="fr-CH" b="1" i="1" smtClean="0">
                <a:solidFill>
                  <a:srgbClr val="0070C0"/>
                </a:solidFill>
              </a:rPr>
              <a:t>M</a:t>
            </a:r>
            <a:r>
              <a:rPr lang="pl-PL" b="1" i="1" smtClean="0">
                <a:solidFill>
                  <a:srgbClr val="0070C0"/>
                </a:solidFill>
              </a:rPr>
              <a:t>ISSING</a:t>
            </a:r>
            <a:endParaRPr lang="fr-FR" b="1" i="1" smtClean="0">
              <a:solidFill>
                <a:srgbClr val="0070C0"/>
              </a:solidFill>
            </a:endParaRPr>
          </a:p>
        </p:txBody>
      </p:sp>
      <p:sp>
        <p:nvSpPr>
          <p:cNvPr id="38914" name="Rectangle 3"/>
          <p:cNvSpPr>
            <a:spLocks noGrp="1" noChangeArrowheads="1"/>
          </p:cNvSpPr>
          <p:nvPr>
            <p:ph type="body" idx="1"/>
          </p:nvPr>
        </p:nvSpPr>
        <p:spPr/>
        <p:txBody>
          <a:bodyPr/>
          <a:lstStyle/>
          <a:p>
            <a:pPr eaLnBrk="1" hangingPunct="1">
              <a:lnSpc>
                <a:spcPct val="80000"/>
              </a:lnSpc>
            </a:pPr>
            <a:r>
              <a:rPr lang="pl-PL" sz="1600" b="1" smtClean="0"/>
              <a:t>Sources:</a:t>
            </a:r>
          </a:p>
          <a:p>
            <a:pPr eaLnBrk="1" hangingPunct="1">
              <a:lnSpc>
                <a:spcPct val="80000"/>
              </a:lnSpc>
              <a:buFont typeface="Wingdings" pitchFamily="2" charset="2"/>
              <a:buChar char="§"/>
            </a:pPr>
            <a:r>
              <a:rPr lang="pl-PL" sz="1600" b="1" smtClean="0"/>
              <a:t> 	GC IV, A</a:t>
            </a:r>
            <a:r>
              <a:rPr lang="fr-CH" sz="1600" b="1" smtClean="0"/>
              <a:t>rt</a:t>
            </a:r>
            <a:r>
              <a:rPr lang="pl-PL" sz="1600" b="1" smtClean="0"/>
              <a:t>s</a:t>
            </a:r>
            <a:r>
              <a:rPr lang="fr-CH" sz="1600" b="1" smtClean="0"/>
              <a:t>.</a:t>
            </a:r>
            <a:r>
              <a:rPr lang="pl-PL" sz="1600" b="1" smtClean="0"/>
              <a:t> </a:t>
            </a:r>
            <a:r>
              <a:rPr lang="fr-CH" sz="1600" b="1" smtClean="0"/>
              <a:t>25 and 26</a:t>
            </a:r>
            <a:endParaRPr lang="pl-PL" sz="1600" b="1" smtClean="0"/>
          </a:p>
          <a:p>
            <a:pPr eaLnBrk="1" hangingPunct="1">
              <a:lnSpc>
                <a:spcPct val="80000"/>
              </a:lnSpc>
              <a:buFont typeface="Wingdings" pitchFamily="2" charset="2"/>
              <a:buChar char="§"/>
            </a:pPr>
            <a:r>
              <a:rPr lang="pl-PL" sz="1600" b="1" smtClean="0"/>
              <a:t>	AP I, A</a:t>
            </a:r>
            <a:r>
              <a:rPr lang="fr-CH" sz="1600" b="1" smtClean="0"/>
              <a:t>rt.32 </a:t>
            </a:r>
            <a:r>
              <a:rPr lang="pl-PL" sz="1600" b="1" smtClean="0"/>
              <a:t>- 34</a:t>
            </a:r>
          </a:p>
          <a:p>
            <a:pPr eaLnBrk="1" hangingPunct="1">
              <a:lnSpc>
                <a:spcPct val="80000"/>
              </a:lnSpc>
              <a:buFont typeface="Wingdings" pitchFamily="2" charset="2"/>
              <a:buChar char="§"/>
            </a:pPr>
            <a:r>
              <a:rPr lang="pl-PL" sz="1600" b="1" smtClean="0"/>
              <a:t>	</a:t>
            </a:r>
            <a:r>
              <a:rPr lang="fr-CH" sz="1600" b="1" smtClean="0"/>
              <a:t>2006 Convention for the Protection of All Persons from </a:t>
            </a:r>
            <a:r>
              <a:rPr lang="pl-PL" sz="1600" b="1" smtClean="0"/>
              <a:t>	</a:t>
            </a:r>
            <a:r>
              <a:rPr lang="fr-CH" sz="1600" b="1" smtClean="0"/>
              <a:t>Enforced Disappearance</a:t>
            </a:r>
          </a:p>
          <a:p>
            <a:pPr eaLnBrk="1" hangingPunct="1">
              <a:lnSpc>
                <a:spcPct val="80000"/>
              </a:lnSpc>
              <a:buFont typeface="Wingdings" pitchFamily="2" charset="2"/>
              <a:buNone/>
            </a:pPr>
            <a:endParaRPr lang="fr-CH" sz="1600" b="1" smtClean="0"/>
          </a:p>
          <a:p>
            <a:pPr eaLnBrk="1" hangingPunct="1">
              <a:lnSpc>
                <a:spcPct val="80000"/>
              </a:lnSpc>
            </a:pPr>
            <a:r>
              <a:rPr lang="fr-CH" sz="1600" b="1" smtClean="0"/>
              <a:t>Preventive measures</a:t>
            </a:r>
          </a:p>
          <a:p>
            <a:pPr lvl="1" eaLnBrk="1" hangingPunct="1">
              <a:lnSpc>
                <a:spcPct val="80000"/>
              </a:lnSpc>
            </a:pPr>
            <a:r>
              <a:rPr lang="fr-CH" sz="1400" b="1" smtClean="0"/>
              <a:t>Measures of identification</a:t>
            </a:r>
          </a:p>
          <a:p>
            <a:pPr lvl="1" eaLnBrk="1" hangingPunct="1">
              <a:lnSpc>
                <a:spcPct val="80000"/>
              </a:lnSpc>
            </a:pPr>
            <a:r>
              <a:rPr lang="fr-CH" sz="1400" b="1" smtClean="0"/>
              <a:t>2006 Convention</a:t>
            </a:r>
            <a:r>
              <a:rPr lang="pl-PL" sz="1400" b="1" smtClean="0"/>
              <a:t>:</a:t>
            </a:r>
            <a:endParaRPr lang="fr-CH" sz="1400" b="1" smtClean="0"/>
          </a:p>
          <a:p>
            <a:pPr lvl="2" eaLnBrk="1" hangingPunct="1">
              <a:lnSpc>
                <a:spcPct val="80000"/>
              </a:lnSpc>
              <a:buFont typeface="Wingdings" pitchFamily="2" charset="2"/>
              <a:buNone/>
            </a:pPr>
            <a:r>
              <a:rPr lang="pl-PL" sz="1600" b="1" smtClean="0"/>
              <a:t>- </a:t>
            </a:r>
            <a:r>
              <a:rPr lang="fr-CH" sz="1600" b="1" smtClean="0"/>
              <a:t>Interdiction of summary excutions</a:t>
            </a:r>
          </a:p>
          <a:p>
            <a:pPr lvl="2" eaLnBrk="1" hangingPunct="1">
              <a:lnSpc>
                <a:spcPct val="80000"/>
              </a:lnSpc>
              <a:buFont typeface="Wingdings" pitchFamily="2" charset="2"/>
              <a:buNone/>
            </a:pPr>
            <a:r>
              <a:rPr lang="pl-PL" sz="1600" b="1" smtClean="0"/>
              <a:t>- </a:t>
            </a:r>
            <a:r>
              <a:rPr lang="fr-CH" sz="1600" b="1" smtClean="0"/>
              <a:t>Interdiction of secret detention</a:t>
            </a:r>
          </a:p>
          <a:p>
            <a:pPr lvl="1" eaLnBrk="1" hangingPunct="1">
              <a:lnSpc>
                <a:spcPct val="80000"/>
              </a:lnSpc>
              <a:buFontTx/>
              <a:buNone/>
            </a:pPr>
            <a:endParaRPr lang="fr-CH" sz="1600" b="1" smtClean="0"/>
          </a:p>
          <a:p>
            <a:pPr eaLnBrk="1" hangingPunct="1">
              <a:lnSpc>
                <a:spcPct val="80000"/>
              </a:lnSpc>
            </a:pPr>
            <a:r>
              <a:rPr lang="fr-CH" sz="1600" b="1" smtClean="0"/>
              <a:t>Right of families to know the fate of their relatives</a:t>
            </a:r>
          </a:p>
          <a:p>
            <a:pPr eaLnBrk="1" hangingPunct="1">
              <a:lnSpc>
                <a:spcPct val="80000"/>
              </a:lnSpc>
              <a:buFont typeface="Wingdings" pitchFamily="2" charset="2"/>
              <a:buNone/>
            </a:pPr>
            <a:r>
              <a:rPr lang="fr-CH" sz="1600" b="1" smtClean="0"/>
              <a:t>	-  </a:t>
            </a:r>
            <a:r>
              <a:rPr lang="pl-PL" sz="1600" b="1" smtClean="0"/>
              <a:t> </a:t>
            </a:r>
            <a:r>
              <a:rPr lang="fr-CH" sz="1600" b="1" smtClean="0"/>
              <a:t>Search for persons reported missing</a:t>
            </a:r>
          </a:p>
          <a:p>
            <a:pPr eaLnBrk="1" hangingPunct="1">
              <a:lnSpc>
                <a:spcPct val="80000"/>
              </a:lnSpc>
              <a:buFont typeface="Wingdings" pitchFamily="2" charset="2"/>
              <a:buNone/>
            </a:pPr>
            <a:r>
              <a:rPr lang="fr-CH" sz="1600" b="1" smtClean="0"/>
              <a:t>	-   Remains of deceased</a:t>
            </a:r>
          </a:p>
          <a:p>
            <a:pPr eaLnBrk="1" hangingPunct="1">
              <a:lnSpc>
                <a:spcPct val="80000"/>
              </a:lnSpc>
              <a:buFont typeface="Wingdings" pitchFamily="2" charset="2"/>
              <a:buNone/>
            </a:pPr>
            <a:r>
              <a:rPr lang="fr-CH" sz="1600" b="1" smtClean="0"/>
              <a:t>	-   Respect and maintenance of gravesites</a:t>
            </a:r>
          </a:p>
          <a:p>
            <a:pPr eaLnBrk="1" hangingPunct="1">
              <a:lnSpc>
                <a:spcPct val="80000"/>
              </a:lnSpc>
              <a:buFont typeface="Wingdings" pitchFamily="2" charset="2"/>
              <a:buNone/>
            </a:pPr>
            <a:r>
              <a:rPr lang="fr-CH" sz="1600" b="1" smtClean="0"/>
              <a:t>	</a:t>
            </a:r>
          </a:p>
          <a:p>
            <a:pPr eaLnBrk="1" hangingPunct="1">
              <a:lnSpc>
                <a:spcPct val="80000"/>
              </a:lnSpc>
              <a:buFont typeface="Wingdings" pitchFamily="2" charset="2"/>
              <a:buNone/>
            </a:pPr>
            <a:r>
              <a:rPr lang="fr-CH" sz="900" b="1" smtClean="0"/>
              <a:t>	</a:t>
            </a:r>
          </a:p>
          <a:p>
            <a:pPr eaLnBrk="1" hangingPunct="1">
              <a:lnSpc>
                <a:spcPct val="80000"/>
              </a:lnSpc>
              <a:buFont typeface="Wingdings" pitchFamily="2" charset="2"/>
              <a:buNone/>
            </a:pPr>
            <a:endParaRPr lang="fr-CH" sz="900" b="1" smtClean="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nchor="ctr"/>
          <a:lstStyle/>
          <a:p>
            <a:pPr algn="ctr" eaLnBrk="1" hangingPunct="1"/>
            <a:r>
              <a:rPr lang="en-US" b="1" i="1" smtClean="0">
                <a:solidFill>
                  <a:schemeClr val="hlink"/>
                </a:solidFill>
              </a:rPr>
              <a:t>IHL / HRL</a:t>
            </a:r>
            <a:br>
              <a:rPr lang="en-US" b="1" i="1" smtClean="0">
                <a:solidFill>
                  <a:schemeClr val="hlink"/>
                </a:solidFill>
              </a:rPr>
            </a:br>
            <a:r>
              <a:rPr lang="en-US" b="1" i="1" smtClean="0">
                <a:solidFill>
                  <a:schemeClr val="hlink"/>
                </a:solidFill>
              </a:rPr>
              <a:t> </a:t>
            </a:r>
            <a:r>
              <a:rPr lang="en-US" b="1" u="sng" smtClean="0">
                <a:solidFill>
                  <a:schemeClr val="hlink"/>
                </a:solidFill>
                <a:cs typeface="Times New Roman" pitchFamily="18" charset="0"/>
              </a:rPr>
              <a:t>Differences</a:t>
            </a:r>
            <a:r>
              <a:rPr lang="en-US" b="1" u="sng" smtClean="0">
                <a:cs typeface="Times New Roman" pitchFamily="18" charset="0"/>
              </a:rPr>
              <a:t>:</a:t>
            </a:r>
            <a:endParaRPr lang="pl-PL" b="1" u="sng" smtClean="0">
              <a:cs typeface="Times New Roman" pitchFamily="18" charset="0"/>
            </a:endParaRPr>
          </a:p>
        </p:txBody>
      </p:sp>
      <p:sp>
        <p:nvSpPr>
          <p:cNvPr id="52227" name="Rectangle 3"/>
          <p:cNvSpPr>
            <a:spLocks noGrp="1" noChangeArrowheads="1"/>
          </p:cNvSpPr>
          <p:nvPr>
            <p:ph type="body" idx="4294967295"/>
          </p:nvPr>
        </p:nvSpPr>
        <p:spPr/>
        <p:txBody>
          <a:bodyPr/>
          <a:lstStyle/>
          <a:p>
            <a:pPr eaLnBrk="1" hangingPunct="1">
              <a:lnSpc>
                <a:spcPct val="90000"/>
              </a:lnSpc>
            </a:pPr>
            <a:endParaRPr lang="pl-PL" sz="2600" smtClean="0">
              <a:cs typeface="Times New Roman" pitchFamily="18" charset="0"/>
            </a:endParaRPr>
          </a:p>
          <a:p>
            <a:pPr eaLnBrk="1" hangingPunct="1">
              <a:lnSpc>
                <a:spcPct val="90000"/>
              </a:lnSpc>
            </a:pPr>
            <a:r>
              <a:rPr lang="en-US" sz="2600" b="1" i="1" u="sng" smtClean="0">
                <a:cs typeface="Times New Roman" pitchFamily="18" charset="0"/>
              </a:rPr>
              <a:t>temporal scope of application</a:t>
            </a:r>
            <a:r>
              <a:rPr lang="en-US" sz="2600" b="1" i="1" smtClean="0">
                <a:cs typeface="Times New Roman" pitchFamily="18" charset="0"/>
              </a:rPr>
              <a:t> – </a:t>
            </a:r>
            <a:r>
              <a:rPr lang="en-US" sz="2600" b="1" smtClean="0">
                <a:cs typeface="Times New Roman" pitchFamily="18" charset="0"/>
              </a:rPr>
              <a:t>during armed conflicts, dependent on the qualification of the situation /  mainly in time of peace</a:t>
            </a:r>
            <a:endParaRPr lang="pl-PL" sz="2600" b="1" i="1" u="sng" smtClean="0"/>
          </a:p>
          <a:p>
            <a:pPr eaLnBrk="1" hangingPunct="1">
              <a:lnSpc>
                <a:spcPct val="90000"/>
              </a:lnSpc>
            </a:pPr>
            <a:r>
              <a:rPr lang="en-US" sz="2600" b="1" i="1" u="sng" smtClean="0">
                <a:cs typeface="Times New Roman" pitchFamily="18" charset="0"/>
              </a:rPr>
              <a:t>nature</a:t>
            </a:r>
            <a:r>
              <a:rPr lang="en-US" sz="2600" b="1" smtClean="0">
                <a:cs typeface="Times New Roman" pitchFamily="18" charset="0"/>
              </a:rPr>
              <a:t> – mainly interstate la</a:t>
            </a:r>
            <a:r>
              <a:rPr lang="pl-PL" sz="2600" b="1" smtClean="0"/>
              <a:t>w </a:t>
            </a:r>
            <a:r>
              <a:rPr lang="en-US" sz="2600" b="1" smtClean="0">
                <a:cs typeface="Times New Roman" pitchFamily="18" charset="0"/>
              </a:rPr>
              <a:t>protecting individuals against enemy state / mainly national law within the frames of international standards protecting individuals against own state</a:t>
            </a:r>
          </a:p>
          <a:p>
            <a:pPr eaLnBrk="1" hangingPunct="1">
              <a:lnSpc>
                <a:spcPct val="90000"/>
              </a:lnSpc>
              <a:buFont typeface="Wingdings" pitchFamily="2" charset="2"/>
              <a:buNone/>
            </a:pPr>
            <a:r>
              <a:rPr lang="en-US" sz="2600" b="1" smtClean="0">
                <a:cs typeface="Times New Roman" pitchFamily="18" charset="0"/>
              </a:rPr>
              <a:t> </a:t>
            </a:r>
            <a:r>
              <a:rPr lang="en-US" sz="2600" smtClean="0">
                <a:latin typeface="Times New Roman" pitchFamily="18" charset="0"/>
                <a:cs typeface="Times New Roman" pitchFamily="18" charset="0"/>
              </a:rPr>
              <a:t>   </a:t>
            </a:r>
            <a:endParaRPr lang="pl-PL" sz="2600" smtClean="0">
              <a:latin typeface="Times New Roman" pitchFamily="18" charset="0"/>
              <a:cs typeface="Times New Roman" pitchFamily="18" charset="0"/>
            </a:endParaRP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228600" y="685800"/>
            <a:ext cx="7772400" cy="1143000"/>
          </a:xfrm>
        </p:spPr>
        <p:txBody>
          <a:bodyPr anchor="ctr"/>
          <a:lstStyle/>
          <a:p>
            <a:pPr algn="ctr" eaLnBrk="1" hangingPunct="1"/>
            <a:r>
              <a:rPr lang="en-US" sz="2500" b="1" i="1" smtClean="0">
                <a:solidFill>
                  <a:schemeClr val="hlink"/>
                </a:solidFill>
              </a:rPr>
              <a:t>IHL / HRL</a:t>
            </a:r>
            <a:br>
              <a:rPr lang="en-US" sz="2500" b="1" i="1" smtClean="0">
                <a:solidFill>
                  <a:schemeClr val="hlink"/>
                </a:solidFill>
              </a:rPr>
            </a:br>
            <a:r>
              <a:rPr lang="en-US" sz="2500" b="1" i="1" smtClean="0">
                <a:solidFill>
                  <a:schemeClr val="hlink"/>
                </a:solidFill>
              </a:rPr>
              <a:t> </a:t>
            </a:r>
            <a:r>
              <a:rPr lang="en-US" sz="2500" b="1" u="sng" smtClean="0">
                <a:solidFill>
                  <a:schemeClr val="hlink"/>
                </a:solidFill>
                <a:cs typeface="Times New Roman" pitchFamily="18" charset="0"/>
              </a:rPr>
              <a:t>Differences:</a:t>
            </a:r>
            <a:endParaRPr lang="pl-PL" sz="2500" b="1" u="sng" smtClean="0">
              <a:solidFill>
                <a:schemeClr val="hlink"/>
              </a:solidFill>
              <a:cs typeface="Times New Roman" pitchFamily="18" charset="0"/>
            </a:endParaRPr>
          </a:p>
        </p:txBody>
      </p:sp>
      <p:sp>
        <p:nvSpPr>
          <p:cNvPr id="54275" name="Rectangle 3"/>
          <p:cNvSpPr>
            <a:spLocks noGrp="1" noChangeArrowheads="1"/>
          </p:cNvSpPr>
          <p:nvPr>
            <p:ph type="body" idx="4294967295"/>
          </p:nvPr>
        </p:nvSpPr>
        <p:spPr>
          <a:xfrm>
            <a:off x="685800" y="1828800"/>
            <a:ext cx="7772400" cy="4114800"/>
          </a:xfrm>
        </p:spPr>
        <p:txBody>
          <a:bodyPr/>
          <a:lstStyle/>
          <a:p>
            <a:pPr eaLnBrk="1" hangingPunct="1"/>
            <a:r>
              <a:rPr lang="en-US" sz="2600" b="1" i="1" u="sng" smtClean="0">
                <a:cs typeface="Times New Roman" pitchFamily="18" charset="0"/>
              </a:rPr>
              <a:t>historical development and sources</a:t>
            </a:r>
            <a:r>
              <a:rPr lang="en-US" sz="2600" b="1" i="1" smtClean="0">
                <a:cs typeface="Times New Roman" pitchFamily="18" charset="0"/>
              </a:rPr>
              <a:t> </a:t>
            </a:r>
            <a:r>
              <a:rPr lang="en-US" sz="2600" b="1" smtClean="0">
                <a:cs typeface="Times New Roman" pitchFamily="18" charset="0"/>
              </a:rPr>
              <a:t>– mainly custom and universal treaties /  custom less significant, many regional and soft law instruments</a:t>
            </a:r>
            <a:endParaRPr lang="pl-PL" sz="2600" b="1" i="1" u="sng" smtClean="0"/>
          </a:p>
          <a:p>
            <a:pPr eaLnBrk="1" hangingPunct="1"/>
            <a:r>
              <a:rPr lang="en-US" sz="2600" b="1" i="1" u="sng" smtClean="0">
                <a:cs typeface="Times New Roman" pitchFamily="18" charset="0"/>
              </a:rPr>
              <a:t>material scope of application</a:t>
            </a:r>
            <a:r>
              <a:rPr lang="en-US" sz="2600" b="1" i="1" smtClean="0">
                <a:cs typeface="Times New Roman" pitchFamily="18" charset="0"/>
              </a:rPr>
              <a:t> - </a:t>
            </a:r>
            <a:r>
              <a:rPr lang="en-US" sz="2600" b="1" smtClean="0">
                <a:cs typeface="Times New Roman" pitchFamily="18" charset="0"/>
              </a:rPr>
              <a:t>only most fundamental rights / all HR protected </a:t>
            </a:r>
            <a:endParaRPr lang="pl-PL" sz="2600" smtClean="0">
              <a:cs typeface="Times New Roman" pitchFamily="18" charset="0"/>
            </a:endParaRPr>
          </a:p>
          <a:p>
            <a:pPr eaLnBrk="1" hangingPunct="1"/>
            <a:r>
              <a:rPr lang="en-US" sz="2600" b="1" i="1" smtClean="0">
                <a:cs typeface="Times New Roman" pitchFamily="18" charset="0"/>
              </a:rPr>
              <a:t> </a:t>
            </a:r>
            <a:r>
              <a:rPr lang="pl-PL" sz="2600" b="1" i="1" u="sng" smtClean="0"/>
              <a:t>derogations </a:t>
            </a:r>
            <a:r>
              <a:rPr lang="pl-PL" sz="2600" b="1" smtClean="0"/>
              <a:t>– not allowed / allowed</a:t>
            </a:r>
            <a:endParaRPr lang="pl-PL" sz="2600" smtClean="0"/>
          </a:p>
          <a:p>
            <a:pPr eaLnBrk="1" hangingPunct="1"/>
            <a:endParaRPr lang="pl-PL" sz="2600" smtClean="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nchor="ctr"/>
          <a:lstStyle/>
          <a:p>
            <a:pPr algn="ctr" eaLnBrk="1" hangingPunct="1"/>
            <a:r>
              <a:rPr lang="en-US" sz="3000" b="1" i="1" smtClean="0">
                <a:solidFill>
                  <a:schemeClr val="hlink"/>
                </a:solidFill>
              </a:rPr>
              <a:t>IHL / HRL</a:t>
            </a:r>
            <a:br>
              <a:rPr lang="en-US" sz="3000" b="1" i="1" smtClean="0">
                <a:solidFill>
                  <a:schemeClr val="hlink"/>
                </a:solidFill>
              </a:rPr>
            </a:br>
            <a:r>
              <a:rPr lang="en-US" sz="3000" b="1" i="1" smtClean="0">
                <a:solidFill>
                  <a:schemeClr val="hlink"/>
                </a:solidFill>
              </a:rPr>
              <a:t> </a:t>
            </a:r>
            <a:r>
              <a:rPr lang="en-US" sz="3000" b="1" u="sng" smtClean="0">
                <a:solidFill>
                  <a:schemeClr val="hlink"/>
                </a:solidFill>
                <a:cs typeface="Times New Roman" pitchFamily="18" charset="0"/>
              </a:rPr>
              <a:t>Differences:</a:t>
            </a:r>
            <a:endParaRPr lang="pl-PL" sz="3000" b="1" u="sng" smtClean="0">
              <a:solidFill>
                <a:schemeClr val="hlink"/>
              </a:solidFill>
              <a:cs typeface="Times New Roman" pitchFamily="18" charset="0"/>
            </a:endParaRPr>
          </a:p>
        </p:txBody>
      </p:sp>
      <p:sp>
        <p:nvSpPr>
          <p:cNvPr id="55299" name="Rectangle 3"/>
          <p:cNvSpPr>
            <a:spLocks noGrp="1" noChangeArrowheads="1"/>
          </p:cNvSpPr>
          <p:nvPr>
            <p:ph type="body" idx="4294967295"/>
          </p:nvPr>
        </p:nvSpPr>
        <p:spPr/>
        <p:txBody>
          <a:bodyPr/>
          <a:lstStyle/>
          <a:p>
            <a:pPr eaLnBrk="1" hangingPunct="1">
              <a:lnSpc>
                <a:spcPct val="90000"/>
              </a:lnSpc>
            </a:pPr>
            <a:r>
              <a:rPr lang="en-US" b="1" i="1" u="sng" smtClean="0">
                <a:cs typeface="Times New Roman" pitchFamily="18" charset="0"/>
              </a:rPr>
              <a:t>personal scope of application</a:t>
            </a:r>
            <a:r>
              <a:rPr lang="en-US" b="1" i="1" smtClean="0">
                <a:cs typeface="Times New Roman" pitchFamily="18" charset="0"/>
              </a:rPr>
              <a:t> – </a:t>
            </a:r>
            <a:r>
              <a:rPr lang="en-US" b="1" smtClean="0">
                <a:cs typeface="Times New Roman" pitchFamily="18" charset="0"/>
              </a:rPr>
              <a:t>mainly individuals meeting certain conditions/ everyone</a:t>
            </a:r>
            <a:endParaRPr lang="pl-PL" smtClean="0">
              <a:cs typeface="Times New Roman" pitchFamily="18" charset="0"/>
            </a:endParaRPr>
          </a:p>
          <a:p>
            <a:pPr eaLnBrk="1" hangingPunct="1">
              <a:lnSpc>
                <a:spcPct val="90000"/>
              </a:lnSpc>
            </a:pPr>
            <a:r>
              <a:rPr lang="en-US" b="1" smtClean="0">
                <a:cs typeface="Times New Roman" pitchFamily="18" charset="0"/>
              </a:rPr>
              <a:t> </a:t>
            </a:r>
            <a:r>
              <a:rPr lang="en-US" b="1" i="1" u="sng" smtClean="0">
                <a:cs typeface="Times New Roman" pitchFamily="18" charset="0"/>
              </a:rPr>
              <a:t>monitoring institutions</a:t>
            </a:r>
            <a:r>
              <a:rPr lang="en-US" b="1" i="1" smtClean="0">
                <a:cs typeface="Times New Roman" pitchFamily="18" charset="0"/>
              </a:rPr>
              <a:t> – </a:t>
            </a:r>
            <a:r>
              <a:rPr lang="en-US" b="1" smtClean="0">
                <a:cs typeface="Times New Roman" pitchFamily="18" charset="0"/>
              </a:rPr>
              <a:t>mainly ICRC / many different gov</a:t>
            </a:r>
            <a:r>
              <a:rPr lang="pl-PL" b="1" smtClean="0"/>
              <a:t>ernmental</a:t>
            </a:r>
            <a:r>
              <a:rPr lang="en-US" b="1" smtClean="0">
                <a:cs typeface="Times New Roman" pitchFamily="18" charset="0"/>
              </a:rPr>
              <a:t> and n</a:t>
            </a:r>
            <a:r>
              <a:rPr lang="pl-PL" b="1" smtClean="0"/>
              <a:t>on-</a:t>
            </a:r>
            <a:r>
              <a:rPr lang="en-US" b="1" smtClean="0">
                <a:cs typeface="Times New Roman" pitchFamily="18" charset="0"/>
              </a:rPr>
              <a:t>gov</a:t>
            </a:r>
            <a:r>
              <a:rPr lang="pl-PL" b="1" smtClean="0"/>
              <a:t>ernmental</a:t>
            </a:r>
            <a:r>
              <a:rPr lang="en-US" b="1" smtClean="0">
                <a:cs typeface="Times New Roman" pitchFamily="18" charset="0"/>
              </a:rPr>
              <a:t> bodies</a:t>
            </a:r>
            <a:endParaRPr lang="pl-PL" smtClean="0">
              <a:cs typeface="Times New Roman" pitchFamily="18" charset="0"/>
            </a:endParaRPr>
          </a:p>
          <a:p>
            <a:pPr eaLnBrk="1" hangingPunct="1">
              <a:lnSpc>
                <a:spcPct val="90000"/>
              </a:lnSpc>
              <a:buFont typeface="Wingdings" pitchFamily="2" charset="2"/>
              <a:buNone/>
            </a:pPr>
            <a:r>
              <a:rPr lang="en-US" b="1" smtClean="0">
                <a:cs typeface="Times New Roman" pitchFamily="18" charset="0"/>
              </a:rPr>
              <a:t> </a:t>
            </a:r>
            <a:endParaRPr lang="pl-PL" smtClean="0">
              <a:cs typeface="Times New Roman" pitchFamily="18" charset="0"/>
            </a:endParaRPr>
          </a:p>
          <a:p>
            <a:pPr eaLnBrk="1" hangingPunct="1">
              <a:lnSpc>
                <a:spcPct val="90000"/>
              </a:lnSpc>
            </a:pPr>
            <a:endParaRPr lang="pl-PL" smtClean="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nchor="ctr"/>
          <a:lstStyle/>
          <a:p>
            <a:pPr algn="ctr" eaLnBrk="1" hangingPunct="1"/>
            <a:r>
              <a:rPr lang="pl-PL" sz="2500" b="1" smtClean="0">
                <a:solidFill>
                  <a:schemeClr val="hlink"/>
                </a:solidFill>
              </a:rPr>
              <a:t>IHL / HRL</a:t>
            </a:r>
            <a:br>
              <a:rPr lang="pl-PL" sz="2500" b="1" smtClean="0">
                <a:solidFill>
                  <a:schemeClr val="hlink"/>
                </a:solidFill>
              </a:rPr>
            </a:br>
            <a:r>
              <a:rPr lang="en-US" sz="2500" b="1" u="sng" smtClean="0">
                <a:solidFill>
                  <a:schemeClr val="hlink"/>
                </a:solidFill>
                <a:cs typeface="Times New Roman" pitchFamily="18" charset="0"/>
              </a:rPr>
              <a:t>Similarities:</a:t>
            </a:r>
            <a:r>
              <a:rPr lang="pl-PL" sz="2500" smtClean="0">
                <a:solidFill>
                  <a:schemeClr val="hlink"/>
                </a:solidFill>
                <a:cs typeface="Times New Roman" pitchFamily="18" charset="0"/>
              </a:rPr>
              <a:t/>
            </a:r>
            <a:br>
              <a:rPr lang="pl-PL" sz="2500" smtClean="0">
                <a:solidFill>
                  <a:schemeClr val="hlink"/>
                </a:solidFill>
                <a:cs typeface="Times New Roman" pitchFamily="18" charset="0"/>
              </a:rPr>
            </a:br>
            <a:endParaRPr lang="pl-PL" sz="2500" smtClean="0">
              <a:solidFill>
                <a:schemeClr val="hlink"/>
              </a:solidFill>
              <a:cs typeface="Times New Roman" pitchFamily="18" charset="0"/>
            </a:endParaRPr>
          </a:p>
        </p:txBody>
      </p:sp>
      <p:sp>
        <p:nvSpPr>
          <p:cNvPr id="53251" name="Rectangle 3"/>
          <p:cNvSpPr>
            <a:spLocks noGrp="1" noChangeArrowheads="1"/>
          </p:cNvSpPr>
          <p:nvPr>
            <p:ph type="body" idx="4294967295"/>
          </p:nvPr>
        </p:nvSpPr>
        <p:spPr>
          <a:xfrm>
            <a:off x="685800" y="1524000"/>
            <a:ext cx="7772400" cy="4114800"/>
          </a:xfrm>
        </p:spPr>
        <p:txBody>
          <a:bodyPr/>
          <a:lstStyle/>
          <a:p>
            <a:pPr eaLnBrk="1" hangingPunct="1">
              <a:lnSpc>
                <a:spcPct val="90000"/>
              </a:lnSpc>
              <a:buFont typeface="Wingdings" pitchFamily="2" charset="2"/>
              <a:buNone/>
            </a:pPr>
            <a:endParaRPr lang="pl-PL" sz="2600" smtClean="0">
              <a:cs typeface="Times New Roman" pitchFamily="18" charset="0"/>
            </a:endParaRPr>
          </a:p>
          <a:p>
            <a:pPr eaLnBrk="1" hangingPunct="1">
              <a:lnSpc>
                <a:spcPct val="90000"/>
              </a:lnSpc>
            </a:pPr>
            <a:r>
              <a:rPr lang="en-US" sz="2100" b="1" i="1" u="sng" smtClean="0">
                <a:cs typeface="Times New Roman" pitchFamily="18" charset="0"/>
              </a:rPr>
              <a:t>main goal</a:t>
            </a:r>
            <a:r>
              <a:rPr lang="en-US" sz="2100" b="1" i="1" smtClean="0">
                <a:cs typeface="Times New Roman" pitchFamily="18" charset="0"/>
              </a:rPr>
              <a:t> – </a:t>
            </a:r>
            <a:r>
              <a:rPr lang="en-US" sz="2100" b="1" smtClean="0">
                <a:cs typeface="Times New Roman" pitchFamily="18" charset="0"/>
              </a:rPr>
              <a:t>to protect human beings</a:t>
            </a:r>
            <a:endParaRPr lang="pl-PL" sz="2100" smtClean="0">
              <a:cs typeface="Times New Roman" pitchFamily="18" charset="0"/>
            </a:endParaRPr>
          </a:p>
          <a:p>
            <a:pPr eaLnBrk="1" hangingPunct="1">
              <a:lnSpc>
                <a:spcPct val="90000"/>
              </a:lnSpc>
            </a:pPr>
            <a:r>
              <a:rPr lang="en-US" sz="2100" b="1" smtClean="0">
                <a:cs typeface="Times New Roman" pitchFamily="18" charset="0"/>
              </a:rPr>
              <a:t> </a:t>
            </a:r>
            <a:r>
              <a:rPr lang="en-US" sz="2100" b="1" i="1" u="sng" smtClean="0">
                <a:cs typeface="Times New Roman" pitchFamily="18" charset="0"/>
              </a:rPr>
              <a:t>nature in NIAC</a:t>
            </a:r>
            <a:r>
              <a:rPr lang="en-US" sz="2100" b="1" i="1" smtClean="0">
                <a:cs typeface="Times New Roman" pitchFamily="18" charset="0"/>
              </a:rPr>
              <a:t> – </a:t>
            </a:r>
            <a:r>
              <a:rPr lang="en-US" sz="2100" b="1" smtClean="0">
                <a:cs typeface="Times New Roman" pitchFamily="18" charset="0"/>
              </a:rPr>
              <a:t>to protect against “own” enemy</a:t>
            </a:r>
            <a:endParaRPr lang="pl-PL" sz="2100" smtClean="0">
              <a:cs typeface="Times New Roman" pitchFamily="18" charset="0"/>
            </a:endParaRPr>
          </a:p>
          <a:p>
            <a:pPr eaLnBrk="1" hangingPunct="1">
              <a:lnSpc>
                <a:spcPct val="90000"/>
              </a:lnSpc>
            </a:pPr>
            <a:r>
              <a:rPr lang="en-US" sz="2100" b="1" smtClean="0">
                <a:cs typeface="Times New Roman" pitchFamily="18" charset="0"/>
              </a:rPr>
              <a:t> </a:t>
            </a:r>
            <a:r>
              <a:rPr lang="en-US" sz="2100" b="1" i="1" u="sng" smtClean="0">
                <a:cs typeface="Times New Roman" pitchFamily="18" charset="0"/>
              </a:rPr>
              <a:t>personal scope of application</a:t>
            </a:r>
            <a:r>
              <a:rPr lang="en-US" sz="2100" b="1" i="1" smtClean="0">
                <a:cs typeface="Times New Roman" pitchFamily="18" charset="0"/>
              </a:rPr>
              <a:t> – </a:t>
            </a:r>
            <a:r>
              <a:rPr lang="en-US" sz="2100" b="1" smtClean="0">
                <a:cs typeface="Times New Roman" pitchFamily="18" charset="0"/>
              </a:rPr>
              <a:t>the most basic guarantees in a.c. apply to all persons</a:t>
            </a:r>
            <a:endParaRPr lang="pl-PL" sz="2100" smtClean="0">
              <a:cs typeface="Times New Roman" pitchFamily="18" charset="0"/>
            </a:endParaRPr>
          </a:p>
          <a:p>
            <a:pPr eaLnBrk="1" hangingPunct="1">
              <a:lnSpc>
                <a:spcPct val="90000"/>
              </a:lnSpc>
            </a:pPr>
            <a:r>
              <a:rPr lang="en-US" sz="2100" b="1" smtClean="0">
                <a:cs typeface="Times New Roman" pitchFamily="18" charset="0"/>
              </a:rPr>
              <a:t> </a:t>
            </a:r>
            <a:r>
              <a:rPr lang="en-US" sz="2100" b="1" i="1" u="sng" smtClean="0">
                <a:cs typeface="Times New Roman" pitchFamily="18" charset="0"/>
              </a:rPr>
              <a:t>monitoring institutions</a:t>
            </a:r>
            <a:r>
              <a:rPr lang="en-US" sz="2100" b="1" i="1" smtClean="0">
                <a:cs typeface="Times New Roman" pitchFamily="18" charset="0"/>
              </a:rPr>
              <a:t> </a:t>
            </a:r>
            <a:r>
              <a:rPr lang="en-US" sz="2100" b="1" smtClean="0">
                <a:cs typeface="Times New Roman" pitchFamily="18" charset="0"/>
              </a:rPr>
              <a:t>– HR bodies become interested in protection of HR in every situations, including a.c.</a:t>
            </a:r>
            <a:r>
              <a:rPr lang="en-US" sz="2100" b="1" i="1" smtClean="0">
                <a:cs typeface="Times New Roman" pitchFamily="18" charset="0"/>
              </a:rPr>
              <a:t> </a:t>
            </a:r>
            <a:endParaRPr lang="pl-PL" sz="2100" smtClean="0">
              <a:cs typeface="Times New Roman" pitchFamily="18" charset="0"/>
            </a:endParaRPr>
          </a:p>
          <a:p>
            <a:pPr eaLnBrk="1" hangingPunct="1">
              <a:lnSpc>
                <a:spcPct val="90000"/>
              </a:lnSpc>
            </a:pPr>
            <a:r>
              <a:rPr lang="en-US" sz="2100" b="1" i="1" smtClean="0">
                <a:cs typeface="Times New Roman" pitchFamily="18" charset="0"/>
              </a:rPr>
              <a:t> </a:t>
            </a:r>
            <a:r>
              <a:rPr lang="en-US" sz="2100" b="1" i="1" u="sng" smtClean="0">
                <a:cs typeface="Times New Roman" pitchFamily="18" charset="0"/>
              </a:rPr>
              <a:t>necessity to interpret IHL / HR according to HR / IHL standards</a:t>
            </a:r>
            <a:r>
              <a:rPr lang="en-US" sz="2100" b="1" i="1" smtClean="0">
                <a:cs typeface="Times New Roman" pitchFamily="18" charset="0"/>
              </a:rPr>
              <a:t> </a:t>
            </a:r>
            <a:r>
              <a:rPr lang="en-US" sz="2100" b="1" smtClean="0">
                <a:cs typeface="Times New Roman" pitchFamily="18" charset="0"/>
              </a:rPr>
              <a:t>– e.g. judicial guarantees / arbitrary deprivation of life in a.c.</a:t>
            </a:r>
            <a:endParaRPr lang="pl-PL" sz="2100" smtClean="0">
              <a:cs typeface="Times New Roman" pitchFamily="18" charset="0"/>
            </a:endParaRPr>
          </a:p>
          <a:p>
            <a:pPr eaLnBrk="1" hangingPunct="1">
              <a:lnSpc>
                <a:spcPct val="90000"/>
              </a:lnSpc>
            </a:pPr>
            <a:endParaRPr lang="pl-PL" sz="2100" smtClean="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250825" y="692150"/>
            <a:ext cx="7772400" cy="1143000"/>
          </a:xfrm>
        </p:spPr>
        <p:txBody>
          <a:bodyPr anchor="ctr"/>
          <a:lstStyle/>
          <a:p>
            <a:pPr algn="ctr" eaLnBrk="1" hangingPunct="1"/>
            <a:r>
              <a:rPr lang="en-US" sz="2500" b="1" u="sng" smtClean="0">
                <a:solidFill>
                  <a:schemeClr val="hlink"/>
                </a:solidFill>
                <a:cs typeface="Times New Roman" pitchFamily="18" charset="0"/>
              </a:rPr>
              <a:t>ICJ Advisory Opinion of 2004 on  Wall</a:t>
            </a:r>
            <a:r>
              <a:rPr lang="en-US" b="1" u="sng" smtClean="0">
                <a:solidFill>
                  <a:schemeClr val="hlink"/>
                </a:solidFill>
                <a:cs typeface="Times New Roman" pitchFamily="18" charset="0"/>
              </a:rPr>
              <a:t> </a:t>
            </a:r>
            <a:r>
              <a:rPr lang="pl-PL" smtClean="0">
                <a:solidFill>
                  <a:schemeClr val="hlink"/>
                </a:solidFill>
                <a:cs typeface="Times New Roman" pitchFamily="18" charset="0"/>
              </a:rPr>
              <a:t/>
            </a:r>
            <a:br>
              <a:rPr lang="pl-PL" smtClean="0">
                <a:solidFill>
                  <a:schemeClr val="hlink"/>
                </a:solidFill>
                <a:cs typeface="Times New Roman" pitchFamily="18" charset="0"/>
              </a:rPr>
            </a:br>
            <a:r>
              <a:rPr lang="en-US" smtClean="0">
                <a:cs typeface="Times New Roman" pitchFamily="18" charset="0"/>
              </a:rPr>
              <a:t> </a:t>
            </a:r>
            <a:r>
              <a:rPr lang="pl-PL" smtClean="0">
                <a:cs typeface="Times New Roman" pitchFamily="18" charset="0"/>
              </a:rPr>
              <a:t/>
            </a:r>
            <a:br>
              <a:rPr lang="pl-PL" smtClean="0">
                <a:cs typeface="Times New Roman" pitchFamily="18" charset="0"/>
              </a:rPr>
            </a:br>
            <a:endParaRPr lang="pl-PL" smtClean="0">
              <a:cs typeface="Times New Roman" pitchFamily="18" charset="0"/>
            </a:endParaRPr>
          </a:p>
        </p:txBody>
      </p:sp>
      <p:sp>
        <p:nvSpPr>
          <p:cNvPr id="56323" name="Rectangle 3"/>
          <p:cNvSpPr>
            <a:spLocks noGrp="1" noChangeArrowheads="1"/>
          </p:cNvSpPr>
          <p:nvPr>
            <p:ph type="body" idx="4294967295"/>
          </p:nvPr>
        </p:nvSpPr>
        <p:spPr>
          <a:xfrm>
            <a:off x="684213" y="1773238"/>
            <a:ext cx="7772400" cy="4114800"/>
          </a:xfrm>
        </p:spPr>
        <p:txBody>
          <a:bodyPr/>
          <a:lstStyle/>
          <a:p>
            <a:pPr eaLnBrk="1" hangingPunct="1">
              <a:lnSpc>
                <a:spcPct val="90000"/>
              </a:lnSpc>
              <a:buFont typeface="Wingdings" pitchFamily="2" charset="2"/>
              <a:buNone/>
            </a:pPr>
            <a:r>
              <a:rPr lang="en-US" sz="2100" b="1" smtClean="0">
                <a:cs typeface="Times New Roman" pitchFamily="18" charset="0"/>
              </a:rPr>
              <a:t>§ 103 </a:t>
            </a:r>
            <a:r>
              <a:rPr lang="pl-PL" sz="2100" b="1" smtClean="0"/>
              <a:t>: „</a:t>
            </a:r>
            <a:r>
              <a:rPr lang="en-US" sz="2100" b="1" smtClean="0">
                <a:cs typeface="Times New Roman" pitchFamily="18" charset="0"/>
              </a:rPr>
              <a:t>Court […] considers that the protection offered by human rights conventions does not cease in case of armed conflict, save through the effects of provisions for derogation of the kind to be found in Art. 4 of the ICCPR. It notes that there are thus three possible situations:</a:t>
            </a:r>
          </a:p>
          <a:p>
            <a:pPr eaLnBrk="1" hangingPunct="1">
              <a:lnSpc>
                <a:spcPct val="90000"/>
              </a:lnSpc>
            </a:pPr>
            <a:r>
              <a:rPr lang="en-US" sz="2100" b="1" smtClean="0">
                <a:cs typeface="Times New Roman" pitchFamily="18" charset="0"/>
              </a:rPr>
              <a:t>some rights may be exclusively matters of IHL;</a:t>
            </a:r>
            <a:endParaRPr lang="pl-PL" sz="2100" smtClean="0">
              <a:cs typeface="Times New Roman" pitchFamily="18" charset="0"/>
            </a:endParaRPr>
          </a:p>
          <a:p>
            <a:pPr eaLnBrk="1" hangingPunct="1">
              <a:lnSpc>
                <a:spcPct val="90000"/>
              </a:lnSpc>
            </a:pPr>
            <a:r>
              <a:rPr lang="en-US" sz="2100" b="1" smtClean="0">
                <a:cs typeface="Times New Roman" pitchFamily="18" charset="0"/>
              </a:rPr>
              <a:t>others may be exclusively matters of HRL;</a:t>
            </a:r>
            <a:endParaRPr lang="pl-PL" sz="2100" smtClean="0">
              <a:cs typeface="Times New Roman" pitchFamily="18" charset="0"/>
            </a:endParaRPr>
          </a:p>
          <a:p>
            <a:pPr eaLnBrk="1" hangingPunct="1">
              <a:lnSpc>
                <a:spcPct val="90000"/>
              </a:lnSpc>
            </a:pPr>
            <a:r>
              <a:rPr lang="en-US" sz="2100" smtClean="0">
                <a:latin typeface="Times New Roman" pitchFamily="18" charset="0"/>
                <a:cs typeface="Times New Roman" pitchFamily="18" charset="0"/>
              </a:rPr>
              <a:t> </a:t>
            </a:r>
            <a:r>
              <a:rPr lang="en-US" sz="2100" b="1" smtClean="0">
                <a:cs typeface="Times New Roman" pitchFamily="18" charset="0"/>
              </a:rPr>
              <a:t>yet others may be matters of both these branches of international law.</a:t>
            </a:r>
            <a:endParaRPr lang="pl-PL" sz="2100" smtClean="0">
              <a:cs typeface="Times New Roman" pitchFamily="18" charset="0"/>
            </a:endParaRPr>
          </a:p>
          <a:p>
            <a:pPr eaLnBrk="1" hangingPunct="1">
              <a:lnSpc>
                <a:spcPct val="90000"/>
              </a:lnSpc>
              <a:buFont typeface="Wingdings" pitchFamily="2" charset="2"/>
              <a:buNone/>
            </a:pPr>
            <a:r>
              <a:rPr lang="en-US" sz="2100" b="1" smtClean="0">
                <a:cs typeface="Times New Roman" pitchFamily="18" charset="0"/>
              </a:rPr>
              <a:t>[…] The Court will have to take into</a:t>
            </a:r>
            <a:r>
              <a:rPr lang="en-US" sz="2600" b="1" i="1" smtClean="0">
                <a:cs typeface="Times New Roman" pitchFamily="18" charset="0"/>
              </a:rPr>
              <a:t> </a:t>
            </a:r>
            <a:r>
              <a:rPr lang="en-US" sz="2100" b="1" i="1" smtClean="0">
                <a:cs typeface="Times New Roman" pitchFamily="18" charset="0"/>
              </a:rPr>
              <a:t>consideration […] HRL and, as </a:t>
            </a:r>
            <a:r>
              <a:rPr lang="en-US" sz="2100" b="1" i="1" u="sng" smtClean="0">
                <a:cs typeface="Times New Roman" pitchFamily="18" charset="0"/>
              </a:rPr>
              <a:t>lex specialis</a:t>
            </a:r>
            <a:r>
              <a:rPr lang="en-US" sz="2100" b="1" i="1" smtClean="0">
                <a:cs typeface="Times New Roman" pitchFamily="18" charset="0"/>
              </a:rPr>
              <a:t>, IHL.</a:t>
            </a:r>
            <a:r>
              <a:rPr lang="en-US" sz="2600" smtClean="0">
                <a:cs typeface="Times New Roman" pitchFamily="18" charset="0"/>
              </a:rPr>
              <a:t> </a:t>
            </a:r>
            <a:endParaRPr lang="pl-PL" sz="2600" smtClean="0">
              <a:cs typeface="Times New Roman" pitchFamily="18" charset="0"/>
            </a:endParaRPr>
          </a:p>
          <a:p>
            <a:pPr eaLnBrk="1" hangingPunct="1">
              <a:lnSpc>
                <a:spcPct val="90000"/>
              </a:lnSpc>
            </a:pPr>
            <a:endParaRPr lang="pl-PL" sz="2600" smtClean="0"/>
          </a:p>
          <a:p>
            <a:pPr eaLnBrk="1" hangingPunct="1">
              <a:lnSpc>
                <a:spcPct val="90000"/>
              </a:lnSpc>
              <a:buFont typeface="Wingdings" pitchFamily="2" charset="2"/>
              <a:buNone/>
            </a:pPr>
            <a:r>
              <a:rPr lang="en-US" sz="2600" smtClean="0">
                <a:cs typeface="Times New Roman" pitchFamily="18" charset="0"/>
              </a:rPr>
              <a:t> </a:t>
            </a:r>
            <a:endParaRPr lang="pl-PL" sz="2600" smtClean="0">
              <a:cs typeface="Times New Roman" pitchFamily="18" charset="0"/>
            </a:endParaRPr>
          </a:p>
          <a:p>
            <a:pPr eaLnBrk="1" hangingPunct="1">
              <a:lnSpc>
                <a:spcPct val="90000"/>
              </a:lnSpc>
              <a:buFont typeface="Wingdings" pitchFamily="2" charset="2"/>
              <a:buNone/>
            </a:pPr>
            <a:r>
              <a:rPr lang="en-US" sz="2600" smtClean="0">
                <a:cs typeface="Times New Roman" pitchFamily="18" charset="0"/>
              </a:rPr>
              <a:t> </a:t>
            </a:r>
            <a:endParaRPr lang="pl-PL" sz="2600" smtClean="0">
              <a:cs typeface="Times New Roman" pitchFamily="18"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algn="ctr" eaLnBrk="1" hangingPunct="1"/>
            <a:r>
              <a:rPr lang="en-US" sz="2800" b="1" smtClean="0">
                <a:solidFill>
                  <a:schemeClr val="hlink"/>
                </a:solidFill>
              </a:rPr>
              <a:t>SOURCES OF LAW</a:t>
            </a:r>
            <a:r>
              <a:rPr lang="pl-PL" sz="3200" b="1" smtClean="0">
                <a:solidFill>
                  <a:schemeClr val="hlink"/>
                </a:solidFill>
              </a:rPr>
              <a:t/>
            </a:r>
            <a:br>
              <a:rPr lang="pl-PL" sz="3200" b="1" smtClean="0">
                <a:solidFill>
                  <a:schemeClr val="hlink"/>
                </a:solidFill>
              </a:rPr>
            </a:br>
            <a:r>
              <a:rPr lang="pl-PL" sz="2800" b="1" i="1" smtClean="0">
                <a:solidFill>
                  <a:schemeClr val="hlink"/>
                </a:solidFill>
              </a:rPr>
              <a:t>civilians in the power of the enemy</a:t>
            </a:r>
          </a:p>
        </p:txBody>
      </p:sp>
      <p:sp>
        <p:nvSpPr>
          <p:cNvPr id="17410" name="Rectangle 3"/>
          <p:cNvSpPr>
            <a:spLocks noGrp="1" noChangeArrowheads="1"/>
          </p:cNvSpPr>
          <p:nvPr>
            <p:ph type="body" idx="1"/>
          </p:nvPr>
        </p:nvSpPr>
        <p:spPr>
          <a:xfrm>
            <a:off x="228600" y="1676400"/>
            <a:ext cx="8507413" cy="4133850"/>
          </a:xfrm>
        </p:spPr>
        <p:txBody>
          <a:bodyPr/>
          <a:lstStyle/>
          <a:p>
            <a:pPr marL="571500" indent="-571500" eaLnBrk="1" hangingPunct="1">
              <a:lnSpc>
                <a:spcPct val="90000"/>
              </a:lnSpc>
              <a:buFontTx/>
              <a:buNone/>
            </a:pPr>
            <a:endParaRPr lang="pl-PL" sz="1800" smtClean="0"/>
          </a:p>
          <a:p>
            <a:pPr marL="571500" indent="-571500" eaLnBrk="1" hangingPunct="1">
              <a:lnSpc>
                <a:spcPct val="90000"/>
              </a:lnSpc>
              <a:buFont typeface="Wingdings" pitchFamily="2" charset="2"/>
              <a:buNone/>
            </a:pPr>
            <a:r>
              <a:rPr lang="pl-PL" sz="1800" smtClean="0"/>
              <a:t>1. Brussels Declaration </a:t>
            </a:r>
            <a:r>
              <a:rPr lang="pl-PL" sz="1800" b="1" smtClean="0"/>
              <a:t> </a:t>
            </a:r>
            <a:r>
              <a:rPr lang="pl-PL" sz="1800" smtClean="0"/>
              <a:t>1874</a:t>
            </a:r>
            <a:endParaRPr lang="pl-PL" sz="1800" b="1" smtClean="0"/>
          </a:p>
          <a:p>
            <a:pPr marL="571500" indent="-571500" eaLnBrk="1" hangingPunct="1">
              <a:lnSpc>
                <a:spcPct val="90000"/>
              </a:lnSpc>
              <a:buFont typeface="Wingdings" pitchFamily="2" charset="2"/>
              <a:buNone/>
            </a:pPr>
            <a:r>
              <a:rPr lang="pl-PL" sz="1800" b="1" smtClean="0"/>
              <a:t>2. </a:t>
            </a:r>
            <a:r>
              <a:rPr lang="en-US" sz="1800" b="1" smtClean="0"/>
              <a:t>Hague Regulations 1907</a:t>
            </a:r>
            <a:r>
              <a:rPr lang="pl-PL" sz="1800" b="1" smtClean="0"/>
              <a:t> </a:t>
            </a:r>
            <a:r>
              <a:rPr lang="en-US" sz="1800" b="1" smtClean="0"/>
              <a:t>(Art.</a:t>
            </a:r>
            <a:r>
              <a:rPr lang="pl-PL" sz="1800" b="1" smtClean="0"/>
              <a:t> </a:t>
            </a:r>
            <a:r>
              <a:rPr lang="en-US" sz="1800" b="1" smtClean="0"/>
              <a:t>42 – 56)</a:t>
            </a:r>
          </a:p>
          <a:p>
            <a:pPr marL="571500" indent="-571500" eaLnBrk="1" hangingPunct="1">
              <a:lnSpc>
                <a:spcPct val="90000"/>
              </a:lnSpc>
              <a:buFont typeface="Wingdings" pitchFamily="2" charset="2"/>
              <a:buNone/>
            </a:pPr>
            <a:r>
              <a:rPr lang="pl-PL" sz="1800" smtClean="0"/>
              <a:t>3. </a:t>
            </a:r>
            <a:r>
              <a:rPr lang="en-US" sz="1800" smtClean="0"/>
              <a:t>Tokyo Draft 1934</a:t>
            </a:r>
            <a:r>
              <a:rPr lang="pl-PL" sz="1800" smtClean="0"/>
              <a:t> of the </a:t>
            </a:r>
            <a:r>
              <a:rPr lang="en-US" sz="1800" smtClean="0"/>
              <a:t>International </a:t>
            </a:r>
            <a:r>
              <a:rPr lang="pl-PL" sz="1800" smtClean="0"/>
              <a:t> </a:t>
            </a:r>
            <a:r>
              <a:rPr lang="en-US" sz="1800" smtClean="0"/>
              <a:t>Convention on the</a:t>
            </a:r>
            <a:r>
              <a:rPr lang="pl-PL" sz="1800" smtClean="0"/>
              <a:t> </a:t>
            </a:r>
          </a:p>
          <a:p>
            <a:pPr marL="571500" indent="-571500" eaLnBrk="1" hangingPunct="1">
              <a:lnSpc>
                <a:spcPct val="90000"/>
              </a:lnSpc>
              <a:buFont typeface="Wingdings" pitchFamily="2" charset="2"/>
              <a:buNone/>
            </a:pPr>
            <a:r>
              <a:rPr lang="pl-PL" sz="1800" smtClean="0"/>
              <a:t>    </a:t>
            </a:r>
            <a:r>
              <a:rPr lang="en-US" sz="1800" smtClean="0"/>
              <a:t>Condition and Protection of Civilians of Enemy </a:t>
            </a:r>
            <a:endParaRPr lang="pl-PL" sz="1800" smtClean="0"/>
          </a:p>
          <a:p>
            <a:pPr marL="571500" indent="-571500" eaLnBrk="1" hangingPunct="1">
              <a:lnSpc>
                <a:spcPct val="90000"/>
              </a:lnSpc>
              <a:buFont typeface="Wingdings" pitchFamily="2" charset="2"/>
              <a:buNone/>
            </a:pPr>
            <a:r>
              <a:rPr lang="pl-PL" sz="1800" smtClean="0"/>
              <a:t>    </a:t>
            </a:r>
            <a:r>
              <a:rPr lang="en-US" sz="1800" smtClean="0"/>
              <a:t>Nationality Who are on Territory Belonging </a:t>
            </a:r>
            <a:endParaRPr lang="pl-PL" sz="1800" smtClean="0"/>
          </a:p>
          <a:p>
            <a:pPr marL="571500" indent="-571500" eaLnBrk="1" hangingPunct="1">
              <a:lnSpc>
                <a:spcPct val="90000"/>
              </a:lnSpc>
              <a:buFont typeface="Wingdings" pitchFamily="2" charset="2"/>
              <a:buNone/>
            </a:pPr>
            <a:r>
              <a:rPr lang="pl-PL" sz="1800" smtClean="0"/>
              <a:t>    </a:t>
            </a:r>
            <a:r>
              <a:rPr lang="en-US" sz="1800" smtClean="0"/>
              <a:t>to or Occupied by a Belligerent</a:t>
            </a:r>
          </a:p>
          <a:p>
            <a:pPr marL="571500" indent="-571500" eaLnBrk="1" hangingPunct="1">
              <a:lnSpc>
                <a:spcPct val="90000"/>
              </a:lnSpc>
              <a:buFont typeface="Wingdings" pitchFamily="2" charset="2"/>
              <a:buNone/>
            </a:pPr>
            <a:r>
              <a:rPr lang="pl-PL" sz="1800" b="1" smtClean="0"/>
              <a:t>4. </a:t>
            </a:r>
            <a:r>
              <a:rPr lang="en-US" sz="1800" b="1" smtClean="0"/>
              <a:t>Geneva Convention</a:t>
            </a:r>
            <a:r>
              <a:rPr lang="pl-PL" sz="1800" b="1" smtClean="0"/>
              <a:t> </a:t>
            </a:r>
            <a:r>
              <a:rPr lang="en-US" sz="1800" b="1" smtClean="0"/>
              <a:t>Relative to the </a:t>
            </a:r>
            <a:endParaRPr lang="pl-PL" sz="1800" b="1" smtClean="0"/>
          </a:p>
          <a:p>
            <a:pPr marL="571500" indent="-571500" eaLnBrk="1" hangingPunct="1">
              <a:lnSpc>
                <a:spcPct val="90000"/>
              </a:lnSpc>
              <a:buFont typeface="Wingdings" pitchFamily="2" charset="2"/>
              <a:buNone/>
            </a:pPr>
            <a:r>
              <a:rPr lang="pl-PL" sz="1800" b="1" smtClean="0"/>
              <a:t>    </a:t>
            </a:r>
            <a:r>
              <a:rPr lang="en-US" sz="1800" b="1" smtClean="0"/>
              <a:t>Protection of Civilian Persons in Time </a:t>
            </a:r>
            <a:endParaRPr lang="pl-PL" sz="1800" b="1" smtClean="0"/>
          </a:p>
          <a:p>
            <a:pPr marL="571500" indent="-571500" eaLnBrk="1" hangingPunct="1">
              <a:lnSpc>
                <a:spcPct val="90000"/>
              </a:lnSpc>
              <a:buFont typeface="Wingdings" pitchFamily="2" charset="2"/>
              <a:buNone/>
            </a:pPr>
            <a:r>
              <a:rPr lang="pl-PL" sz="1800" b="1" smtClean="0"/>
              <a:t>    </a:t>
            </a:r>
            <a:r>
              <a:rPr lang="en-US" sz="1800" b="1" smtClean="0"/>
              <a:t>of War</a:t>
            </a:r>
            <a:r>
              <a:rPr lang="pl-PL" sz="1800" b="1" smtClean="0"/>
              <a:t> 1949</a:t>
            </a:r>
          </a:p>
          <a:p>
            <a:pPr marL="571500" indent="-571500" eaLnBrk="1" hangingPunct="1">
              <a:lnSpc>
                <a:spcPct val="90000"/>
              </a:lnSpc>
              <a:buFont typeface="Wingdings" pitchFamily="2" charset="2"/>
              <a:buNone/>
            </a:pPr>
            <a:r>
              <a:rPr lang="pl-PL" sz="1800" b="1" smtClean="0"/>
              <a:t>5. </a:t>
            </a:r>
            <a:r>
              <a:rPr lang="en-US" sz="1800" b="1" smtClean="0"/>
              <a:t>Protocol Additional</a:t>
            </a:r>
            <a:r>
              <a:rPr lang="pl-PL" sz="1800" b="1" smtClean="0"/>
              <a:t> I</a:t>
            </a:r>
            <a:r>
              <a:rPr lang="en-US" sz="1800" b="1" smtClean="0"/>
              <a:t>  1977</a:t>
            </a:r>
            <a:r>
              <a:rPr lang="pl-PL" sz="1800" b="1" smtClean="0"/>
              <a:t> (mainly Art. 68 - 79)</a:t>
            </a:r>
          </a:p>
          <a:p>
            <a:pPr marL="571500" indent="-571500" eaLnBrk="1" hangingPunct="1">
              <a:lnSpc>
                <a:spcPct val="90000"/>
              </a:lnSpc>
              <a:buFont typeface="Wingdings" pitchFamily="2" charset="2"/>
              <a:buNone/>
            </a:pPr>
            <a:r>
              <a:rPr lang="pl-PL" sz="1800" b="1" smtClean="0"/>
              <a:t>6. Protocol Additional II 1977 (mainly Art. 4 - 6)</a:t>
            </a:r>
          </a:p>
          <a:p>
            <a:pPr marL="571500" indent="-571500" eaLnBrk="1" hangingPunct="1">
              <a:lnSpc>
                <a:spcPct val="90000"/>
              </a:lnSpc>
              <a:buFont typeface="Wingdings" pitchFamily="2" charset="2"/>
              <a:buNone/>
            </a:pPr>
            <a:r>
              <a:rPr lang="pl-PL" sz="1800" b="1" smtClean="0"/>
              <a:t>7. CUSTOMARY LAW</a:t>
            </a:r>
          </a:p>
        </p:txBody>
      </p:sp>
      <p:pic>
        <p:nvPicPr>
          <p:cNvPr id="17411" name="Picture 4" descr="C:\Moje dokumenty\Moje obrazy\CL_z.jpg"/>
          <p:cNvPicPr>
            <a:picLocks noChangeAspect="1" noChangeArrowheads="1"/>
          </p:cNvPicPr>
          <p:nvPr/>
        </p:nvPicPr>
        <p:blipFill>
          <a:blip r:embed="rId2" cstate="print"/>
          <a:srcRect/>
          <a:stretch>
            <a:fillRect/>
          </a:stretch>
        </p:blipFill>
        <p:spPr bwMode="auto">
          <a:xfrm>
            <a:off x="6156325" y="2924175"/>
            <a:ext cx="1301750" cy="17494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ytuł 1"/>
          <p:cNvSpPr>
            <a:spLocks noGrp="1"/>
          </p:cNvSpPr>
          <p:nvPr>
            <p:ph type="title"/>
          </p:nvPr>
        </p:nvSpPr>
        <p:spPr/>
        <p:txBody>
          <a:bodyPr/>
          <a:lstStyle/>
          <a:p>
            <a:pPr algn="ctr" eaLnBrk="1" hangingPunct="1"/>
            <a:r>
              <a:rPr lang="pl-PL" sz="2800" b="1" smtClean="0">
                <a:solidFill>
                  <a:schemeClr val="hlink"/>
                </a:solidFill>
              </a:rPr>
              <a:t>CONCEPT OF CIVILIAN</a:t>
            </a:r>
            <a:endParaRPr lang="pl-PL" sz="1600" smtClean="0"/>
          </a:p>
        </p:txBody>
      </p:sp>
      <p:sp>
        <p:nvSpPr>
          <p:cNvPr id="18434" name="Symbol zastępczy zawartości 2"/>
          <p:cNvSpPr>
            <a:spLocks noGrp="1"/>
          </p:cNvSpPr>
          <p:nvPr>
            <p:ph idx="1"/>
          </p:nvPr>
        </p:nvSpPr>
        <p:spPr/>
        <p:txBody>
          <a:bodyPr/>
          <a:lstStyle/>
          <a:p>
            <a:pPr eaLnBrk="1" hangingPunct="1"/>
            <a:r>
              <a:rPr lang="pl-PL" sz="2000" b="1" smtClean="0"/>
              <a:t>Not defined in IHL in a positive way;</a:t>
            </a:r>
          </a:p>
          <a:p>
            <a:pPr eaLnBrk="1" hangingPunct="1"/>
            <a:r>
              <a:rPr lang="pl-PL" sz="2000" b="1" smtClean="0"/>
              <a:t>Until 1977 no definition at all; terminology of HR &amp; GC – „civilians” ≠ „soldiers”; „civilian persons” ≠ „armed forces”; „civilian” ≠ „military”;</a:t>
            </a:r>
          </a:p>
          <a:p>
            <a:pPr eaLnBrk="1" hangingPunct="1"/>
            <a:r>
              <a:rPr lang="pl-PL" sz="2000" b="1" smtClean="0"/>
              <a:t>Definition of a „civilian” not very important for the protection of persons in the power of the enemy; rather the precise personal scope of application of the provisions conferring the relevant status and rights (the conditions to be met in order to be protected); </a:t>
            </a:r>
          </a:p>
          <a:p>
            <a:pPr eaLnBrk="1" hangingPunct="1"/>
            <a:r>
              <a:rPr lang="pl-PL" sz="2000" b="1" smtClean="0"/>
              <a:t>Definition of a „civilian” extremely important for the protection against the effects of hostilities</a:t>
            </a:r>
          </a:p>
          <a:p>
            <a:pPr eaLnBrk="1" hangingPunct="1"/>
            <a:endParaRPr lang="pl-PL" sz="2000" b="1" smtClean="0"/>
          </a:p>
          <a:p>
            <a:pPr eaLnBrk="1" hangingPunct="1">
              <a:buFont typeface="Wingdings" pitchFamily="2" charset="2"/>
              <a:buNone/>
            </a:pPr>
            <a:r>
              <a:rPr lang="pl-PL" b="1" smtClean="0"/>
              <a:t>	</a:t>
            </a:r>
          </a:p>
          <a:p>
            <a:pPr eaLnBrk="1" hangingPunct="1"/>
            <a:endParaRPr lang="pl-PL" b="1" smtClean="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a:xfrm>
            <a:off x="304800" y="3810000"/>
            <a:ext cx="8229600" cy="1143000"/>
          </a:xfrm>
        </p:spPr>
        <p:txBody>
          <a:bodyPr/>
          <a:lstStyle/>
          <a:p>
            <a:pPr algn="ctr" eaLnBrk="1" hangingPunct="1"/>
            <a:r>
              <a:rPr lang="pl-PL" sz="4300" smtClean="0"/>
              <a:t/>
            </a:r>
            <a:br>
              <a:rPr lang="pl-PL" sz="4300" smtClean="0"/>
            </a:br>
            <a:r>
              <a:rPr lang="pl-PL" sz="4300" smtClean="0"/>
              <a:t/>
            </a:r>
            <a:br>
              <a:rPr lang="pl-PL" sz="4300" smtClean="0"/>
            </a:br>
            <a:r>
              <a:rPr lang="pl-PL" sz="4300" smtClean="0"/>
              <a:t/>
            </a:r>
            <a:br>
              <a:rPr lang="pl-PL" sz="4300" smtClean="0"/>
            </a:br>
            <a:r>
              <a:rPr lang="pl-PL" sz="4300" smtClean="0"/>
              <a:t/>
            </a:r>
            <a:br>
              <a:rPr lang="pl-PL" sz="4300" smtClean="0"/>
            </a:br>
            <a:r>
              <a:rPr lang="pl-PL" sz="4300" smtClean="0"/>
              <a:t/>
            </a:r>
            <a:br>
              <a:rPr lang="pl-PL" sz="4300" smtClean="0"/>
            </a:br>
            <a:r>
              <a:rPr lang="pl-PL" sz="2400" b="1" smtClean="0">
                <a:solidFill>
                  <a:schemeClr val="hlink"/>
                </a:solidFill>
              </a:rPr>
              <a:t>CIVILIANS IN THE POWER OF THE ENEMY</a:t>
            </a:r>
            <a:r>
              <a:rPr lang="pl-PL" sz="3600" smtClean="0">
                <a:solidFill>
                  <a:schemeClr val="hlink"/>
                </a:solidFill>
              </a:rPr>
              <a:t/>
            </a:r>
            <a:br>
              <a:rPr lang="pl-PL" sz="3600" smtClean="0">
                <a:solidFill>
                  <a:schemeClr val="hlink"/>
                </a:solidFill>
              </a:rPr>
            </a:br>
            <a:r>
              <a:rPr lang="pl-PL" sz="3600" smtClean="0">
                <a:solidFill>
                  <a:schemeClr val="hlink"/>
                </a:solidFill>
              </a:rPr>
              <a:t/>
            </a:r>
            <a:br>
              <a:rPr lang="pl-PL" sz="3600" smtClean="0">
                <a:solidFill>
                  <a:schemeClr val="hlink"/>
                </a:solidFill>
              </a:rPr>
            </a:br>
            <a:r>
              <a:rPr lang="en-US" sz="4300" b="1" smtClean="0"/>
              <a:t>ALL CIVILIANS</a:t>
            </a:r>
            <a:r>
              <a:rPr lang="pl-PL" sz="4300" b="1" smtClean="0"/>
              <a:t/>
            </a:r>
            <a:br>
              <a:rPr lang="pl-PL" sz="4300" b="1" smtClean="0"/>
            </a:br>
            <a:r>
              <a:rPr lang="pl-PL" sz="4300" b="1" smtClean="0"/>
              <a:t/>
            </a:r>
            <a:br>
              <a:rPr lang="pl-PL" sz="4300" b="1" smtClean="0"/>
            </a:br>
            <a:r>
              <a:rPr lang="en-US" sz="3200" b="1" smtClean="0"/>
              <a:t>PERSONS PROTECTED</a:t>
            </a:r>
            <a:r>
              <a:rPr lang="en-US" sz="3400" smtClean="0"/>
              <a:t> </a:t>
            </a:r>
            <a:r>
              <a:rPr lang="pl-PL" sz="3400" smtClean="0"/>
              <a:t/>
            </a:r>
            <a:br>
              <a:rPr lang="pl-PL" sz="3400" smtClean="0"/>
            </a:br>
            <a:r>
              <a:rPr lang="pl-PL" sz="3400" smtClean="0"/>
              <a:t/>
            </a:r>
            <a:br>
              <a:rPr lang="pl-PL" sz="3400" smtClean="0"/>
            </a:br>
            <a:endParaRPr lang="pl-PL" sz="3400" smtClean="0"/>
          </a:p>
        </p:txBody>
      </p:sp>
      <p:pic>
        <p:nvPicPr>
          <p:cNvPr id="19458" name="Picture 6" descr="C:\Moje dokumenty\Moje obrazy\peru_m.jpg"/>
          <p:cNvPicPr>
            <a:picLocks noChangeAspect="1" noChangeArrowheads="1"/>
          </p:cNvPicPr>
          <p:nvPr/>
        </p:nvPicPr>
        <p:blipFill>
          <a:blip r:embed="rId2" cstate="print"/>
          <a:srcRect/>
          <a:stretch>
            <a:fillRect/>
          </a:stretch>
        </p:blipFill>
        <p:spPr bwMode="auto">
          <a:xfrm>
            <a:off x="2819400" y="4038600"/>
            <a:ext cx="3086100" cy="2057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title"/>
          </p:nvPr>
        </p:nvSpPr>
        <p:spPr>
          <a:ln>
            <a:solidFill>
              <a:schemeClr val="hlink"/>
            </a:solidFill>
          </a:ln>
        </p:spPr>
        <p:txBody>
          <a:bodyPr/>
          <a:lstStyle/>
          <a:p>
            <a:pPr algn="ctr" eaLnBrk="1" hangingPunct="1"/>
            <a:r>
              <a:rPr lang="en-US" sz="2800" b="1" smtClean="0">
                <a:solidFill>
                  <a:schemeClr val="hlink"/>
                </a:solidFill>
              </a:rPr>
              <a:t>ALL CIVILIANS</a:t>
            </a:r>
            <a:endParaRPr lang="pl-PL" sz="2800" b="1" smtClean="0">
              <a:solidFill>
                <a:schemeClr val="hlink"/>
              </a:solidFill>
            </a:endParaRPr>
          </a:p>
        </p:txBody>
      </p:sp>
      <p:sp>
        <p:nvSpPr>
          <p:cNvPr id="20482" name="Rectangle 8"/>
          <p:cNvSpPr>
            <a:spLocks noGrp="1" noChangeArrowheads="1"/>
          </p:cNvSpPr>
          <p:nvPr>
            <p:ph type="body" idx="1"/>
          </p:nvPr>
        </p:nvSpPr>
        <p:spPr>
          <a:xfrm>
            <a:off x="611188" y="1628775"/>
            <a:ext cx="8001000" cy="4267200"/>
          </a:xfrm>
        </p:spPr>
        <p:txBody>
          <a:bodyPr/>
          <a:lstStyle/>
          <a:p>
            <a:pPr eaLnBrk="1" hangingPunct="1"/>
            <a:endParaRPr lang="pl-PL" sz="2000" b="1" smtClean="0"/>
          </a:p>
          <a:p>
            <a:pPr eaLnBrk="1" hangingPunct="1"/>
            <a:r>
              <a:rPr lang="en-US" sz="2000" b="1" smtClean="0"/>
              <a:t>Part II of GC IV (Art. 13 – 26)</a:t>
            </a:r>
            <a:r>
              <a:rPr lang="pl-PL" sz="2000" b="1" smtClean="0"/>
              <a:t> – protection against certain consequences of war (hospital , safety, neutralized zones, protection of wounded and sick, medical personnel, vehicles and hospitals and of particularly vulnerable, e.g. families with particular focus on  children)</a:t>
            </a:r>
            <a:endParaRPr lang="en-US" sz="2000" b="1" smtClean="0"/>
          </a:p>
          <a:p>
            <a:pPr eaLnBrk="1" hangingPunct="1"/>
            <a:r>
              <a:rPr lang="en-US" sz="2000" b="1" smtClean="0"/>
              <a:t>Section II of Part IV of PA I </a:t>
            </a:r>
            <a:endParaRPr lang="pl-PL" sz="2000" b="1" smtClean="0"/>
          </a:p>
          <a:p>
            <a:pPr eaLnBrk="1" hangingPunct="1">
              <a:buFont typeface="Wingdings" pitchFamily="2" charset="2"/>
              <a:buNone/>
            </a:pPr>
            <a:r>
              <a:rPr lang="pl-PL" sz="2000" b="1" smtClean="0"/>
              <a:t>	</a:t>
            </a:r>
            <a:r>
              <a:rPr lang="en-US" sz="2000" b="1" smtClean="0"/>
              <a:t>(Art. 72 – 79) </a:t>
            </a:r>
            <a:endParaRPr lang="en-US" sz="2000" b="1" i="1" smtClean="0"/>
          </a:p>
          <a:p>
            <a:pPr lvl="1" eaLnBrk="1" hangingPunct="1"/>
            <a:r>
              <a:rPr lang="en-US" sz="2000" b="1" i="1" smtClean="0"/>
              <a:t>particular importance </a:t>
            </a:r>
            <a:endParaRPr lang="pl-PL" sz="2000" b="1" i="1" smtClean="0"/>
          </a:p>
          <a:p>
            <a:pPr lvl="1" eaLnBrk="1" hangingPunct="1">
              <a:buFont typeface="Wingdings" pitchFamily="2" charset="2"/>
              <a:buNone/>
            </a:pPr>
            <a:r>
              <a:rPr lang="pl-PL" sz="2000" b="1" i="1" smtClean="0"/>
              <a:t>    </a:t>
            </a:r>
            <a:r>
              <a:rPr lang="en-US" sz="2000" b="1" i="1" smtClean="0"/>
              <a:t>of Art.</a:t>
            </a:r>
            <a:r>
              <a:rPr lang="pl-PL" sz="2000" b="1" i="1" smtClean="0"/>
              <a:t> </a:t>
            </a:r>
            <a:r>
              <a:rPr lang="en-US" sz="2000" b="1" i="1" smtClean="0"/>
              <a:t>75</a:t>
            </a:r>
          </a:p>
          <a:p>
            <a:pPr lvl="1" eaLnBrk="1" hangingPunct="1"/>
            <a:r>
              <a:rPr lang="en-US" sz="2000" b="1" i="1" smtClean="0"/>
              <a:t>Art. 76 – 78 – protection </a:t>
            </a:r>
            <a:endParaRPr lang="pl-PL" sz="2000" b="1" i="1" smtClean="0"/>
          </a:p>
          <a:p>
            <a:pPr lvl="1" eaLnBrk="1" hangingPunct="1">
              <a:buFont typeface="Wingdings" pitchFamily="2" charset="2"/>
              <a:buNone/>
            </a:pPr>
            <a:r>
              <a:rPr lang="pl-PL" b="1" i="1" smtClean="0"/>
              <a:t>   </a:t>
            </a:r>
            <a:r>
              <a:rPr lang="en-US" sz="2000" b="1" i="1" smtClean="0"/>
              <a:t>of</a:t>
            </a:r>
            <a:r>
              <a:rPr lang="pl-PL" sz="2000" b="1" i="1" smtClean="0"/>
              <a:t> </a:t>
            </a:r>
            <a:r>
              <a:rPr lang="en-US" sz="2000" b="1" i="1" smtClean="0"/>
              <a:t>women and children</a:t>
            </a:r>
            <a:r>
              <a:rPr lang="pl-PL" sz="2000" b="1" smtClean="0"/>
              <a:t> </a:t>
            </a:r>
          </a:p>
        </p:txBody>
      </p:sp>
      <p:pic>
        <p:nvPicPr>
          <p:cNvPr id="20483" name="Picture 9" descr="C:\Moje dokumenty\Moje obrazy\icrc3.gif"/>
          <p:cNvPicPr>
            <a:picLocks noChangeAspect="1" noChangeArrowheads="1"/>
          </p:cNvPicPr>
          <p:nvPr/>
        </p:nvPicPr>
        <p:blipFill>
          <a:blip r:embed="rId2" cstate="print"/>
          <a:srcRect/>
          <a:stretch>
            <a:fillRect/>
          </a:stretch>
        </p:blipFill>
        <p:spPr bwMode="auto">
          <a:xfrm>
            <a:off x="5795963" y="3860800"/>
            <a:ext cx="2435225" cy="171767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algn="ctr" eaLnBrk="1" hangingPunct="1"/>
            <a:r>
              <a:rPr lang="en-US" b="1" smtClean="0">
                <a:solidFill>
                  <a:schemeClr val="hlink"/>
                </a:solidFill>
              </a:rPr>
              <a:t>PERSONS PROTECTED</a:t>
            </a:r>
            <a:endParaRPr lang="pl-PL" i="1" smtClean="0">
              <a:solidFill>
                <a:schemeClr val="hlink"/>
              </a:solidFill>
            </a:endParaRPr>
          </a:p>
        </p:txBody>
      </p:sp>
      <p:sp>
        <p:nvSpPr>
          <p:cNvPr id="21506" name="Rectangle 3"/>
          <p:cNvSpPr>
            <a:spLocks noGrp="1" noChangeArrowheads="1"/>
          </p:cNvSpPr>
          <p:nvPr>
            <p:ph type="body" idx="1"/>
          </p:nvPr>
        </p:nvSpPr>
        <p:spPr/>
        <p:txBody>
          <a:bodyPr/>
          <a:lstStyle/>
          <a:p>
            <a:pPr algn="ctr" eaLnBrk="1" hangingPunct="1">
              <a:buFont typeface="Wingdings" pitchFamily="2" charset="2"/>
              <a:buNone/>
            </a:pPr>
            <a:r>
              <a:rPr lang="en-US" b="1" i="1" u="sng" smtClean="0"/>
              <a:t>Art. 4 para.1 of GC IV</a:t>
            </a:r>
          </a:p>
          <a:p>
            <a:pPr eaLnBrk="1" hangingPunct="1"/>
            <a:r>
              <a:rPr lang="en-US" b="1" smtClean="0"/>
              <a:t>victims are in the hands</a:t>
            </a:r>
            <a:r>
              <a:rPr lang="pl-PL" b="1" smtClean="0"/>
              <a:t>...</a:t>
            </a:r>
            <a:endParaRPr lang="en-US" b="1" smtClean="0"/>
          </a:p>
          <a:p>
            <a:pPr eaLnBrk="1" hangingPunct="1"/>
            <a:r>
              <a:rPr lang="en-US" b="1" smtClean="0"/>
              <a:t>of a Party to the </a:t>
            </a:r>
            <a:endParaRPr lang="pl-PL" b="1" smtClean="0"/>
          </a:p>
          <a:p>
            <a:pPr eaLnBrk="1" hangingPunct="1">
              <a:buFont typeface="Wingdings" pitchFamily="2" charset="2"/>
              <a:buNone/>
            </a:pPr>
            <a:r>
              <a:rPr lang="pl-PL" b="1" smtClean="0"/>
              <a:t>    </a:t>
            </a:r>
            <a:r>
              <a:rPr lang="en-US" b="1" smtClean="0"/>
              <a:t>conflict or Occupying </a:t>
            </a:r>
            <a:endParaRPr lang="pl-PL" b="1" smtClean="0"/>
          </a:p>
          <a:p>
            <a:pPr eaLnBrk="1" hangingPunct="1">
              <a:buFont typeface="Wingdings" pitchFamily="2" charset="2"/>
              <a:buNone/>
            </a:pPr>
            <a:r>
              <a:rPr lang="pl-PL" b="1" smtClean="0"/>
              <a:t>    </a:t>
            </a:r>
            <a:r>
              <a:rPr lang="en-US" b="1" smtClean="0"/>
              <a:t>Power</a:t>
            </a:r>
            <a:r>
              <a:rPr lang="pl-PL" b="1" smtClean="0"/>
              <a:t> and...</a:t>
            </a:r>
            <a:endParaRPr lang="en-US" b="1" smtClean="0"/>
          </a:p>
          <a:p>
            <a:pPr eaLnBrk="1" hangingPunct="1"/>
            <a:r>
              <a:rPr lang="en-US" b="1" smtClean="0"/>
              <a:t>victims </a:t>
            </a:r>
            <a:r>
              <a:rPr lang="en-US" b="1" u="sng" smtClean="0"/>
              <a:t>are not nationals</a:t>
            </a:r>
            <a:r>
              <a:rPr lang="en-US" b="1" smtClean="0"/>
              <a:t> of that </a:t>
            </a:r>
          </a:p>
          <a:p>
            <a:pPr eaLnBrk="1" hangingPunct="1">
              <a:buFont typeface="Wingdings" pitchFamily="2" charset="2"/>
              <a:buNone/>
            </a:pPr>
            <a:r>
              <a:rPr lang="pl-PL" b="1" smtClean="0"/>
              <a:t>   </a:t>
            </a:r>
            <a:r>
              <a:rPr lang="en-US" b="1" smtClean="0"/>
              <a:t>Party or Occupying Power</a:t>
            </a:r>
            <a:r>
              <a:rPr lang="pl-PL" smtClean="0"/>
              <a:t> </a:t>
            </a:r>
          </a:p>
        </p:txBody>
      </p:sp>
      <p:pic>
        <p:nvPicPr>
          <p:cNvPr id="21507" name="Picture 4" descr="C:\Moje dokumenty\Moje obrazy\kobiety 3.jpg"/>
          <p:cNvPicPr>
            <a:picLocks noChangeAspect="1" noChangeArrowheads="1"/>
          </p:cNvPicPr>
          <p:nvPr/>
        </p:nvPicPr>
        <p:blipFill>
          <a:blip r:embed="rId2" cstate="print"/>
          <a:srcRect/>
          <a:stretch>
            <a:fillRect/>
          </a:stretch>
        </p:blipFill>
        <p:spPr bwMode="auto">
          <a:xfrm>
            <a:off x="5715000" y="2819400"/>
            <a:ext cx="2552700" cy="1714500"/>
          </a:xfrm>
          <a:prstGeom prst="rect">
            <a:avLst/>
          </a:prstGeom>
          <a:noFill/>
          <a:ln w="9525">
            <a:noFill/>
            <a:miter lim="800000"/>
            <a:headEnd/>
            <a:tailEnd/>
          </a:ln>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title"/>
          </p:nvPr>
        </p:nvSpPr>
        <p:spPr/>
        <p:txBody>
          <a:bodyPr/>
          <a:lstStyle/>
          <a:p>
            <a:pPr algn="ctr" eaLnBrk="1" hangingPunct="1"/>
            <a:r>
              <a:rPr lang="en-US" b="1" smtClean="0">
                <a:solidFill>
                  <a:schemeClr val="hlink"/>
                </a:solidFill>
              </a:rPr>
              <a:t>ART. 4 - EXCEPTIONS</a:t>
            </a:r>
            <a:endParaRPr lang="pl-PL" b="1" smtClean="0">
              <a:solidFill>
                <a:schemeClr val="hlink"/>
              </a:solidFill>
            </a:endParaRPr>
          </a:p>
        </p:txBody>
      </p:sp>
      <p:sp>
        <p:nvSpPr>
          <p:cNvPr id="22530" name="Rectangle 10"/>
          <p:cNvSpPr>
            <a:spLocks noGrp="1" noChangeArrowheads="1"/>
          </p:cNvSpPr>
          <p:nvPr>
            <p:ph type="body" idx="1"/>
          </p:nvPr>
        </p:nvSpPr>
        <p:spPr/>
        <p:txBody>
          <a:bodyPr/>
          <a:lstStyle/>
          <a:p>
            <a:pPr eaLnBrk="1" hangingPunct="1">
              <a:lnSpc>
                <a:spcPct val="90000"/>
              </a:lnSpc>
              <a:tabLst>
                <a:tab pos="457200" algn="l"/>
              </a:tabLst>
            </a:pPr>
            <a:r>
              <a:rPr lang="en-US" sz="2600" b="1" smtClean="0"/>
              <a:t>Nationals of states not bound by GC IV</a:t>
            </a:r>
            <a:endParaRPr lang="pl-PL" sz="2600" smtClean="0"/>
          </a:p>
          <a:p>
            <a:pPr eaLnBrk="1" hangingPunct="1">
              <a:lnSpc>
                <a:spcPct val="90000"/>
              </a:lnSpc>
              <a:tabLst>
                <a:tab pos="457200" algn="l"/>
              </a:tabLst>
            </a:pPr>
            <a:r>
              <a:rPr lang="en-US" sz="2600" b="1" smtClean="0"/>
              <a:t>Nationals of neutral states and co-belligerent states while the states of which they are nationals have normal diplomatic representation in the state in whose hands they are</a:t>
            </a:r>
            <a:endParaRPr lang="pl-PL" sz="2600" smtClean="0"/>
          </a:p>
          <a:p>
            <a:pPr eaLnBrk="1" hangingPunct="1">
              <a:lnSpc>
                <a:spcPct val="90000"/>
              </a:lnSpc>
              <a:tabLst>
                <a:tab pos="457200" algn="l"/>
              </a:tabLst>
            </a:pPr>
            <a:r>
              <a:rPr lang="en-US" sz="2600" b="1" smtClean="0"/>
              <a:t>Persons protected by GC I, GC II, GC III</a:t>
            </a:r>
            <a:endParaRPr lang="pl-PL" sz="2600" b="1" smtClean="0"/>
          </a:p>
          <a:p>
            <a:pPr eaLnBrk="1" hangingPunct="1">
              <a:lnSpc>
                <a:spcPct val="90000"/>
              </a:lnSpc>
              <a:buFont typeface="Wingdings" pitchFamily="2" charset="2"/>
              <a:buNone/>
              <a:tabLst>
                <a:tab pos="457200" algn="l"/>
              </a:tabLst>
            </a:pPr>
            <a:r>
              <a:rPr lang="pl-PL" sz="2600" b="1" smtClean="0">
                <a:solidFill>
                  <a:srgbClr val="A50021"/>
                </a:solidFill>
              </a:rPr>
              <a:t>NB: Espionage, sabotage, hostile </a:t>
            </a:r>
          </a:p>
          <a:p>
            <a:pPr eaLnBrk="1" hangingPunct="1">
              <a:lnSpc>
                <a:spcPct val="90000"/>
              </a:lnSpc>
              <a:buFont typeface="Wingdings" pitchFamily="2" charset="2"/>
              <a:buNone/>
              <a:tabLst>
                <a:tab pos="457200" algn="l"/>
              </a:tabLst>
            </a:pPr>
            <a:r>
              <a:rPr lang="pl-PL" sz="2600" b="1" smtClean="0">
                <a:solidFill>
                  <a:srgbClr val="A50021"/>
                </a:solidFill>
              </a:rPr>
              <a:t>activities don’t change the status (Art. 5)</a:t>
            </a:r>
            <a:endParaRPr lang="en-US" sz="2600" b="1" smtClean="0">
              <a:solidFill>
                <a:srgbClr val="A50021"/>
              </a:solidFill>
            </a:endParaRPr>
          </a:p>
        </p:txBody>
      </p:sp>
    </p:spTree>
  </p:cSld>
  <p:clrMapOvr>
    <a:masterClrMapping/>
  </p:clrMapOvr>
  <p:transition>
    <p:fade/>
  </p:transition>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1469</TotalTime>
  <Words>1933</Words>
  <Application>Microsoft Office PowerPoint</Application>
  <PresentationFormat>Pokaz na ekranie (4:3)</PresentationFormat>
  <Paragraphs>287</Paragraphs>
  <Slides>36</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36</vt:i4>
      </vt:variant>
    </vt:vector>
  </HeadingPairs>
  <TitlesOfParts>
    <vt:vector size="43" baseType="lpstr">
      <vt:lpstr>Arial Unicode MS</vt:lpstr>
      <vt:lpstr>Arial</vt:lpstr>
      <vt:lpstr>Calibri</vt:lpstr>
      <vt:lpstr>Times New Roman</vt:lpstr>
      <vt:lpstr>Verdana</vt:lpstr>
      <vt:lpstr>Wingdings</vt:lpstr>
      <vt:lpstr>Profil</vt:lpstr>
      <vt:lpstr>Prezentacja programu PowerPoint</vt:lpstr>
      <vt:lpstr>CIVILIAN VICTIMS (persons killed / missing during armed conflicts) </vt:lpstr>
      <vt:lpstr>DANGERS FOR THE CIVILIAN POPULATION</vt:lpstr>
      <vt:lpstr>SOURCES OF LAW civilians in the power of the enemy</vt:lpstr>
      <vt:lpstr>CONCEPT OF CIVILIAN</vt:lpstr>
      <vt:lpstr>     CIVILIANS IN THE POWER OF THE ENEMY  ALL CIVILIANS  PERSONS PROTECTED   </vt:lpstr>
      <vt:lpstr>ALL CIVILIANS</vt:lpstr>
      <vt:lpstr>PERSONS PROTECTED</vt:lpstr>
      <vt:lpstr>ART. 4 - EXCEPTIONS</vt:lpstr>
      <vt:lpstr>ICTY – art.4  “In the context of Art. 4 substantial relations are more important than formal bonds. Therefore ethnicity, and not formal citizenship, becomes the ground for allegiance”.  “In present day inter-ethnic conflicts `nationality` refers rather to `ethnicity` than to the legal citizenship.”</vt:lpstr>
      <vt:lpstr>PERSONS PROTECTED – GENERAL RULES ON PROTECTION (ART. 27 – 34 GC IV)</vt:lpstr>
      <vt:lpstr>PERSONS PROTECTED – SPECIAL RULES ON PROTECTION </vt:lpstr>
      <vt:lpstr>ALIENS IN THE ENEMY TERRITORY  </vt:lpstr>
      <vt:lpstr>OCCUPATION</vt:lpstr>
      <vt:lpstr>Art. 43 of HR 1907</vt:lpstr>
      <vt:lpstr>ART. 64 OF GC IV 1949</vt:lpstr>
      <vt:lpstr>OBLIGATIONS OF THE OCCUPYING POWER</vt:lpstr>
      <vt:lpstr>PROPERTY ON OCCUPIED TERRITORY</vt:lpstr>
      <vt:lpstr>Prolonged occupation</vt:lpstr>
      <vt:lpstr>INTERNMENT</vt:lpstr>
      <vt:lpstr>INTERNMENT – COMPARISON BETWEEN CI and POW</vt:lpstr>
      <vt:lpstr>HUMANITARIAN ASSISTANCE TO PROTECTED PERSONS</vt:lpstr>
      <vt:lpstr>WOMEN- PROTECTION</vt:lpstr>
      <vt:lpstr>WOMEN - PROBLEMS</vt:lpstr>
      <vt:lpstr>  RAPE </vt:lpstr>
      <vt:lpstr>CHILDREN - PROBLEMS</vt:lpstr>
      <vt:lpstr>PARTICIPATION OF CHILDREN IN HOSTILITIES </vt:lpstr>
      <vt:lpstr>CHILDREN - PROTECTION</vt:lpstr>
      <vt:lpstr>Protection of journalists</vt:lpstr>
      <vt:lpstr>Refugees and Internally Displaced Persons</vt:lpstr>
      <vt:lpstr>MISSING</vt:lpstr>
      <vt:lpstr>IHL / HRL  Differences:</vt:lpstr>
      <vt:lpstr>IHL / HRL  Differences:</vt:lpstr>
      <vt:lpstr>IHL / HRL  Differences:</vt:lpstr>
      <vt:lpstr>IHL / HRL Similarities: </vt:lpstr>
      <vt:lpstr>ICJ Advisory Opinion of 2004 on  Wall    </vt:lpstr>
    </vt:vector>
  </TitlesOfParts>
  <Company>ZG PCK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ZG PCK</dc:creator>
  <cp:lastModifiedBy>elżbieta mikos-skuza</cp:lastModifiedBy>
  <cp:revision>145</cp:revision>
  <dcterms:created xsi:type="dcterms:W3CDTF">2006-07-05T08:35:17Z</dcterms:created>
  <dcterms:modified xsi:type="dcterms:W3CDTF">2013-02-26T15:07:51Z</dcterms:modified>
</cp:coreProperties>
</file>