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1" r:id="rId4"/>
    <p:sldId id="265" r:id="rId5"/>
    <p:sldId id="260" r:id="rId6"/>
    <p:sldId id="258" r:id="rId7"/>
    <p:sldId id="263" r:id="rId8"/>
    <p:sldId id="262" r:id="rId9"/>
    <p:sldId id="259" r:id="rId10"/>
  </p:sldIdLst>
  <p:sldSz cx="9144000" cy="6858000" type="screen4x3"/>
  <p:notesSz cx="6742113" cy="9872663"/>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7CBE549B-BC79-42AF-BB29-B942D97C8281}" type="datetimeFigureOut">
              <a:rPr lang="nl-BE" smtClean="0"/>
              <a:pPr/>
              <a:t>28/05/2015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C5853832-2085-431D-AC19-25ED9B9244E2}" type="slidenum">
              <a:rPr lang="nl-BE" smtClean="0"/>
              <a:pPr/>
              <a:t>‹#›</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7CBE549B-BC79-42AF-BB29-B942D97C8281}" type="datetimeFigureOut">
              <a:rPr lang="nl-BE" smtClean="0"/>
              <a:pPr/>
              <a:t>28/05/2015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C5853832-2085-431D-AC19-25ED9B9244E2}" type="slidenum">
              <a:rPr lang="nl-BE" smtClean="0"/>
              <a:pPr/>
              <a:t>‹#›</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7CBE549B-BC79-42AF-BB29-B942D97C8281}" type="datetimeFigureOut">
              <a:rPr lang="nl-BE" smtClean="0"/>
              <a:pPr/>
              <a:t>28/05/2015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C5853832-2085-431D-AC19-25ED9B9244E2}" type="slidenum">
              <a:rPr lang="nl-BE" smtClean="0"/>
              <a:pPr/>
              <a:t>‹#›</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7CBE549B-BC79-42AF-BB29-B942D97C8281}" type="datetimeFigureOut">
              <a:rPr lang="nl-BE" smtClean="0"/>
              <a:pPr/>
              <a:t>28/05/2015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C5853832-2085-431D-AC19-25ED9B9244E2}" type="slidenum">
              <a:rPr lang="nl-BE" smtClean="0"/>
              <a:pPr/>
              <a:t>‹#›</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E549B-BC79-42AF-BB29-B942D97C8281}" type="datetimeFigureOut">
              <a:rPr lang="nl-BE" smtClean="0"/>
              <a:pPr/>
              <a:t>28/05/2015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C5853832-2085-431D-AC19-25ED9B9244E2}" type="slidenum">
              <a:rPr lang="nl-BE" smtClean="0"/>
              <a:pPr/>
              <a:t>‹#›</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7CBE549B-BC79-42AF-BB29-B942D97C8281}" type="datetimeFigureOut">
              <a:rPr lang="nl-BE" smtClean="0"/>
              <a:pPr/>
              <a:t>28/05/2015</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C5853832-2085-431D-AC19-25ED9B9244E2}" type="slidenum">
              <a:rPr lang="nl-BE" smtClean="0"/>
              <a:pPr/>
              <a:t>‹#›</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7CBE549B-BC79-42AF-BB29-B942D97C8281}" type="datetimeFigureOut">
              <a:rPr lang="nl-BE" smtClean="0"/>
              <a:pPr/>
              <a:t>28/05/2015</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C5853832-2085-431D-AC19-25ED9B9244E2}" type="slidenum">
              <a:rPr lang="nl-BE" smtClean="0"/>
              <a:pPr/>
              <a:t>‹#›</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7CBE549B-BC79-42AF-BB29-B942D97C8281}" type="datetimeFigureOut">
              <a:rPr lang="nl-BE" smtClean="0"/>
              <a:pPr/>
              <a:t>28/05/2015</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C5853832-2085-431D-AC19-25ED9B9244E2}" type="slidenum">
              <a:rPr lang="nl-BE" smtClean="0"/>
              <a:pPr/>
              <a:t>‹#›</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E549B-BC79-42AF-BB29-B942D97C8281}" type="datetimeFigureOut">
              <a:rPr lang="nl-BE" smtClean="0"/>
              <a:pPr/>
              <a:t>28/05/2015</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C5853832-2085-431D-AC19-25ED9B9244E2}" type="slidenum">
              <a:rPr lang="nl-BE" smtClean="0"/>
              <a:pPr/>
              <a:t>‹#›</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E549B-BC79-42AF-BB29-B942D97C8281}" type="datetimeFigureOut">
              <a:rPr lang="nl-BE" smtClean="0"/>
              <a:pPr/>
              <a:t>28/05/2015</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C5853832-2085-431D-AC19-25ED9B9244E2}" type="slidenum">
              <a:rPr lang="nl-BE" smtClean="0"/>
              <a:pPr/>
              <a:t>‹#›</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E549B-BC79-42AF-BB29-B942D97C8281}" type="datetimeFigureOut">
              <a:rPr lang="nl-BE" smtClean="0"/>
              <a:pPr/>
              <a:t>28/05/2015</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C5853832-2085-431D-AC19-25ED9B9244E2}" type="slidenum">
              <a:rPr lang="nl-BE" smtClean="0"/>
              <a:pPr/>
              <a:t>‹#›</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E549B-BC79-42AF-BB29-B942D97C8281}" type="datetimeFigureOut">
              <a:rPr lang="nl-BE" smtClean="0"/>
              <a:pPr/>
              <a:t>28/05/2015</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53832-2085-431D-AC19-25ED9B9244E2}" type="slidenum">
              <a:rPr lang="nl-BE" smtClean="0"/>
              <a:pPr/>
              <a:t>‹#›</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EU-China Strategic Partnership</a:t>
            </a:r>
            <a:endParaRPr lang="nl-BE" dirty="0"/>
          </a:p>
        </p:txBody>
      </p:sp>
      <p:sp>
        <p:nvSpPr>
          <p:cNvPr id="3" name="Subtitle 2"/>
          <p:cNvSpPr>
            <a:spLocks noGrp="1"/>
          </p:cNvSpPr>
          <p:nvPr>
            <p:ph type="subTitle" idx="1"/>
          </p:nvPr>
        </p:nvSpPr>
        <p:spPr/>
        <p:txBody>
          <a:bodyPr/>
          <a:lstStyle/>
          <a:p>
            <a:r>
              <a:rPr lang="nl-BE" dirty="0" smtClean="0"/>
              <a:t>Jing Men</a:t>
            </a:r>
            <a:endParaRPr lang="nl-B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understand EU-China partnership?</a:t>
            </a:r>
            <a:endParaRPr lang="nl-BE"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Ideology, human rights, political system…</a:t>
            </a:r>
          </a:p>
          <a:p>
            <a:pPr marL="914400" lvl="1" indent="-514350"/>
            <a:r>
              <a:rPr lang="en-US" dirty="0" smtClean="0"/>
              <a:t>Problematic </a:t>
            </a:r>
          </a:p>
          <a:p>
            <a:pPr marL="514350" indent="-514350">
              <a:buFont typeface="+mj-lt"/>
              <a:buAutoNum type="arabicPeriod"/>
            </a:pPr>
            <a:r>
              <a:rPr lang="en-US" dirty="0" smtClean="0"/>
              <a:t>Interest-based perspective</a:t>
            </a:r>
          </a:p>
          <a:p>
            <a:pPr marL="914400" lvl="1" indent="-514350"/>
            <a:r>
              <a:rPr lang="en-US" dirty="0" smtClean="0"/>
              <a:t>Workable </a:t>
            </a:r>
          </a:p>
          <a:p>
            <a:endParaRPr lang="nl-B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 objectives in EU-China bilateral relations</a:t>
            </a:r>
            <a:endParaRPr lang="nl-BE" dirty="0"/>
          </a:p>
        </p:txBody>
      </p:sp>
      <p:sp>
        <p:nvSpPr>
          <p:cNvPr id="3" name="Content Placeholder 2"/>
          <p:cNvSpPr>
            <a:spLocks noGrp="1"/>
          </p:cNvSpPr>
          <p:nvPr>
            <p:ph idx="1"/>
          </p:nvPr>
        </p:nvSpPr>
        <p:spPr/>
        <p:txBody>
          <a:bodyPr/>
          <a:lstStyle/>
          <a:p>
            <a:r>
              <a:rPr lang="en-US" dirty="0" smtClean="0"/>
              <a:t>Objectives:</a:t>
            </a:r>
          </a:p>
          <a:p>
            <a:pPr lvl="1"/>
            <a:r>
              <a:rPr lang="en-US" dirty="0" smtClean="0"/>
              <a:t>The EU has a mission: transform China</a:t>
            </a:r>
          </a:p>
          <a:p>
            <a:pPr lvl="1"/>
            <a:r>
              <a:rPr lang="en-US" dirty="0" smtClean="0"/>
              <a:t>China requests equal partnership</a:t>
            </a:r>
          </a:p>
          <a:p>
            <a:r>
              <a:rPr lang="en-US" dirty="0" smtClean="0"/>
              <a:t>Reality:</a:t>
            </a:r>
          </a:p>
          <a:p>
            <a:pPr lvl="1"/>
            <a:r>
              <a:rPr lang="en-US" dirty="0" smtClean="0"/>
              <a:t>China is getting more confident</a:t>
            </a:r>
            <a:endParaRPr lang="nl-BE" dirty="0" smtClean="0"/>
          </a:p>
          <a:p>
            <a:pPr lvl="1"/>
            <a:r>
              <a:rPr lang="en-US" dirty="0" smtClean="0"/>
              <a:t>The EU is obliged to admit that it is difficult to change China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EU's China </a:t>
            </a:r>
            <a:r>
              <a:rPr lang="en-US" dirty="0" smtClean="0"/>
              <a:t>Policy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To </a:t>
            </a:r>
            <a:r>
              <a:rPr lang="en-US" dirty="0"/>
              <a:t>engage China further, both bilaterally and on the world stage, through an upgraded political dialogue.</a:t>
            </a:r>
          </a:p>
          <a:p>
            <a:r>
              <a:rPr lang="en-US" dirty="0" smtClean="0"/>
              <a:t>To </a:t>
            </a:r>
            <a:r>
              <a:rPr lang="en-US" dirty="0"/>
              <a:t>support China's transition to an open society based upon the rule of law and respect for human rights.</a:t>
            </a:r>
          </a:p>
          <a:p>
            <a:r>
              <a:rPr lang="en-US" dirty="0" smtClean="0"/>
              <a:t>To </a:t>
            </a:r>
            <a:r>
              <a:rPr lang="en-US" dirty="0"/>
              <a:t>encourage the integration of China in the world economy through bringing it fully into the world trading system, and supporting the process of economic and social reform that is continuing in China.</a:t>
            </a:r>
          </a:p>
          <a:p>
            <a:r>
              <a:rPr lang="en-US" dirty="0" smtClean="0"/>
              <a:t>To </a:t>
            </a:r>
            <a:r>
              <a:rPr lang="en-US" dirty="0"/>
              <a:t>raise the EU's profile in China.</a:t>
            </a:r>
          </a:p>
          <a:p>
            <a:endParaRPr lang="en-US" dirty="0"/>
          </a:p>
        </p:txBody>
      </p:sp>
    </p:spTree>
    <p:extLst>
      <p:ext uri="{BB962C8B-B14F-4D97-AF65-F5344CB8AC3E}">
        <p14:creationId xmlns:p14="http://schemas.microsoft.com/office/powerpoint/2010/main" val="131923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should the EU face reality?</a:t>
            </a:r>
            <a:endParaRPr lang="nl-BE" dirty="0"/>
          </a:p>
        </p:txBody>
      </p:sp>
      <p:sp>
        <p:nvSpPr>
          <p:cNvPr id="3" name="Content Placeholder 2"/>
          <p:cNvSpPr>
            <a:spLocks noGrp="1"/>
          </p:cNvSpPr>
          <p:nvPr>
            <p:ph idx="1"/>
          </p:nvPr>
        </p:nvSpPr>
        <p:spPr/>
        <p:txBody>
          <a:bodyPr/>
          <a:lstStyle/>
          <a:p>
            <a:r>
              <a:rPr lang="en-US" dirty="0" smtClean="0"/>
              <a:t>Like China or not, it is a world of co-existence;</a:t>
            </a:r>
          </a:p>
          <a:p>
            <a:r>
              <a:rPr lang="en-US" dirty="0" smtClean="0"/>
              <a:t>Hate China or not, China cannot be ignored;</a:t>
            </a:r>
          </a:p>
          <a:p>
            <a:r>
              <a:rPr lang="en-US" dirty="0" smtClean="0"/>
              <a:t>The EU should work with China to maximize its own interest – a win-win and mutual beneficial relationship.</a:t>
            </a:r>
          </a:p>
          <a:p>
            <a:r>
              <a:rPr lang="en-US" u="sng" dirty="0" smtClean="0"/>
              <a:t>The policy proposal to the EU: constructive liberalism based on common interests</a:t>
            </a:r>
            <a:endParaRPr lang="nl-BE"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t>Are the EU and China strategic partners</a:t>
            </a:r>
            <a:r>
              <a:rPr lang="en-US" sz="3800" dirty="0" smtClean="0"/>
              <a:t>?</a:t>
            </a:r>
            <a:endParaRPr lang="nl-BE" sz="3800" dirty="0"/>
          </a:p>
        </p:txBody>
      </p:sp>
      <p:sp>
        <p:nvSpPr>
          <p:cNvPr id="3" name="Content Placeholder 2"/>
          <p:cNvSpPr>
            <a:spLocks noGrp="1"/>
          </p:cNvSpPr>
          <p:nvPr>
            <p:ph idx="1"/>
          </p:nvPr>
        </p:nvSpPr>
        <p:spPr/>
        <p:txBody>
          <a:bodyPr/>
          <a:lstStyle/>
          <a:p>
            <a:pPr lvl="1"/>
            <a:r>
              <a:rPr lang="en-US" dirty="0" smtClean="0"/>
              <a:t>Yes and no;</a:t>
            </a:r>
          </a:p>
          <a:p>
            <a:pPr lvl="1"/>
            <a:r>
              <a:rPr lang="en-US" dirty="0" smtClean="0"/>
              <a:t>Yes, because they are both important in global governance, they need to work together on many strategically important issues; </a:t>
            </a:r>
          </a:p>
          <a:p>
            <a:pPr lvl="1"/>
            <a:r>
              <a:rPr lang="en-US" dirty="0" smtClean="0"/>
              <a:t>No, because they are very different actors – there is no mutual trust and mutual understanding between them yet.</a:t>
            </a:r>
            <a:endParaRPr lang="nl-B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EU-China partnership is irreplaceable</a:t>
            </a:r>
            <a:endParaRPr lang="nl-BE" dirty="0"/>
          </a:p>
        </p:txBody>
      </p:sp>
      <p:sp>
        <p:nvSpPr>
          <p:cNvPr id="3" name="Content Placeholder 2"/>
          <p:cNvSpPr>
            <a:spLocks noGrp="1"/>
          </p:cNvSpPr>
          <p:nvPr>
            <p:ph idx="1"/>
          </p:nvPr>
        </p:nvSpPr>
        <p:spPr/>
        <p:txBody>
          <a:bodyPr>
            <a:normAutofit fontScale="92500" lnSpcReduction="10000"/>
          </a:bodyPr>
          <a:lstStyle/>
          <a:p>
            <a:r>
              <a:rPr lang="en-US" dirty="0" smtClean="0"/>
              <a:t>Trade partners: </a:t>
            </a:r>
          </a:p>
          <a:p>
            <a:pPr lvl="1"/>
            <a:r>
              <a:rPr lang="en-US" dirty="0" smtClean="0"/>
              <a:t>trade volume over </a:t>
            </a:r>
            <a:r>
              <a:rPr lang="nl-BE" dirty="0" smtClean="0"/>
              <a:t>€1 billion a day</a:t>
            </a:r>
          </a:p>
          <a:p>
            <a:pPr lvl="1"/>
            <a:r>
              <a:rPr lang="en-US" dirty="0" smtClean="0"/>
              <a:t>2</a:t>
            </a:r>
            <a:r>
              <a:rPr lang="en-US" baseline="30000" dirty="0" smtClean="0"/>
              <a:t>nd</a:t>
            </a:r>
            <a:r>
              <a:rPr lang="en-US" dirty="0" smtClean="0"/>
              <a:t> largest agriculture market for EU agricultural products</a:t>
            </a:r>
            <a:endParaRPr lang="nl-BE" dirty="0" smtClean="0"/>
          </a:p>
          <a:p>
            <a:r>
              <a:rPr lang="en-US" dirty="0" smtClean="0"/>
              <a:t>Economic cooperation:</a:t>
            </a:r>
          </a:p>
          <a:p>
            <a:pPr lvl="1"/>
            <a:r>
              <a:rPr lang="nl-BE" dirty="0" smtClean="0"/>
              <a:t>Juncker plan for infrastructure, Chinese banks ready to invest "billions” </a:t>
            </a:r>
            <a:endParaRPr lang="en-US" dirty="0" smtClean="0"/>
          </a:p>
          <a:p>
            <a:r>
              <a:rPr lang="en-US" dirty="0" smtClean="0"/>
              <a:t>Bilateral negotiations on investment:</a:t>
            </a:r>
          </a:p>
          <a:p>
            <a:r>
              <a:rPr lang="en-US" dirty="0" smtClean="0"/>
              <a:t>Climate change, sustainable development, global peace and security,….</a:t>
            </a:r>
            <a:endParaRPr lang="nl-B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of the EU</a:t>
            </a:r>
            <a:endParaRPr lang="nl-BE" dirty="0"/>
          </a:p>
        </p:txBody>
      </p:sp>
      <p:sp>
        <p:nvSpPr>
          <p:cNvPr id="3" name="Content Placeholder 2"/>
          <p:cNvSpPr>
            <a:spLocks noGrp="1"/>
          </p:cNvSpPr>
          <p:nvPr>
            <p:ph idx="1"/>
          </p:nvPr>
        </p:nvSpPr>
        <p:spPr/>
        <p:txBody>
          <a:bodyPr/>
          <a:lstStyle/>
          <a:p>
            <a:r>
              <a:rPr lang="en-US" dirty="0" smtClean="0"/>
              <a:t>Short and medium term goal:</a:t>
            </a:r>
          </a:p>
          <a:p>
            <a:pPr lvl="1"/>
            <a:r>
              <a:rPr lang="en-US" dirty="0" smtClean="0"/>
              <a:t>Deepen engagement and cooperation</a:t>
            </a:r>
          </a:p>
          <a:p>
            <a:r>
              <a:rPr lang="en-US" dirty="0" smtClean="0"/>
              <a:t>Long term goal: </a:t>
            </a:r>
          </a:p>
          <a:p>
            <a:pPr lvl="1"/>
            <a:r>
              <a:rPr lang="en-US" dirty="0" smtClean="0"/>
              <a:t>Transforming China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promote the partnership?</a:t>
            </a:r>
            <a:endParaRPr lang="nl-BE" dirty="0"/>
          </a:p>
        </p:txBody>
      </p:sp>
      <p:sp>
        <p:nvSpPr>
          <p:cNvPr id="3" name="Content Placeholder 2"/>
          <p:cNvSpPr>
            <a:spLocks noGrp="1"/>
          </p:cNvSpPr>
          <p:nvPr>
            <p:ph idx="1"/>
          </p:nvPr>
        </p:nvSpPr>
        <p:spPr/>
        <p:txBody>
          <a:bodyPr/>
          <a:lstStyle/>
          <a:p>
            <a:r>
              <a:rPr lang="en-US" dirty="0" smtClean="0"/>
              <a:t>More dialogue on more issues</a:t>
            </a:r>
          </a:p>
          <a:p>
            <a:r>
              <a:rPr lang="en-US" dirty="0" smtClean="0"/>
              <a:t>Both sides should train more experts on EU-China relations</a:t>
            </a:r>
          </a:p>
          <a:p>
            <a:r>
              <a:rPr lang="en-US" dirty="0" smtClean="0"/>
              <a:t>More contacts at the grassroots level: people to people exchange</a:t>
            </a:r>
            <a:endParaRPr lang="nl-BE" dirty="0" smtClean="0"/>
          </a:p>
          <a:p>
            <a:r>
              <a:rPr lang="en-US" dirty="0" smtClean="0"/>
              <a:t>The EP should have a permanent delegation in China, apart from the one in Washington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1536</TotalTime>
  <Words>388</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EU-China Strategic Partnership</vt:lpstr>
      <vt:lpstr>How to understand EU-China partnership?</vt:lpstr>
      <vt:lpstr>Different objectives in EU-China bilateral relations</vt:lpstr>
      <vt:lpstr>The EU's China Policy</vt:lpstr>
      <vt:lpstr>How should the EU face reality?</vt:lpstr>
      <vt:lpstr>Are the EU and China strategic partners?</vt:lpstr>
      <vt:lpstr>EU-China partnership is irreplaceable</vt:lpstr>
      <vt:lpstr>The goal of the EU</vt:lpstr>
      <vt:lpstr>How to promote the partnership?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EU-China Strategic Partnership</dc:title>
  <dc:creator>Jing Men</dc:creator>
  <cp:lastModifiedBy>LINCK Annika</cp:lastModifiedBy>
  <cp:revision>14</cp:revision>
  <cp:lastPrinted>2015-05-26T09:29:47Z</cp:lastPrinted>
  <dcterms:created xsi:type="dcterms:W3CDTF">2015-05-21T19:36:14Z</dcterms:created>
  <dcterms:modified xsi:type="dcterms:W3CDTF">2015-05-28T09:31:33Z</dcterms:modified>
</cp:coreProperties>
</file>