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1405" r:id="rId5"/>
    <p:sldId id="1404" r:id="rId6"/>
    <p:sldId id="274" r:id="rId7"/>
    <p:sldId id="272" r:id="rId8"/>
    <p:sldId id="262" r:id="rId9"/>
    <p:sldId id="259" r:id="rId10"/>
    <p:sldId id="1406" r:id="rId11"/>
    <p:sldId id="265" r:id="rId12"/>
    <p:sldId id="264" r:id="rId13"/>
    <p:sldId id="263" r:id="rId14"/>
    <p:sldId id="260" r:id="rId15"/>
    <p:sldId id="267" r:id="rId16"/>
    <p:sldId id="268" r:id="rId17"/>
    <p:sldId id="1408" r:id="rId18"/>
    <p:sldId id="270" r:id="rId19"/>
    <p:sldId id="1407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609502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1219004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828506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2438008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3047510" algn="l" defTabSz="1219004" rtl="0" eaLnBrk="1" latinLnBrk="0" hangingPunct="1">
      <a:defRPr sz="16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3657013" algn="l" defTabSz="1219004" rtl="0" eaLnBrk="1" latinLnBrk="0" hangingPunct="1">
      <a:defRPr sz="16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4266513" algn="l" defTabSz="1219004" rtl="0" eaLnBrk="1" latinLnBrk="0" hangingPunct="1">
      <a:defRPr sz="16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4876017" algn="l" defTabSz="1219004" rtl="0" eaLnBrk="1" latinLnBrk="0" hangingPunct="1">
      <a:defRPr sz="16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61" autoAdjust="0"/>
    <p:restoredTop sz="94637" autoAdjust="0"/>
  </p:normalViewPr>
  <p:slideViewPr>
    <p:cSldViewPr snapToGrid="0">
      <p:cViewPr>
        <p:scale>
          <a:sx n="125" d="100"/>
          <a:sy n="125" d="100"/>
        </p:scale>
        <p:origin x="438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mai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571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26482" y="1100667"/>
            <a:ext cx="5435037" cy="2603500"/>
          </a:xfrm>
          <a:prstGeom prst="rect">
            <a:avLst/>
          </a:prstGeom>
        </p:spPr>
        <p:txBody>
          <a:bodyPr vert="horz" lIns="0" tIns="0" rIns="0" bIns="0" anchor="b">
            <a:noAutofit/>
          </a:bodyPr>
          <a:lstStyle>
            <a:lvl1pPr algn="ctr">
              <a:lnSpc>
                <a:spcPct val="105000"/>
              </a:lnSpc>
              <a:defRPr sz="3467">
                <a:solidFill>
                  <a:srgbClr val="000000"/>
                </a:solidFill>
                <a:latin typeface="Georgia"/>
                <a:cs typeface="Georgia"/>
              </a:defRPr>
            </a:lvl1pPr>
          </a:lstStyle>
          <a:p>
            <a:r>
              <a:rPr lang="en-GB" noProof="0" dirty="0"/>
              <a:t>Title of Your</a:t>
            </a:r>
            <a:br>
              <a:rPr lang="en-GB" noProof="0" dirty="0"/>
            </a:br>
            <a:r>
              <a:rPr lang="en-GB" noProof="0" dirty="0"/>
              <a:t>Presentation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434667" y="4080933"/>
            <a:ext cx="5418667" cy="17272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1067"/>
              </a:spcAft>
              <a:buFontTx/>
              <a:buNone/>
              <a:defRPr sz="2400"/>
            </a:lvl1pPr>
            <a:lvl2pPr marL="519366" indent="0" algn="ctr">
              <a:buFontTx/>
              <a:buNone/>
              <a:defRPr/>
            </a:lvl2pPr>
            <a:lvl3pPr marL="969898" indent="0" algn="ctr">
              <a:buFontTx/>
              <a:buNone/>
              <a:defRPr/>
            </a:lvl3pPr>
            <a:lvl4pPr marL="1422518" indent="0" algn="ctr">
              <a:buFontTx/>
              <a:buNone/>
              <a:defRPr/>
            </a:lvl4pPr>
            <a:lvl5pPr marL="1873052" indent="0" algn="ctr">
              <a:buFontTx/>
              <a:buNone/>
              <a:defRPr/>
            </a:lvl5pPr>
          </a:lstStyle>
          <a:p>
            <a:pPr lvl="0"/>
            <a:r>
              <a:rPr lang="en-GB" noProof="0" dirty="0"/>
              <a:t>Name of presenter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575" tIns="45787" rIns="91575" bIns="4578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571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pic>
        <p:nvPicPr>
          <p:cNvPr id="9" name="Picture 8" descr="cooley-logo-white-2015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703" y="3086100"/>
            <a:ext cx="2104595" cy="685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8667" y="6495393"/>
            <a:ext cx="5454651" cy="364571"/>
          </a:xfrm>
          <a:prstGeom prst="rect">
            <a:avLst/>
          </a:prstGeom>
          <a:noFill/>
        </p:spPr>
        <p:txBody>
          <a:bodyPr wrap="square" lIns="0" rIns="0" bIns="121920" rtlCol="0" anchor="b">
            <a:noAutofit/>
          </a:bodyPr>
          <a:lstStyle/>
          <a:p>
            <a:pPr algn="ctr"/>
            <a:r>
              <a:rPr lang="en-GB" sz="800" kern="0" noProof="0" dirty="0">
                <a:solidFill>
                  <a:srgbClr val="B10D27"/>
                </a:solidFill>
                <a:latin typeface="Times New Roman" pitchFamily="18" charset="0"/>
                <a:ea typeface="ＭＳ Ｐゴシック" pitchFamily="34" charset="-128"/>
                <a:cs typeface="Courier"/>
              </a:rPr>
              <a:t>Copyright © </a:t>
            </a:r>
            <a:r>
              <a:rPr lang="en-GB" sz="800" kern="0" noProof="0" dirty="0">
                <a:solidFill>
                  <a:srgbClr val="B10D27"/>
                </a:solidFill>
                <a:latin typeface="+mj-lt"/>
                <a:cs typeface="Courier"/>
              </a:rPr>
              <a:t>Cooley (UK) LLP</a:t>
            </a:r>
          </a:p>
        </p:txBody>
      </p:sp>
    </p:spTree>
    <p:extLst>
      <p:ext uri="{BB962C8B-B14F-4D97-AF65-F5344CB8AC3E}">
        <p14:creationId xmlns:p14="http://schemas.microsoft.com/office/powerpoint/2010/main" val="271589479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2-column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5181600" cy="4527550"/>
          </a:xfrm>
          <a:prstGeom prst="rect">
            <a:avLst/>
          </a:prstGeom>
        </p:spPr>
        <p:txBody>
          <a:bodyPr lIns="90109" tIns="45055" rIns="90109" bIns="45055"/>
          <a:lstStyle>
            <a:lvl1pPr marL="369188" indent="-369188">
              <a:lnSpc>
                <a:spcPct val="110000"/>
              </a:lnSpc>
              <a:spcBef>
                <a:spcPts val="1052"/>
              </a:spcBef>
              <a:spcAft>
                <a:spcPts val="263"/>
              </a:spcAft>
              <a:buClr>
                <a:srgbClr val="E92033"/>
              </a:buClr>
              <a:buSzPct val="110000"/>
              <a:buFont typeface="Arial"/>
              <a:buChar char="•"/>
              <a:defRPr sz="2667"/>
            </a:lvl1pPr>
            <a:lvl2pPr marL="752975" indent="-300355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/>
            </a:lvl2pPr>
            <a:lvl3pPr marL="1126333" indent="-302442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/>
            </a:lvl3pPr>
            <a:lvl4pPr marL="1508036" indent="-300355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/>
            </a:lvl4pPr>
            <a:lvl5pPr marL="1879309" indent="-300355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6400800" y="1828800"/>
            <a:ext cx="5181600" cy="4527550"/>
          </a:xfrm>
          <a:prstGeom prst="rect">
            <a:avLst/>
          </a:prstGeom>
        </p:spPr>
        <p:txBody>
          <a:bodyPr lIns="90109" tIns="45055" rIns="90109" bIns="45055"/>
          <a:lstStyle>
            <a:lvl1pPr marL="369188" indent="-369188">
              <a:lnSpc>
                <a:spcPct val="110000"/>
              </a:lnSpc>
              <a:spcBef>
                <a:spcPts val="1052"/>
              </a:spcBef>
              <a:spcAft>
                <a:spcPts val="263"/>
              </a:spcAft>
              <a:buClr>
                <a:srgbClr val="E92033"/>
              </a:buClr>
              <a:buSzPct val="110000"/>
              <a:buFont typeface="Arial"/>
              <a:buChar char="•"/>
              <a:defRPr sz="2667"/>
            </a:lvl1pPr>
            <a:lvl2pPr marL="752975" indent="-300355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/>
            </a:lvl2pPr>
            <a:lvl3pPr marL="1126333" indent="-302442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/>
            </a:lvl3pPr>
            <a:lvl4pPr marL="1508036" indent="-300355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/>
            </a:lvl4pPr>
            <a:lvl5pPr marL="1879309" indent="-300355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0"/>
            <a:ext cx="12192000" cy="1600200"/>
          </a:xfrm>
          <a:prstGeom prst="rect">
            <a:avLst/>
          </a:prstGeom>
          <a:solidFill>
            <a:schemeClr val="accent3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575" tIns="45787" rIns="91575" bIns="4578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571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31648"/>
            <a:ext cx="10984992" cy="1146048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733" b="0" i="0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kumimoji="0" lang="en-GB" sz="3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charset="0"/>
                <a:ea typeface="Georgia" charset="0"/>
                <a:cs typeface="Georgia" charset="0"/>
              </a:rPr>
              <a:t>Slide Title in Title Case</a:t>
            </a:r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3C70-96E6-4C18-8282-2DB831E7D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471796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2-column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5181600" cy="4527550"/>
          </a:xfrm>
          <a:prstGeom prst="rect">
            <a:avLst/>
          </a:prstGeom>
        </p:spPr>
        <p:txBody>
          <a:bodyPr lIns="90109" tIns="45055" rIns="90109" bIns="45055"/>
          <a:lstStyle>
            <a:lvl1pPr marL="369188" indent="-369188">
              <a:lnSpc>
                <a:spcPct val="110000"/>
              </a:lnSpc>
              <a:spcBef>
                <a:spcPts val="1052"/>
              </a:spcBef>
              <a:spcAft>
                <a:spcPts val="263"/>
              </a:spcAft>
              <a:buClr>
                <a:srgbClr val="E92033"/>
              </a:buClr>
              <a:buSzPct val="110000"/>
              <a:buFont typeface="Arial"/>
              <a:buChar char="•"/>
              <a:defRPr sz="2667"/>
            </a:lvl1pPr>
            <a:lvl2pPr marL="752975" indent="-300355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/>
            </a:lvl2pPr>
            <a:lvl3pPr marL="1126333" indent="-302442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/>
            </a:lvl3pPr>
            <a:lvl4pPr marL="1508036" indent="-300355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/>
            </a:lvl4pPr>
            <a:lvl5pPr marL="1879309" indent="-300355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6400800" y="1828800"/>
            <a:ext cx="5181600" cy="4527550"/>
          </a:xfrm>
          <a:prstGeom prst="rect">
            <a:avLst/>
          </a:prstGeom>
        </p:spPr>
        <p:txBody>
          <a:bodyPr lIns="90109" tIns="45055" rIns="90109" bIns="45055"/>
          <a:lstStyle>
            <a:lvl1pPr marL="369188" indent="-369188">
              <a:lnSpc>
                <a:spcPct val="110000"/>
              </a:lnSpc>
              <a:spcBef>
                <a:spcPts val="1052"/>
              </a:spcBef>
              <a:spcAft>
                <a:spcPts val="263"/>
              </a:spcAft>
              <a:buClr>
                <a:srgbClr val="E92033"/>
              </a:buClr>
              <a:buSzPct val="110000"/>
              <a:buFont typeface="Arial"/>
              <a:buChar char="•"/>
              <a:defRPr sz="2667"/>
            </a:lvl1pPr>
            <a:lvl2pPr marL="752975" indent="-300355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/>
            </a:lvl2pPr>
            <a:lvl3pPr marL="1126333" indent="-302442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/>
            </a:lvl3pPr>
            <a:lvl4pPr marL="1508036" indent="-300355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/>
            </a:lvl4pPr>
            <a:lvl5pPr marL="1879309" indent="-300355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0"/>
            <a:ext cx="12192000" cy="1600200"/>
          </a:xfrm>
          <a:prstGeom prst="rect">
            <a:avLst/>
          </a:prstGeom>
          <a:solidFill>
            <a:schemeClr val="accent2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575" tIns="45787" rIns="91575" bIns="4578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571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31648"/>
            <a:ext cx="10984992" cy="1146048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733" b="0" i="0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kumimoji="0" lang="en-GB" sz="3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charset="0"/>
                <a:ea typeface="Georgia" charset="0"/>
                <a:cs typeface="Georgia" charset="0"/>
              </a:rPr>
              <a:t>Slide Title in Title Case</a:t>
            </a:r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3C70-96E6-4C18-8282-2DB831E7D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070039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2-column roy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5181600" cy="4527550"/>
          </a:xfrm>
          <a:prstGeom prst="rect">
            <a:avLst/>
          </a:prstGeom>
        </p:spPr>
        <p:txBody>
          <a:bodyPr lIns="90109" tIns="45055" rIns="90109" bIns="45055"/>
          <a:lstStyle>
            <a:lvl1pPr marL="369188" indent="-369188">
              <a:lnSpc>
                <a:spcPct val="110000"/>
              </a:lnSpc>
              <a:spcBef>
                <a:spcPts val="1052"/>
              </a:spcBef>
              <a:spcAft>
                <a:spcPts val="263"/>
              </a:spcAft>
              <a:buClr>
                <a:srgbClr val="E92033"/>
              </a:buClr>
              <a:buSzPct val="110000"/>
              <a:buFont typeface="Arial"/>
              <a:buChar char="•"/>
              <a:defRPr sz="2667"/>
            </a:lvl1pPr>
            <a:lvl2pPr marL="752975" indent="-300355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/>
            </a:lvl2pPr>
            <a:lvl3pPr marL="1126333" indent="-302442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/>
            </a:lvl3pPr>
            <a:lvl4pPr marL="1508036" indent="-300355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/>
            </a:lvl4pPr>
            <a:lvl5pPr marL="1879309" indent="-300355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6400800" y="1828800"/>
            <a:ext cx="5181600" cy="4527550"/>
          </a:xfrm>
          <a:prstGeom prst="rect">
            <a:avLst/>
          </a:prstGeom>
        </p:spPr>
        <p:txBody>
          <a:bodyPr lIns="90109" tIns="45055" rIns="90109" bIns="45055"/>
          <a:lstStyle>
            <a:lvl1pPr marL="369188" indent="-369188">
              <a:lnSpc>
                <a:spcPct val="110000"/>
              </a:lnSpc>
              <a:spcBef>
                <a:spcPts val="1052"/>
              </a:spcBef>
              <a:spcAft>
                <a:spcPts val="263"/>
              </a:spcAft>
              <a:buClr>
                <a:srgbClr val="E92033"/>
              </a:buClr>
              <a:buSzPct val="110000"/>
              <a:buFont typeface="Arial"/>
              <a:buChar char="•"/>
              <a:defRPr sz="2667"/>
            </a:lvl1pPr>
            <a:lvl2pPr marL="752975" indent="-300355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/>
            </a:lvl2pPr>
            <a:lvl3pPr marL="1126333" indent="-302442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/>
            </a:lvl3pPr>
            <a:lvl4pPr marL="1508036" indent="-300355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/>
            </a:lvl4pPr>
            <a:lvl5pPr marL="1879309" indent="-300355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0"/>
            <a:ext cx="12192000" cy="1600200"/>
          </a:xfrm>
          <a:prstGeom prst="rect">
            <a:avLst/>
          </a:prstGeom>
          <a:solidFill>
            <a:schemeClr val="accent4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575" tIns="45787" rIns="91575" bIns="4578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571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31648"/>
            <a:ext cx="10984992" cy="1146048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733" b="0" i="0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kumimoji="0" lang="en-GB" sz="3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charset="0"/>
                <a:ea typeface="Georgia" charset="0"/>
                <a:cs typeface="Georgia" charset="0"/>
              </a:rPr>
              <a:t>Slide Title in Title Case</a:t>
            </a:r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3C70-96E6-4C18-8282-2DB831E7D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818208"/>
      </p:ext>
    </p:extLst>
  </p:cSld>
  <p:clrMapOvr>
    <a:masterClrMapping/>
  </p:clrMapOvr>
</p:sldLayout>
</file>

<file path=ppt/slideLayouts/slideLayout1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content title onl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228600"/>
            <a:ext cx="10986404" cy="1143000"/>
          </a:xfrm>
          <a:prstGeom prst="rect">
            <a:avLst/>
          </a:prstGeom>
        </p:spPr>
        <p:txBody>
          <a:bodyPr lIns="90109" tIns="45055" rIns="90109" bIns="45055"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733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kumimoji="0" lang="en-GB" sz="3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charset="0"/>
                <a:ea typeface="Georgia" charset="0"/>
                <a:cs typeface="Georgia" charset="0"/>
              </a:rPr>
              <a:t>Slide Title in Title Case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93C70-96E6-4C18-8282-2DB831E7D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689461"/>
      </p:ext>
    </p:extLst>
  </p:cSld>
  <p:clrMapOvr>
    <a:masterClrMapping/>
  </p:clrMapOvr>
</p:sldLayout>
</file>

<file path=ppt/slideLayouts/slideLayout1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content title only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12192000" cy="1600200"/>
          </a:xfrm>
          <a:prstGeom prst="rect">
            <a:avLst/>
          </a:prstGeom>
          <a:solidFill>
            <a:schemeClr val="accent3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575" tIns="45787" rIns="91575" bIns="4578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571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228600"/>
            <a:ext cx="10986404" cy="1143000"/>
          </a:xfrm>
          <a:prstGeom prst="rect">
            <a:avLst/>
          </a:prstGeom>
        </p:spPr>
        <p:txBody>
          <a:bodyPr lIns="90109" tIns="45055" rIns="90109" bIns="45055"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733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kumimoji="0" lang="en-GB" sz="3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charset="0"/>
                <a:ea typeface="Georgia" charset="0"/>
                <a:cs typeface="Georgia" charset="0"/>
              </a:rPr>
              <a:t>Slide Title in Title Case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93C70-96E6-4C18-8282-2DB831E7D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529656"/>
      </p:ext>
    </p:extLst>
  </p:cSld>
  <p:clrMapOvr>
    <a:masterClrMapping/>
  </p:clrMapOvr>
</p:sldLayout>
</file>

<file path=ppt/slideLayouts/slideLayout1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content title only -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12192000" cy="1600200"/>
          </a:xfrm>
          <a:prstGeom prst="rect">
            <a:avLst/>
          </a:prstGeom>
          <a:solidFill>
            <a:schemeClr val="accent2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575" tIns="45787" rIns="91575" bIns="4578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571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228600"/>
            <a:ext cx="10986404" cy="1143000"/>
          </a:xfrm>
          <a:prstGeom prst="rect">
            <a:avLst/>
          </a:prstGeom>
        </p:spPr>
        <p:txBody>
          <a:bodyPr lIns="90109" tIns="45055" rIns="90109" bIns="45055"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733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kumimoji="0" lang="en-GB" sz="3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charset="0"/>
                <a:ea typeface="Georgia" charset="0"/>
                <a:cs typeface="Georgia" charset="0"/>
              </a:rPr>
              <a:t>Slide Title in Title Case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93C70-96E6-4C18-8282-2DB831E7D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301863"/>
      </p:ext>
    </p:extLst>
  </p:cSld>
  <p:clrMapOvr>
    <a:masterClrMapping/>
  </p:clrMapOvr>
</p:sldLayout>
</file>

<file path=ppt/slideLayouts/slideLayout1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content title only - roy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12192000" cy="1600200"/>
          </a:xfrm>
          <a:prstGeom prst="rect">
            <a:avLst/>
          </a:prstGeom>
          <a:solidFill>
            <a:schemeClr val="accent4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575" tIns="45787" rIns="91575" bIns="4578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571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228600"/>
            <a:ext cx="10986404" cy="1143000"/>
          </a:xfrm>
          <a:prstGeom prst="rect">
            <a:avLst/>
          </a:prstGeom>
        </p:spPr>
        <p:txBody>
          <a:bodyPr lIns="90109" tIns="45055" rIns="90109" bIns="45055"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733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kumimoji="0" lang="en-GB" sz="3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charset="0"/>
                <a:ea typeface="Georgia" charset="0"/>
                <a:cs typeface="Georgia" charset="0"/>
              </a:rPr>
              <a:t>Slide Title in Title Case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93C70-96E6-4C18-8282-2DB831E7D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946254"/>
      </p:ext>
    </p:extLst>
  </p:cSld>
  <p:clrMapOvr>
    <a:masterClrMapping/>
  </p:clrMapOvr>
</p:sldLayout>
</file>

<file path=ppt/slideLayouts/slideLayout17.xml><?xml version="1.0" encoding="utf-8"?>
<p:sldLayout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97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section divider navy">
    <p:bg>
      <p:bgPr>
        <a:solidFill>
          <a:srgbClr val="0022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3495" y="2772828"/>
            <a:ext cx="9625012" cy="1143000"/>
          </a:xfrm>
          <a:prstGeom prst="rect">
            <a:avLst/>
          </a:prstGeom>
        </p:spPr>
        <p:txBody>
          <a:bodyPr vert="horz" lIns="68681" tIns="34340" rIns="68681" bIns="34340" anchor="ctr"/>
          <a:lstStyle>
            <a:lvl1pPr algn="ctr">
              <a:defRPr sz="5333" b="0" i="0">
                <a:latin typeface="Georgia"/>
                <a:cs typeface="Georgia"/>
              </a:defRPr>
            </a:lvl1pPr>
          </a:lstStyle>
          <a:p>
            <a:r>
              <a:rPr lang="en-GB" noProof="0" dirty="0"/>
              <a:t>Section Title</a:t>
            </a:r>
          </a:p>
        </p:txBody>
      </p:sp>
      <p:pic>
        <p:nvPicPr>
          <p:cNvPr id="4" name="Picture 3" descr="cooley-logo-white-2015.ai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050" y="5843673"/>
            <a:ext cx="1471901" cy="47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13880"/>
      </p:ext>
    </p:extLst>
  </p:cSld>
  <p:clrMapOvr>
    <a:masterClrMapping/>
  </p:clrMapOvr>
</p:sldLayout>
</file>

<file path=ppt/slideLayouts/slideLayout3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section divider charcoal">
    <p:bg>
      <p:bgPr>
        <a:solidFill>
          <a:srgbClr val="545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3495" y="2772828"/>
            <a:ext cx="9625012" cy="1143000"/>
          </a:xfrm>
          <a:prstGeom prst="rect">
            <a:avLst/>
          </a:prstGeom>
        </p:spPr>
        <p:txBody>
          <a:bodyPr vert="horz" lIns="68681" tIns="34340" rIns="68681" bIns="34340" anchor="ctr"/>
          <a:lstStyle>
            <a:lvl1pPr algn="ctr">
              <a:defRPr sz="5333" b="0" i="0">
                <a:latin typeface="Georgia"/>
                <a:cs typeface="Georgia"/>
              </a:defRPr>
            </a:lvl1pPr>
          </a:lstStyle>
          <a:p>
            <a:r>
              <a:rPr lang="en-GB" noProof="0" dirty="0"/>
              <a:t>Section Title</a:t>
            </a:r>
          </a:p>
        </p:txBody>
      </p:sp>
      <p:pic>
        <p:nvPicPr>
          <p:cNvPr id="4" name="Picture 3" descr="cooley-logo-white-2015.ai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050" y="5843673"/>
            <a:ext cx="1471901" cy="47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52315"/>
      </p:ext>
    </p:extLst>
  </p:cSld>
  <p:clrMapOvr>
    <a:masterClrMapping/>
  </p:clrMapOvr>
</p:sldLayout>
</file>

<file path=ppt/slideLayouts/slideLayout4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section divider roya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3495" y="2772828"/>
            <a:ext cx="9625012" cy="1143000"/>
          </a:xfrm>
          <a:prstGeom prst="rect">
            <a:avLst/>
          </a:prstGeom>
        </p:spPr>
        <p:txBody>
          <a:bodyPr vert="horz" lIns="68681" tIns="34340" rIns="68681" bIns="34340" anchor="ctr"/>
          <a:lstStyle>
            <a:lvl1pPr algn="ctr">
              <a:defRPr sz="5333" b="0" i="0">
                <a:latin typeface="Georgia"/>
                <a:cs typeface="Georgia"/>
              </a:defRPr>
            </a:lvl1pPr>
          </a:lstStyle>
          <a:p>
            <a:r>
              <a:rPr lang="en-GB" noProof="0" dirty="0"/>
              <a:t>Section Title</a:t>
            </a:r>
          </a:p>
        </p:txBody>
      </p:sp>
      <p:pic>
        <p:nvPicPr>
          <p:cNvPr id="4" name="Picture 3" descr="cooley-logo-white-2015.ai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050" y="5843673"/>
            <a:ext cx="1471901" cy="47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90629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228600"/>
            <a:ext cx="10986404" cy="1143000"/>
          </a:xfrm>
          <a:prstGeom prst="rect">
            <a:avLst/>
          </a:prstGeom>
        </p:spPr>
        <p:txBody>
          <a:bodyPr lIns="90109" tIns="45055" rIns="90109" bIns="45055"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733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kumimoji="0" lang="en-GB" sz="3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charset="0"/>
                <a:ea typeface="Georgia" charset="0"/>
                <a:cs typeface="Georgia" charset="0"/>
              </a:rPr>
              <a:t>Slide Title in Title Case</a:t>
            </a:r>
            <a:endParaRPr lang="en-GB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844040"/>
            <a:ext cx="10986407" cy="4512310"/>
          </a:xfrm>
          <a:prstGeom prst="rect">
            <a:avLst/>
          </a:prstGeom>
        </p:spPr>
        <p:txBody>
          <a:bodyPr lIns="90109" tIns="45055" rIns="90109" bIns="45055"/>
          <a:lstStyle>
            <a:lvl1pPr marL="369188" indent="-369188">
              <a:lnSpc>
                <a:spcPct val="110000"/>
              </a:lnSpc>
              <a:spcBef>
                <a:spcPts val="1052"/>
              </a:spcBef>
              <a:spcAft>
                <a:spcPts val="263"/>
              </a:spcAft>
              <a:buClr>
                <a:srgbClr val="E92033"/>
              </a:buClr>
              <a:buSzPct val="110000"/>
              <a:buFont typeface="Arial"/>
              <a:buChar char="•"/>
              <a:defRPr sz="2933" baseline="0"/>
            </a:lvl1pPr>
            <a:lvl2pPr marL="752975" indent="-300355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 sz="2400"/>
            </a:lvl2pPr>
            <a:lvl3pPr marL="1126333" indent="-302442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 sz="2400"/>
            </a:lvl3pPr>
            <a:lvl4pPr marL="1508036" indent="-300355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 sz="2400"/>
            </a:lvl4pPr>
            <a:lvl5pPr marL="1879309" indent="-300355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 sz="2400"/>
            </a:lvl5pPr>
          </a:lstStyle>
          <a:p>
            <a:pPr lvl="0"/>
            <a:r>
              <a:rPr lang="en-GB" noProof="0" dirty="0"/>
              <a:t>Bullet points brief, using sentence case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93C70-96E6-4C18-8282-2DB831E7D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055391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content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-28575"/>
            <a:ext cx="12192000" cy="1600200"/>
          </a:xfrm>
          <a:prstGeom prst="rect">
            <a:avLst/>
          </a:prstGeom>
          <a:solidFill>
            <a:schemeClr val="accent3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575" tIns="45787" rIns="91575" bIns="4578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571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228600"/>
            <a:ext cx="10986404" cy="1143000"/>
          </a:xfrm>
          <a:prstGeom prst="rect">
            <a:avLst/>
          </a:prstGeom>
        </p:spPr>
        <p:txBody>
          <a:bodyPr lIns="90109" tIns="45055" rIns="90109" bIns="45055"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733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kumimoji="0" lang="en-GB" sz="3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charset="0"/>
                <a:ea typeface="Georgia" charset="0"/>
                <a:cs typeface="Georgia" charset="0"/>
              </a:rPr>
              <a:t>Slide Title in Title Case</a:t>
            </a:r>
            <a:endParaRPr lang="en-GB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844040"/>
            <a:ext cx="10986407" cy="4512310"/>
          </a:xfrm>
          <a:prstGeom prst="rect">
            <a:avLst/>
          </a:prstGeom>
        </p:spPr>
        <p:txBody>
          <a:bodyPr lIns="90109" tIns="45055" rIns="90109" bIns="45055"/>
          <a:lstStyle>
            <a:lvl1pPr marL="369188" indent="-369188">
              <a:lnSpc>
                <a:spcPct val="110000"/>
              </a:lnSpc>
              <a:spcBef>
                <a:spcPts val="1052"/>
              </a:spcBef>
              <a:spcAft>
                <a:spcPts val="263"/>
              </a:spcAft>
              <a:buClr>
                <a:srgbClr val="E92033"/>
              </a:buClr>
              <a:buSzPct val="110000"/>
              <a:buFont typeface="Arial"/>
              <a:buChar char="•"/>
              <a:defRPr sz="2933"/>
            </a:lvl1pPr>
            <a:lvl2pPr marL="752975" indent="-300355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 sz="2400"/>
            </a:lvl2pPr>
            <a:lvl3pPr marL="1126333" indent="-302442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 sz="2400"/>
            </a:lvl3pPr>
            <a:lvl4pPr marL="1508036" indent="-300355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 sz="2400"/>
            </a:lvl4pPr>
            <a:lvl5pPr marL="1879309" indent="-300355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 sz="2400"/>
            </a:lvl5pPr>
          </a:lstStyle>
          <a:p>
            <a:pPr lvl="0"/>
            <a:r>
              <a:rPr lang="en-GB" kern="0" noProof="0" dirty="0"/>
              <a:t>Bullet points brief, using sentence case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93C70-96E6-4C18-8282-2DB831E7D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525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content -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12192000" cy="1600200"/>
          </a:xfrm>
          <a:prstGeom prst="rect">
            <a:avLst/>
          </a:prstGeom>
          <a:solidFill>
            <a:schemeClr val="accent2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575" tIns="45787" rIns="91575" bIns="4578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571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228600"/>
            <a:ext cx="10986404" cy="1143000"/>
          </a:xfrm>
          <a:prstGeom prst="rect">
            <a:avLst/>
          </a:prstGeom>
        </p:spPr>
        <p:txBody>
          <a:bodyPr lIns="90109" tIns="45055" rIns="90109" bIns="45055"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733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kumimoji="0" lang="en-GB" sz="3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charset="0"/>
                <a:ea typeface="Georgia" charset="0"/>
                <a:cs typeface="Georgia" charset="0"/>
              </a:rPr>
              <a:t>Slide Title in Title Case</a:t>
            </a:r>
            <a:endParaRPr lang="en-GB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844040"/>
            <a:ext cx="10986407" cy="4512310"/>
          </a:xfrm>
          <a:prstGeom prst="rect">
            <a:avLst/>
          </a:prstGeom>
        </p:spPr>
        <p:txBody>
          <a:bodyPr lIns="90109" tIns="45055" rIns="90109" bIns="45055"/>
          <a:lstStyle>
            <a:lvl1pPr marL="369188" indent="-369188">
              <a:lnSpc>
                <a:spcPct val="110000"/>
              </a:lnSpc>
              <a:spcBef>
                <a:spcPts val="1052"/>
              </a:spcBef>
              <a:spcAft>
                <a:spcPts val="263"/>
              </a:spcAft>
              <a:buClr>
                <a:srgbClr val="E92033"/>
              </a:buClr>
              <a:buSzPct val="110000"/>
              <a:buFont typeface="Arial"/>
              <a:buChar char="•"/>
              <a:defRPr sz="2933"/>
            </a:lvl1pPr>
            <a:lvl2pPr marL="752975" indent="-300355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 sz="2400"/>
            </a:lvl2pPr>
            <a:lvl3pPr marL="1126333" indent="-302442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 sz="2400"/>
            </a:lvl3pPr>
            <a:lvl4pPr marL="1508036" indent="-300355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 sz="2400"/>
            </a:lvl4pPr>
            <a:lvl5pPr marL="1879309" indent="-300355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 sz="2400"/>
            </a:lvl5pPr>
          </a:lstStyle>
          <a:p>
            <a:pPr lvl="0"/>
            <a:r>
              <a:rPr lang="en-GB" kern="0" noProof="0" dirty="0"/>
              <a:t>Bullet points brief, using sentence case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93C70-96E6-4C18-8282-2DB831E7D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43838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content - roya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12192000" cy="1600200"/>
          </a:xfrm>
          <a:prstGeom prst="rect">
            <a:avLst/>
          </a:prstGeom>
          <a:solidFill>
            <a:schemeClr val="accent4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575" tIns="45787" rIns="91575" bIns="4578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571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228600"/>
            <a:ext cx="10986404" cy="1143000"/>
          </a:xfrm>
          <a:prstGeom prst="rect">
            <a:avLst/>
          </a:prstGeom>
        </p:spPr>
        <p:txBody>
          <a:bodyPr lIns="90109" tIns="45055" rIns="90109" bIns="45055"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733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kumimoji="0" lang="en-GB" sz="3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charset="0"/>
                <a:ea typeface="Georgia" charset="0"/>
                <a:cs typeface="Georgia" charset="0"/>
              </a:rPr>
              <a:t>Slide Title in Title Case</a:t>
            </a:r>
            <a:endParaRPr lang="en-GB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844040"/>
            <a:ext cx="10986407" cy="4512310"/>
          </a:xfrm>
          <a:prstGeom prst="rect">
            <a:avLst/>
          </a:prstGeom>
        </p:spPr>
        <p:txBody>
          <a:bodyPr lIns="90109" tIns="45055" rIns="90109" bIns="45055"/>
          <a:lstStyle>
            <a:lvl1pPr marL="369188" indent="-369188">
              <a:lnSpc>
                <a:spcPct val="110000"/>
              </a:lnSpc>
              <a:spcBef>
                <a:spcPts val="1052"/>
              </a:spcBef>
              <a:spcAft>
                <a:spcPts val="263"/>
              </a:spcAft>
              <a:buClr>
                <a:srgbClr val="E92033"/>
              </a:buClr>
              <a:buSzPct val="110000"/>
              <a:buFont typeface="Arial"/>
              <a:buChar char="•"/>
              <a:defRPr sz="2933"/>
            </a:lvl1pPr>
            <a:lvl2pPr marL="752975" indent="-300355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 sz="2400"/>
            </a:lvl2pPr>
            <a:lvl3pPr marL="1126333" indent="-302442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 sz="2400"/>
            </a:lvl3pPr>
            <a:lvl4pPr marL="1508036" indent="-300355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 sz="2400"/>
            </a:lvl4pPr>
            <a:lvl5pPr marL="1879309" indent="-300355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 sz="2400"/>
            </a:lvl5pPr>
          </a:lstStyle>
          <a:p>
            <a:pPr lvl="0"/>
            <a:r>
              <a:rPr lang="en-GB" kern="0" noProof="0" dirty="0"/>
              <a:t>Bullet points brief, using sentence case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93C70-96E6-4C18-8282-2DB831E7D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595498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2-colum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5181600" cy="4527550"/>
          </a:xfrm>
          <a:prstGeom prst="rect">
            <a:avLst/>
          </a:prstGeom>
        </p:spPr>
        <p:txBody>
          <a:bodyPr lIns="90109" tIns="45055" rIns="90109" bIns="45055"/>
          <a:lstStyle>
            <a:lvl1pPr marL="369188" indent="-369188">
              <a:lnSpc>
                <a:spcPct val="110000"/>
              </a:lnSpc>
              <a:spcBef>
                <a:spcPts val="1052"/>
              </a:spcBef>
              <a:spcAft>
                <a:spcPts val="263"/>
              </a:spcAft>
              <a:buClr>
                <a:srgbClr val="E92033"/>
              </a:buClr>
              <a:buSzPct val="110000"/>
              <a:buFont typeface="Arial"/>
              <a:buChar char="•"/>
              <a:defRPr sz="2667"/>
            </a:lvl1pPr>
            <a:lvl2pPr marL="752975" indent="-300355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/>
            </a:lvl2pPr>
            <a:lvl3pPr marL="1126333" indent="-302442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/>
            </a:lvl3pPr>
            <a:lvl4pPr marL="1508036" indent="-300355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/>
            </a:lvl4pPr>
            <a:lvl5pPr marL="1879309" indent="-300355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6400800" y="1828800"/>
            <a:ext cx="5181600" cy="4527550"/>
          </a:xfrm>
          <a:prstGeom prst="rect">
            <a:avLst/>
          </a:prstGeom>
        </p:spPr>
        <p:txBody>
          <a:bodyPr lIns="90109" tIns="45055" rIns="90109" bIns="45055"/>
          <a:lstStyle>
            <a:lvl1pPr marL="369188" indent="-369188">
              <a:lnSpc>
                <a:spcPct val="110000"/>
              </a:lnSpc>
              <a:spcBef>
                <a:spcPts val="1052"/>
              </a:spcBef>
              <a:spcAft>
                <a:spcPts val="263"/>
              </a:spcAft>
              <a:buClr>
                <a:srgbClr val="E92033"/>
              </a:buClr>
              <a:buSzPct val="110000"/>
              <a:buFont typeface="Arial"/>
              <a:buChar char="•"/>
              <a:defRPr sz="2667"/>
            </a:lvl1pPr>
            <a:lvl2pPr marL="752975" indent="-300355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/>
            </a:lvl2pPr>
            <a:lvl3pPr marL="1126333" indent="-302442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/>
            </a:lvl3pPr>
            <a:lvl4pPr marL="1508036" indent="-300355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/>
            </a:lvl4pPr>
            <a:lvl5pPr marL="1879309" indent="-300355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31648"/>
            <a:ext cx="10984992" cy="1146048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733" b="0" i="0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kumimoji="0" lang="en-GB" sz="3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charset="0"/>
                <a:ea typeface="Georgia" charset="0"/>
                <a:cs typeface="Georgia" charset="0"/>
              </a:rPr>
              <a:t>Slide Title in Title Case</a:t>
            </a:r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3C70-96E6-4C18-8282-2DB831E7D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74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p14="http://schemas.microsoft.com/office/powerpoint/2010/main" xmlns:mc="http://schemas.openxmlformats.org/markup-compatibility/2006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12192000" cy="1600200"/>
          </a:xfrm>
          <a:prstGeom prst="rect">
            <a:avLst/>
          </a:prstGeom>
          <a:solidFill>
            <a:srgbClr val="E92033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575" tIns="45787" rIns="91575" bIns="4578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571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5994" y="228601"/>
            <a:ext cx="110000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kern="0" noProof="0" dirty="0"/>
              <a:t>Slide Title in Title Case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595994" y="1844040"/>
            <a:ext cx="11000012" cy="4512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GB" kern="0" noProof="0" dirty="0"/>
              <a:t>Bullet points brief, using sentence case</a:t>
            </a:r>
          </a:p>
          <a:p>
            <a:pPr lvl="1"/>
            <a:r>
              <a:rPr lang="en-GB" kern="0" noProof="0" dirty="0"/>
              <a:t>Second level</a:t>
            </a:r>
          </a:p>
          <a:p>
            <a:pPr lvl="2"/>
            <a:r>
              <a:rPr lang="en-GB" kern="0" noProof="0" dirty="0"/>
              <a:t>Third level</a:t>
            </a:r>
          </a:p>
          <a:p>
            <a:pPr lvl="3"/>
            <a:r>
              <a:rPr lang="en-GB" kern="0" noProof="0" dirty="0"/>
              <a:t>Fourth level</a:t>
            </a:r>
          </a:p>
          <a:p>
            <a:pPr lvl="4"/>
            <a:r>
              <a:rPr lang="en-GB" kern="0" noProof="0" dirty="0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85280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fld id="{4A993C70-96E6-4C18-8282-2DB831E7D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62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xStyles>
    <p:titleStyle>
      <a:lvl1pPr marL="0" marR="0" indent="0" algn="ctr" defTabSz="914400" rtl="0" eaLnBrk="1" fontAlgn="base" latinLnBrk="0" hangingPunct="1">
        <a:lnSpc>
          <a:spcPct val="95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3700">
          <a:solidFill>
            <a:schemeClr val="bg1"/>
          </a:solidFill>
          <a:latin typeface="Georgia" charset="0"/>
          <a:ea typeface="Georgia" charset="0"/>
          <a:cs typeface="Georgia" charset="0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67">
          <a:solidFill>
            <a:schemeClr val="bg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67">
          <a:solidFill>
            <a:schemeClr val="bg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67">
          <a:solidFill>
            <a:schemeClr val="bg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67">
          <a:solidFill>
            <a:schemeClr val="bg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5pPr>
      <a:lvl6pPr marL="60071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67">
          <a:solidFill>
            <a:schemeClr val="tx2"/>
          </a:solidFill>
          <a:latin typeface="Arial" pitchFamily="-110" charset="0"/>
        </a:defRPr>
      </a:lvl6pPr>
      <a:lvl7pPr marL="1201422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67">
          <a:solidFill>
            <a:schemeClr val="tx2"/>
          </a:solidFill>
          <a:latin typeface="Arial" pitchFamily="-110" charset="0"/>
        </a:defRPr>
      </a:lvl7pPr>
      <a:lvl8pPr marL="1802134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67">
          <a:solidFill>
            <a:schemeClr val="tx2"/>
          </a:solidFill>
          <a:latin typeface="Arial" pitchFamily="-110" charset="0"/>
        </a:defRPr>
      </a:lvl8pPr>
      <a:lvl9pPr marL="240284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467">
          <a:solidFill>
            <a:schemeClr val="tx2"/>
          </a:solidFill>
          <a:latin typeface="Arial" pitchFamily="-110" charset="0"/>
        </a:defRPr>
      </a:lvl9pPr>
    </p:titleStyle>
    <p:bodyStyle>
      <a:lvl1pPr marL="369188" indent="-369188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SzPct val="110000"/>
        <a:buFont typeface="Arial" charset="0"/>
        <a:buChar char="•"/>
        <a:defRPr sz="29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819721" indent="-300355" algn="l" rtl="0" eaLnBrk="1" fontAlgn="base" hangingPunct="1">
        <a:spcBef>
          <a:spcPct val="20000"/>
        </a:spcBef>
        <a:spcAft>
          <a:spcPct val="20000"/>
        </a:spcAft>
        <a:buClr>
          <a:schemeClr val="bg1">
            <a:lumMod val="65000"/>
          </a:schemeClr>
        </a:buClr>
        <a:buSzPct val="110000"/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2pPr>
      <a:lvl3pPr marL="1272340" indent="-302442" algn="l" rtl="0" eaLnBrk="1" fontAlgn="base" hangingPunct="1">
        <a:spcBef>
          <a:spcPct val="20000"/>
        </a:spcBef>
        <a:spcAft>
          <a:spcPct val="20000"/>
        </a:spcAft>
        <a:buClr>
          <a:schemeClr val="bg1">
            <a:lumMod val="65000"/>
          </a:schemeClr>
        </a:buClr>
        <a:buSzPct val="110000"/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722873" indent="-300355" algn="l" rtl="0" eaLnBrk="1" fontAlgn="base" hangingPunct="1">
        <a:spcBef>
          <a:spcPct val="20000"/>
        </a:spcBef>
        <a:spcAft>
          <a:spcPct val="20000"/>
        </a:spcAft>
        <a:buClr>
          <a:schemeClr val="bg1">
            <a:lumMod val="65000"/>
          </a:schemeClr>
        </a:buClr>
        <a:buSzPct val="110000"/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4pPr>
      <a:lvl5pPr marL="2173407" indent="-300355" algn="l" rtl="0" eaLnBrk="1" fontAlgn="base" hangingPunct="1">
        <a:spcBef>
          <a:spcPct val="20000"/>
        </a:spcBef>
        <a:spcAft>
          <a:spcPct val="20000"/>
        </a:spcAft>
        <a:buClr>
          <a:schemeClr val="bg1">
            <a:lumMod val="65000"/>
          </a:schemeClr>
        </a:buClr>
        <a:buSzPct val="110000"/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5pPr>
      <a:lvl6pPr marL="2774117" indent="-300355" algn="l" rtl="0" eaLnBrk="1" fontAlgn="base" hangingPunct="1">
        <a:spcBef>
          <a:spcPct val="25000"/>
        </a:spcBef>
        <a:spcAft>
          <a:spcPct val="25000"/>
        </a:spcAft>
        <a:buClr>
          <a:srgbClr val="999999"/>
        </a:buClr>
        <a:buSzPct val="65000"/>
        <a:buFont typeface="Wingdings 3" pitchFamily="-110" charset="2"/>
        <a:buChar char="u"/>
        <a:defRPr sz="2667">
          <a:solidFill>
            <a:schemeClr val="tx1"/>
          </a:solidFill>
          <a:latin typeface="+mn-lt"/>
          <a:ea typeface="ＭＳ Ｐゴシック" pitchFamily="-110" charset="-128"/>
        </a:defRPr>
      </a:lvl6pPr>
      <a:lvl7pPr marL="3374828" indent="-300355" algn="l" rtl="0" eaLnBrk="1" fontAlgn="base" hangingPunct="1">
        <a:spcBef>
          <a:spcPct val="25000"/>
        </a:spcBef>
        <a:spcAft>
          <a:spcPct val="25000"/>
        </a:spcAft>
        <a:buClr>
          <a:srgbClr val="999999"/>
        </a:buClr>
        <a:buSzPct val="65000"/>
        <a:buFont typeface="Wingdings 3" pitchFamily="-110" charset="2"/>
        <a:buChar char="u"/>
        <a:defRPr sz="2667">
          <a:solidFill>
            <a:schemeClr val="tx1"/>
          </a:solidFill>
          <a:latin typeface="+mn-lt"/>
          <a:ea typeface="ＭＳ Ｐゴシック" pitchFamily="-110" charset="-128"/>
        </a:defRPr>
      </a:lvl7pPr>
      <a:lvl8pPr marL="3975541" indent="-300355" algn="l" rtl="0" eaLnBrk="1" fontAlgn="base" hangingPunct="1">
        <a:spcBef>
          <a:spcPct val="25000"/>
        </a:spcBef>
        <a:spcAft>
          <a:spcPct val="25000"/>
        </a:spcAft>
        <a:buClr>
          <a:srgbClr val="999999"/>
        </a:buClr>
        <a:buSzPct val="65000"/>
        <a:buFont typeface="Wingdings 3" pitchFamily="-110" charset="2"/>
        <a:buChar char="u"/>
        <a:defRPr sz="2667">
          <a:solidFill>
            <a:schemeClr val="tx1"/>
          </a:solidFill>
          <a:latin typeface="+mn-lt"/>
          <a:ea typeface="ＭＳ Ｐゴシック" pitchFamily="-110" charset="-128"/>
        </a:defRPr>
      </a:lvl8pPr>
      <a:lvl9pPr marL="4576251" indent="-300355" algn="l" rtl="0" eaLnBrk="1" fontAlgn="base" hangingPunct="1">
        <a:spcBef>
          <a:spcPct val="25000"/>
        </a:spcBef>
        <a:spcAft>
          <a:spcPct val="25000"/>
        </a:spcAft>
        <a:buClr>
          <a:srgbClr val="999999"/>
        </a:buClr>
        <a:buSzPct val="65000"/>
        <a:buFont typeface="Wingdings 3" pitchFamily="-110" charset="2"/>
        <a:buChar char="u"/>
        <a:defRPr sz="2667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6007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710" algn="l" defTabSz="6007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422" algn="l" defTabSz="6007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134" algn="l" defTabSz="6007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2845" algn="l" defTabSz="6007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3556" algn="l" defTabSz="6007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4266" algn="l" defTabSz="6007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4979" algn="l" defTabSz="6007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5689" algn="l" defTabSz="6007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28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3491456@N03/27843035245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51415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4073/key-west---mallory---square-by-nkinkade-17773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4073/key-west---mallory---square-by-nkinkade-17773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133</a:t>
            </a:r>
            <a:r>
              <a:rPr lang="en-US" sz="2000" i="1" baseline="30000" dirty="0"/>
              <a:t>rd</a:t>
            </a:r>
            <a:r>
              <a:rPr lang="en-US" sz="2000" i="1" dirty="0"/>
              <a:t> GCLC Lunch Talk </a:t>
            </a:r>
            <a:br>
              <a:rPr lang="en-US" sz="2000" i="1" dirty="0"/>
            </a:br>
            <a:r>
              <a:rPr lang="en-US" sz="2000" i="1" dirty="0"/>
              <a:t>5 July 2023</a:t>
            </a:r>
            <a:br>
              <a:rPr lang="en-US" sz="2000" i="1" dirty="0"/>
            </a:br>
            <a:br>
              <a:rPr lang="en-US" dirty="0"/>
            </a:br>
            <a:r>
              <a:rPr lang="en-US" sz="2800" dirty="0"/>
              <a:t>Merger control </a:t>
            </a:r>
            <a:br>
              <a:rPr lang="en-US" sz="2800" dirty="0"/>
            </a:br>
            <a:r>
              <a:rPr lang="en-US" sz="2800" dirty="0"/>
              <a:t>through the backdoor(s):  </a:t>
            </a:r>
            <a:br>
              <a:rPr lang="en-US" sz="2800" dirty="0"/>
            </a:br>
            <a:r>
              <a:rPr lang="en-US" sz="2800" i="1" dirty="0"/>
              <a:t>ex post </a:t>
            </a:r>
            <a:r>
              <a:rPr lang="en-US" sz="2800" dirty="0"/>
              <a:t>review of non-notifiable transactions in the EU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Jonas Koponen</a:t>
            </a:r>
          </a:p>
        </p:txBody>
      </p:sp>
    </p:spTree>
    <p:extLst>
      <p:ext uri="{BB962C8B-B14F-4D97-AF65-F5344CB8AC3E}">
        <p14:creationId xmlns:p14="http://schemas.microsoft.com/office/powerpoint/2010/main" val="2696811905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D201F1-23E7-2A1C-D3AF-780F61235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521744"/>
            <a:ext cx="5181600" cy="1371600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/>
              <a:t>Regulation 4064/89</a:t>
            </a:r>
          </a:p>
          <a:p>
            <a:pPr marL="0" indent="0">
              <a:buNone/>
            </a:pPr>
            <a:r>
              <a:rPr lang="sv-SE" sz="1800" dirty="0"/>
              <a:t>Prohibition if ”</a:t>
            </a:r>
            <a:r>
              <a:rPr lang="en-US" sz="1800" dirty="0"/>
              <a:t>creates or strengthens a dominant position as a result of which effective competition would be significantly impeded”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C498B3-2B74-B12C-D233-EFAB1D6D5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Concentration prohibited as </a:t>
            </a:r>
            <a:br>
              <a:rPr lang="sv-SE" dirty="0"/>
            </a:br>
            <a:r>
              <a:rPr lang="sv-SE" dirty="0"/>
              <a:t>”incompatible with the common market”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E501B6-A2F0-1669-ADD7-54267D250CD0}"/>
              </a:ext>
            </a:extLst>
          </p:cNvPr>
          <p:cNvSpPr/>
          <p:nvPr/>
        </p:nvSpPr>
        <p:spPr bwMode="auto">
          <a:xfrm>
            <a:off x="7017544" y="2521744"/>
            <a:ext cx="912019" cy="1835944"/>
          </a:xfrm>
          <a:prstGeom prst="rect">
            <a:avLst/>
          </a:prstGeom>
          <a:solidFill>
            <a:schemeClr val="accent1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10" charset="0"/>
              </a:rPr>
              <a:t>Unilateral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6C1EC6-B301-0A96-DF21-110233BA4970}"/>
              </a:ext>
            </a:extLst>
          </p:cNvPr>
          <p:cNvSpPr/>
          <p:nvPr/>
        </p:nvSpPr>
        <p:spPr bwMode="auto">
          <a:xfrm>
            <a:off x="9570244" y="2521744"/>
            <a:ext cx="912019" cy="1835944"/>
          </a:xfrm>
          <a:prstGeom prst="rect">
            <a:avLst/>
          </a:prstGeom>
          <a:solidFill>
            <a:srgbClr val="7030A0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10" charset="0"/>
              </a:rPr>
              <a:t>Vertical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EE9341-7225-7F33-1020-1D77BA6F40F9}"/>
              </a:ext>
            </a:extLst>
          </p:cNvPr>
          <p:cNvSpPr/>
          <p:nvPr/>
        </p:nvSpPr>
        <p:spPr bwMode="auto">
          <a:xfrm>
            <a:off x="9570244" y="4357688"/>
            <a:ext cx="912019" cy="1835944"/>
          </a:xfrm>
          <a:prstGeom prst="rect">
            <a:avLst/>
          </a:prstGeom>
          <a:solidFill>
            <a:srgbClr val="7030A0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EA9935-5553-2C64-70BB-545DD6DDE8BF}"/>
              </a:ext>
            </a:extLst>
          </p:cNvPr>
          <p:cNvSpPr/>
          <p:nvPr/>
        </p:nvSpPr>
        <p:spPr bwMode="auto">
          <a:xfrm>
            <a:off x="7017544" y="4357688"/>
            <a:ext cx="912019" cy="1835944"/>
          </a:xfrm>
          <a:prstGeom prst="rect">
            <a:avLst/>
          </a:prstGeom>
          <a:solidFill>
            <a:schemeClr val="accent1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700684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D201F1-23E7-2A1C-D3AF-780F61235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521744"/>
            <a:ext cx="5181600" cy="1371600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/>
              <a:t>Regulation 4064/89</a:t>
            </a:r>
          </a:p>
          <a:p>
            <a:pPr marL="0" indent="0">
              <a:buNone/>
            </a:pPr>
            <a:r>
              <a:rPr lang="sv-SE" sz="1800" dirty="0"/>
              <a:t>Prohibition if ”</a:t>
            </a:r>
            <a:r>
              <a:rPr lang="en-US" sz="1800" dirty="0"/>
              <a:t>creates or strengthens a dominant position as a result of which effective competition would be significantly impeded”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C498B3-2B74-B12C-D233-EFAB1D6D5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Concentration prohibited as </a:t>
            </a:r>
            <a:br>
              <a:rPr lang="sv-SE" dirty="0"/>
            </a:br>
            <a:r>
              <a:rPr lang="sv-SE" dirty="0"/>
              <a:t>”incompatible with the common market”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E501B6-A2F0-1669-ADD7-54267D250CD0}"/>
              </a:ext>
            </a:extLst>
          </p:cNvPr>
          <p:cNvSpPr/>
          <p:nvPr/>
        </p:nvSpPr>
        <p:spPr bwMode="auto">
          <a:xfrm>
            <a:off x="7017544" y="2521744"/>
            <a:ext cx="912019" cy="1835944"/>
          </a:xfrm>
          <a:prstGeom prst="rect">
            <a:avLst/>
          </a:prstGeom>
          <a:solidFill>
            <a:schemeClr val="accent1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10" charset="0"/>
              </a:rPr>
              <a:t>Unilateral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09D73F-6E78-753C-76CE-E026781052D7}"/>
              </a:ext>
            </a:extLst>
          </p:cNvPr>
          <p:cNvSpPr/>
          <p:nvPr/>
        </p:nvSpPr>
        <p:spPr bwMode="auto">
          <a:xfrm>
            <a:off x="8236744" y="2521744"/>
            <a:ext cx="912019" cy="1835944"/>
          </a:xfrm>
          <a:prstGeom prst="rect">
            <a:avLst/>
          </a:prstGeom>
          <a:solidFill>
            <a:schemeClr val="accent1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10" charset="0"/>
              </a:rPr>
              <a:t>Coordinated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6C1EC6-B301-0A96-DF21-110233BA4970}"/>
              </a:ext>
            </a:extLst>
          </p:cNvPr>
          <p:cNvSpPr/>
          <p:nvPr/>
        </p:nvSpPr>
        <p:spPr bwMode="auto">
          <a:xfrm>
            <a:off x="9570244" y="2521744"/>
            <a:ext cx="912019" cy="1835944"/>
          </a:xfrm>
          <a:prstGeom prst="rect">
            <a:avLst/>
          </a:prstGeom>
          <a:solidFill>
            <a:srgbClr val="7030A0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10" charset="0"/>
              </a:rPr>
              <a:t>Vertical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B55D3A-5CBF-A7E6-4856-65A63CDE32DE}"/>
              </a:ext>
            </a:extLst>
          </p:cNvPr>
          <p:cNvSpPr/>
          <p:nvPr/>
        </p:nvSpPr>
        <p:spPr bwMode="auto">
          <a:xfrm>
            <a:off x="10789444" y="2511028"/>
            <a:ext cx="912019" cy="1835944"/>
          </a:xfrm>
          <a:prstGeom prst="rect">
            <a:avLst/>
          </a:prstGeom>
          <a:solidFill>
            <a:srgbClr val="7030A0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10" charset="0"/>
              </a:rPr>
              <a:t>Conglomerate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16722A-99AD-2E8B-9F52-5AEB1380629B}"/>
              </a:ext>
            </a:extLst>
          </p:cNvPr>
          <p:cNvSpPr/>
          <p:nvPr/>
        </p:nvSpPr>
        <p:spPr bwMode="auto">
          <a:xfrm>
            <a:off x="7017544" y="1950244"/>
            <a:ext cx="2131219" cy="500062"/>
          </a:xfrm>
          <a:prstGeom prst="rect">
            <a:avLst/>
          </a:prstGeom>
          <a:solidFill>
            <a:schemeClr val="accent1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10" charset="0"/>
              </a:rPr>
              <a:t>Horizontal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A5B293-654C-925B-E681-C39D5BACB53E}"/>
              </a:ext>
            </a:extLst>
          </p:cNvPr>
          <p:cNvSpPr/>
          <p:nvPr/>
        </p:nvSpPr>
        <p:spPr bwMode="auto">
          <a:xfrm>
            <a:off x="9570244" y="1950244"/>
            <a:ext cx="2131219" cy="500062"/>
          </a:xfrm>
          <a:prstGeom prst="rect">
            <a:avLst/>
          </a:prstGeom>
          <a:solidFill>
            <a:srgbClr val="7030A0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10" charset="0"/>
              </a:rPr>
              <a:t>Non-Horizontal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FB265A-45A2-A791-A9A6-3DFDAC2D368D}"/>
              </a:ext>
            </a:extLst>
          </p:cNvPr>
          <p:cNvSpPr/>
          <p:nvPr/>
        </p:nvSpPr>
        <p:spPr bwMode="auto">
          <a:xfrm>
            <a:off x="8236744" y="4357688"/>
            <a:ext cx="912019" cy="1835944"/>
          </a:xfrm>
          <a:prstGeom prst="rect">
            <a:avLst/>
          </a:prstGeom>
          <a:solidFill>
            <a:schemeClr val="accent1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EE9341-7225-7F33-1020-1D77BA6F40F9}"/>
              </a:ext>
            </a:extLst>
          </p:cNvPr>
          <p:cNvSpPr/>
          <p:nvPr/>
        </p:nvSpPr>
        <p:spPr bwMode="auto">
          <a:xfrm>
            <a:off x="9570244" y="4357688"/>
            <a:ext cx="912019" cy="1835944"/>
          </a:xfrm>
          <a:prstGeom prst="rect">
            <a:avLst/>
          </a:prstGeom>
          <a:solidFill>
            <a:srgbClr val="7030A0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DFAE7F-4357-80C2-813A-0326F329BDF8}"/>
              </a:ext>
            </a:extLst>
          </p:cNvPr>
          <p:cNvSpPr/>
          <p:nvPr/>
        </p:nvSpPr>
        <p:spPr bwMode="auto">
          <a:xfrm>
            <a:off x="10789444" y="4346972"/>
            <a:ext cx="912019" cy="1835944"/>
          </a:xfrm>
          <a:prstGeom prst="rect">
            <a:avLst/>
          </a:prstGeom>
          <a:solidFill>
            <a:srgbClr val="7030A0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EA9935-5553-2C64-70BB-545DD6DDE8BF}"/>
              </a:ext>
            </a:extLst>
          </p:cNvPr>
          <p:cNvSpPr/>
          <p:nvPr/>
        </p:nvSpPr>
        <p:spPr bwMode="auto">
          <a:xfrm>
            <a:off x="7017544" y="4357688"/>
            <a:ext cx="912019" cy="1835944"/>
          </a:xfrm>
          <a:prstGeom prst="rect">
            <a:avLst/>
          </a:prstGeom>
          <a:solidFill>
            <a:schemeClr val="accent1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301725"/>
      </p:ext>
    </p:extLst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D201F1-23E7-2A1C-D3AF-780F61235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521744"/>
            <a:ext cx="5181600" cy="1371600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/>
              <a:t>Regulation 4064/89</a:t>
            </a:r>
          </a:p>
          <a:p>
            <a:pPr marL="0" indent="0">
              <a:buNone/>
            </a:pPr>
            <a:r>
              <a:rPr lang="sv-SE" sz="1800" dirty="0"/>
              <a:t>Prohibition if ”</a:t>
            </a:r>
            <a:r>
              <a:rPr lang="en-US" sz="1800" dirty="0"/>
              <a:t>creates or strengthens a dominant position as a result of which effective competition would be significantly impeded”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C498B3-2B74-B12C-D233-EFAB1D6D5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Concentration prohibited as </a:t>
            </a:r>
            <a:br>
              <a:rPr lang="sv-SE" dirty="0"/>
            </a:br>
            <a:r>
              <a:rPr lang="sv-SE" dirty="0"/>
              <a:t>”incompatible with the common market”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E501B6-A2F0-1669-ADD7-54267D250CD0}"/>
              </a:ext>
            </a:extLst>
          </p:cNvPr>
          <p:cNvSpPr/>
          <p:nvPr/>
        </p:nvSpPr>
        <p:spPr bwMode="auto">
          <a:xfrm>
            <a:off x="7017544" y="2521744"/>
            <a:ext cx="912019" cy="1835944"/>
          </a:xfrm>
          <a:prstGeom prst="rect">
            <a:avLst/>
          </a:prstGeom>
          <a:solidFill>
            <a:schemeClr val="accent1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10" charset="0"/>
              </a:rPr>
              <a:t>Unilateral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09D73F-6E78-753C-76CE-E026781052D7}"/>
              </a:ext>
            </a:extLst>
          </p:cNvPr>
          <p:cNvSpPr/>
          <p:nvPr/>
        </p:nvSpPr>
        <p:spPr bwMode="auto">
          <a:xfrm>
            <a:off x="8236744" y="2521744"/>
            <a:ext cx="912019" cy="1835944"/>
          </a:xfrm>
          <a:prstGeom prst="rect">
            <a:avLst/>
          </a:prstGeom>
          <a:solidFill>
            <a:schemeClr val="accent1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10" charset="0"/>
              </a:rPr>
              <a:t>Coordinated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6C1EC6-B301-0A96-DF21-110233BA4970}"/>
              </a:ext>
            </a:extLst>
          </p:cNvPr>
          <p:cNvSpPr/>
          <p:nvPr/>
        </p:nvSpPr>
        <p:spPr bwMode="auto">
          <a:xfrm>
            <a:off x="9570244" y="2521744"/>
            <a:ext cx="912019" cy="1835944"/>
          </a:xfrm>
          <a:prstGeom prst="rect">
            <a:avLst/>
          </a:prstGeom>
          <a:solidFill>
            <a:srgbClr val="7030A0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10" charset="0"/>
              </a:rPr>
              <a:t>Vertical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B55D3A-5CBF-A7E6-4856-65A63CDE32DE}"/>
              </a:ext>
            </a:extLst>
          </p:cNvPr>
          <p:cNvSpPr/>
          <p:nvPr/>
        </p:nvSpPr>
        <p:spPr bwMode="auto">
          <a:xfrm>
            <a:off x="10789444" y="2511028"/>
            <a:ext cx="912019" cy="1835944"/>
          </a:xfrm>
          <a:prstGeom prst="rect">
            <a:avLst/>
          </a:prstGeom>
          <a:solidFill>
            <a:srgbClr val="7030A0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10" charset="0"/>
              </a:rPr>
              <a:t>Conglomerate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16722A-99AD-2E8B-9F52-5AEB1380629B}"/>
              </a:ext>
            </a:extLst>
          </p:cNvPr>
          <p:cNvSpPr/>
          <p:nvPr/>
        </p:nvSpPr>
        <p:spPr bwMode="auto">
          <a:xfrm>
            <a:off x="7017544" y="1950244"/>
            <a:ext cx="2131219" cy="500062"/>
          </a:xfrm>
          <a:prstGeom prst="rect">
            <a:avLst/>
          </a:prstGeom>
          <a:solidFill>
            <a:schemeClr val="accent1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10" charset="0"/>
              </a:rPr>
              <a:t>Horizontal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A5B293-654C-925B-E681-C39D5BACB53E}"/>
              </a:ext>
            </a:extLst>
          </p:cNvPr>
          <p:cNvSpPr/>
          <p:nvPr/>
        </p:nvSpPr>
        <p:spPr bwMode="auto">
          <a:xfrm>
            <a:off x="9570244" y="1950244"/>
            <a:ext cx="2131219" cy="500062"/>
          </a:xfrm>
          <a:prstGeom prst="rect">
            <a:avLst/>
          </a:prstGeom>
          <a:solidFill>
            <a:srgbClr val="7030A0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10" charset="0"/>
              </a:rPr>
              <a:t>Non-Horizontal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FB265A-45A2-A791-A9A6-3DFDAC2D368D}"/>
              </a:ext>
            </a:extLst>
          </p:cNvPr>
          <p:cNvSpPr/>
          <p:nvPr/>
        </p:nvSpPr>
        <p:spPr bwMode="auto">
          <a:xfrm>
            <a:off x="8236744" y="4357688"/>
            <a:ext cx="912019" cy="1835944"/>
          </a:xfrm>
          <a:prstGeom prst="rect">
            <a:avLst/>
          </a:prstGeom>
          <a:solidFill>
            <a:schemeClr val="accent1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EE9341-7225-7F33-1020-1D77BA6F40F9}"/>
              </a:ext>
            </a:extLst>
          </p:cNvPr>
          <p:cNvSpPr/>
          <p:nvPr/>
        </p:nvSpPr>
        <p:spPr bwMode="auto">
          <a:xfrm>
            <a:off x="9570244" y="4357688"/>
            <a:ext cx="912019" cy="1835944"/>
          </a:xfrm>
          <a:prstGeom prst="rect">
            <a:avLst/>
          </a:prstGeom>
          <a:solidFill>
            <a:srgbClr val="7030A0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DFAE7F-4357-80C2-813A-0326F329BDF8}"/>
              </a:ext>
            </a:extLst>
          </p:cNvPr>
          <p:cNvSpPr/>
          <p:nvPr/>
        </p:nvSpPr>
        <p:spPr bwMode="auto">
          <a:xfrm>
            <a:off x="10789444" y="4346972"/>
            <a:ext cx="912019" cy="1835944"/>
          </a:xfrm>
          <a:prstGeom prst="rect">
            <a:avLst/>
          </a:prstGeom>
          <a:solidFill>
            <a:srgbClr val="7030A0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818924"/>
      </p:ext>
    </p:extLst>
  </p:cSld>
  <p:clrMapOvr>
    <a:masterClrMapping/>
  </p:clrMapOvr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C498B3-2B74-B12C-D233-EFAB1D6D5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Concentration prohibited as </a:t>
            </a:r>
            <a:br>
              <a:rPr lang="sv-SE" dirty="0"/>
            </a:br>
            <a:r>
              <a:rPr lang="sv-SE" dirty="0"/>
              <a:t>”incompatible with the common market”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59A3FEA-65DD-C988-8226-21226E36574F}"/>
              </a:ext>
            </a:extLst>
          </p:cNvPr>
          <p:cNvSpPr txBox="1">
            <a:spLocks/>
          </p:cNvSpPr>
          <p:nvPr/>
        </p:nvSpPr>
        <p:spPr>
          <a:xfrm>
            <a:off x="609600" y="4357688"/>
            <a:ext cx="5181600" cy="1634331"/>
          </a:xfrm>
          <a:prstGeom prst="rect">
            <a:avLst/>
          </a:prstGeom>
        </p:spPr>
        <p:txBody>
          <a:bodyPr vert="horz" lIns="90109" tIns="45055" rIns="90109" bIns="45055" rtlCol="0">
            <a:noAutofit/>
          </a:bodyPr>
          <a:lstStyle>
            <a:lvl1pPr marL="369188" indent="-369188" algn="l" rtl="0" eaLnBrk="1" fontAlgn="base" hangingPunct="1">
              <a:lnSpc>
                <a:spcPct val="110000"/>
              </a:lnSpc>
              <a:spcBef>
                <a:spcPts val="1052"/>
              </a:spcBef>
              <a:spcAft>
                <a:spcPts val="263"/>
              </a:spcAft>
              <a:buClr>
                <a:srgbClr val="E92033"/>
              </a:buClr>
              <a:buSzPct val="110000"/>
              <a:buFont typeface="Arial"/>
              <a:buChar char="•"/>
              <a:defRPr sz="2667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52975" indent="-300355" algn="l" rtl="0" eaLnBrk="1" fontAlgn="base" hangingPunct="1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26333" indent="-302442" algn="l" rtl="0" eaLnBrk="1" fontAlgn="base" hangingPunct="1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508036" indent="-300355" algn="l" rtl="0" eaLnBrk="1" fontAlgn="base" hangingPunct="1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1879309" indent="-300355" algn="l" rtl="0" eaLnBrk="1" fontAlgn="base" hangingPunct="1">
              <a:lnSpc>
                <a:spcPct val="110000"/>
              </a:lnSpc>
              <a:spcBef>
                <a:spcPts val="657"/>
              </a:spcBef>
              <a:spcAft>
                <a:spcPts val="263"/>
              </a:spcAft>
              <a:buClr>
                <a:schemeClr val="bg1">
                  <a:lumMod val="65000"/>
                </a:schemeClr>
              </a:buClr>
              <a:buSzPct val="110000"/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774117" indent="-300355" algn="l" rtl="0" eaLnBrk="1" fontAlgn="base" hangingPunct="1">
              <a:spcBef>
                <a:spcPct val="25000"/>
              </a:spcBef>
              <a:spcAft>
                <a:spcPct val="25000"/>
              </a:spcAft>
              <a:buClr>
                <a:srgbClr val="999999"/>
              </a:buClr>
              <a:buSzPct val="65000"/>
              <a:buFont typeface="Wingdings 3" pitchFamily="-110" charset="2"/>
              <a:buChar char="u"/>
              <a:defRPr sz="2667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3374828" indent="-300355" algn="l" rtl="0" eaLnBrk="1" fontAlgn="base" hangingPunct="1">
              <a:spcBef>
                <a:spcPct val="25000"/>
              </a:spcBef>
              <a:spcAft>
                <a:spcPct val="25000"/>
              </a:spcAft>
              <a:buClr>
                <a:srgbClr val="999999"/>
              </a:buClr>
              <a:buSzPct val="65000"/>
              <a:buFont typeface="Wingdings 3" pitchFamily="-110" charset="2"/>
              <a:buChar char="u"/>
              <a:defRPr sz="2667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975541" indent="-300355" algn="l" rtl="0" eaLnBrk="1" fontAlgn="base" hangingPunct="1">
              <a:spcBef>
                <a:spcPct val="25000"/>
              </a:spcBef>
              <a:spcAft>
                <a:spcPct val="25000"/>
              </a:spcAft>
              <a:buClr>
                <a:srgbClr val="999999"/>
              </a:buClr>
              <a:buSzPct val="65000"/>
              <a:buFont typeface="Wingdings 3" pitchFamily="-110" charset="2"/>
              <a:buChar char="u"/>
              <a:defRPr sz="2667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4576251" indent="-300355" algn="l" rtl="0" eaLnBrk="1" fontAlgn="base" hangingPunct="1">
              <a:spcBef>
                <a:spcPct val="25000"/>
              </a:spcBef>
              <a:spcAft>
                <a:spcPct val="25000"/>
              </a:spcAft>
              <a:buClr>
                <a:srgbClr val="999999"/>
              </a:buClr>
              <a:buSzPct val="65000"/>
              <a:buFont typeface="Wingdings 3" pitchFamily="-110" charset="2"/>
              <a:buChar char="u"/>
              <a:defRPr sz="2667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buNone/>
            </a:pPr>
            <a:r>
              <a:rPr lang="en-US" sz="1800" kern="0" dirty="0"/>
              <a:t>Regulation 139/04</a:t>
            </a:r>
          </a:p>
          <a:p>
            <a:pPr marL="0" indent="0">
              <a:buNone/>
            </a:pPr>
            <a:r>
              <a:rPr lang="en-US" sz="1800" kern="0" dirty="0"/>
              <a:t>Prohibition if “significantly impede effective competition … in particular as a result of the creation or strengthening of a dominant position”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E501B6-A2F0-1669-ADD7-54267D250CD0}"/>
              </a:ext>
            </a:extLst>
          </p:cNvPr>
          <p:cNvSpPr/>
          <p:nvPr/>
        </p:nvSpPr>
        <p:spPr bwMode="auto">
          <a:xfrm>
            <a:off x="7017544" y="2521744"/>
            <a:ext cx="912019" cy="1835944"/>
          </a:xfrm>
          <a:prstGeom prst="rect">
            <a:avLst/>
          </a:prstGeom>
          <a:solidFill>
            <a:schemeClr val="accent1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10" charset="0"/>
              </a:rPr>
              <a:t>Unilateral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09D73F-6E78-753C-76CE-E026781052D7}"/>
              </a:ext>
            </a:extLst>
          </p:cNvPr>
          <p:cNvSpPr/>
          <p:nvPr/>
        </p:nvSpPr>
        <p:spPr bwMode="auto">
          <a:xfrm>
            <a:off x="8236744" y="2521744"/>
            <a:ext cx="912019" cy="1835944"/>
          </a:xfrm>
          <a:prstGeom prst="rect">
            <a:avLst/>
          </a:prstGeom>
          <a:solidFill>
            <a:schemeClr val="accent1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10" charset="0"/>
              </a:rPr>
              <a:t>Coordinated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6C1EC6-B301-0A96-DF21-110233BA4970}"/>
              </a:ext>
            </a:extLst>
          </p:cNvPr>
          <p:cNvSpPr/>
          <p:nvPr/>
        </p:nvSpPr>
        <p:spPr bwMode="auto">
          <a:xfrm>
            <a:off x="9570244" y="2521744"/>
            <a:ext cx="912019" cy="1835944"/>
          </a:xfrm>
          <a:prstGeom prst="rect">
            <a:avLst/>
          </a:prstGeom>
          <a:solidFill>
            <a:srgbClr val="7030A0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10" charset="0"/>
              </a:rPr>
              <a:t>Vertical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B55D3A-5CBF-A7E6-4856-65A63CDE32DE}"/>
              </a:ext>
            </a:extLst>
          </p:cNvPr>
          <p:cNvSpPr/>
          <p:nvPr/>
        </p:nvSpPr>
        <p:spPr bwMode="auto">
          <a:xfrm>
            <a:off x="10789444" y="2511028"/>
            <a:ext cx="912019" cy="1835944"/>
          </a:xfrm>
          <a:prstGeom prst="rect">
            <a:avLst/>
          </a:prstGeom>
          <a:solidFill>
            <a:srgbClr val="7030A0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10" charset="0"/>
              </a:rPr>
              <a:t>Conglomerate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16722A-99AD-2E8B-9F52-5AEB1380629B}"/>
              </a:ext>
            </a:extLst>
          </p:cNvPr>
          <p:cNvSpPr/>
          <p:nvPr/>
        </p:nvSpPr>
        <p:spPr bwMode="auto">
          <a:xfrm>
            <a:off x="7017544" y="1950244"/>
            <a:ext cx="2131219" cy="500062"/>
          </a:xfrm>
          <a:prstGeom prst="rect">
            <a:avLst/>
          </a:prstGeom>
          <a:solidFill>
            <a:schemeClr val="accent1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10" charset="0"/>
              </a:rPr>
              <a:t>Horizontal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A5B293-654C-925B-E681-C39D5BACB53E}"/>
              </a:ext>
            </a:extLst>
          </p:cNvPr>
          <p:cNvSpPr/>
          <p:nvPr/>
        </p:nvSpPr>
        <p:spPr bwMode="auto">
          <a:xfrm>
            <a:off x="9570244" y="1950244"/>
            <a:ext cx="2131219" cy="500062"/>
          </a:xfrm>
          <a:prstGeom prst="rect">
            <a:avLst/>
          </a:prstGeom>
          <a:solidFill>
            <a:srgbClr val="7030A0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10" charset="0"/>
              </a:rPr>
              <a:t>Non-Horizontal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8AE1BF-20F9-3A61-0475-6858DCA17B85}"/>
              </a:ext>
            </a:extLst>
          </p:cNvPr>
          <p:cNvSpPr/>
          <p:nvPr/>
        </p:nvSpPr>
        <p:spPr bwMode="auto">
          <a:xfrm>
            <a:off x="7016751" y="4357688"/>
            <a:ext cx="912019" cy="183594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10" charset="0"/>
              </a:rPr>
              <a:t>”the gap”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FB265A-45A2-A791-A9A6-3DFDAC2D368D}"/>
              </a:ext>
            </a:extLst>
          </p:cNvPr>
          <p:cNvSpPr/>
          <p:nvPr/>
        </p:nvSpPr>
        <p:spPr bwMode="auto">
          <a:xfrm>
            <a:off x="8236744" y="4357688"/>
            <a:ext cx="912019" cy="1835944"/>
          </a:xfrm>
          <a:prstGeom prst="rect">
            <a:avLst/>
          </a:prstGeom>
          <a:solidFill>
            <a:schemeClr val="accent1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EE9341-7225-7F33-1020-1D77BA6F40F9}"/>
              </a:ext>
            </a:extLst>
          </p:cNvPr>
          <p:cNvSpPr/>
          <p:nvPr/>
        </p:nvSpPr>
        <p:spPr bwMode="auto">
          <a:xfrm>
            <a:off x="9570244" y="4357688"/>
            <a:ext cx="912019" cy="1835944"/>
          </a:xfrm>
          <a:prstGeom prst="rect">
            <a:avLst/>
          </a:prstGeom>
          <a:solidFill>
            <a:srgbClr val="7030A0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DFAE7F-4357-80C2-813A-0326F329BDF8}"/>
              </a:ext>
            </a:extLst>
          </p:cNvPr>
          <p:cNvSpPr/>
          <p:nvPr/>
        </p:nvSpPr>
        <p:spPr bwMode="auto">
          <a:xfrm>
            <a:off x="10789444" y="4346972"/>
            <a:ext cx="912019" cy="1835944"/>
          </a:xfrm>
          <a:prstGeom prst="rect">
            <a:avLst/>
          </a:prstGeom>
          <a:solidFill>
            <a:srgbClr val="7030A0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084209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F20999-B35E-6EA7-B98A-4F2A260DC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800" i="1" dirty="0"/>
              <a:t>Towercast</a:t>
            </a:r>
            <a:r>
              <a:rPr lang="sv-SE" sz="1800" dirty="0"/>
              <a:t> (C-449/21), para 52</a:t>
            </a:r>
          </a:p>
          <a:p>
            <a:r>
              <a:rPr lang="sv-SE" sz="1800" dirty="0"/>
              <a:t>Concentrations, but below EU and national merger control thresholds</a:t>
            </a:r>
          </a:p>
          <a:p>
            <a:r>
              <a:rPr lang="sv-SE" sz="1800" dirty="0"/>
              <a:t>Purchaser dominant ”on a given market”</a:t>
            </a:r>
          </a:p>
          <a:p>
            <a:r>
              <a:rPr lang="sv-SE" sz="1800" dirty="0"/>
              <a:t>Acquired target ”on that market”</a:t>
            </a:r>
          </a:p>
          <a:p>
            <a:r>
              <a:rPr lang="sv-SE" sz="1800" dirty="0"/>
              <a:t>”by that conduct, substantially impeded competition in that market”</a:t>
            </a:r>
          </a:p>
          <a:p>
            <a:pPr lvl="1"/>
            <a:r>
              <a:rPr lang="en-US" sz="1533" dirty="0"/>
              <a:t>Due to the degree of dominance achieved</a:t>
            </a:r>
          </a:p>
          <a:p>
            <a:pPr lvl="1"/>
            <a:r>
              <a:rPr lang="en-US" sz="1533" dirty="0"/>
              <a:t>only firms whose behavior depends on the dominant acquirer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04D1C8-D8A9-098A-219C-A2808CC76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Acquisition prohibited as </a:t>
            </a:r>
            <a:br>
              <a:rPr lang="sv-SE" dirty="0"/>
            </a:br>
            <a:r>
              <a:rPr lang="sv-SE" dirty="0"/>
              <a:t>”abuse of dominant position” (II)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19239"/>
      </p:ext>
    </p:extLst>
  </p:cSld>
  <p:clrMapOvr>
    <a:masterClrMapping/>
  </p:clrMapOvr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F20999-B35E-6EA7-B98A-4F2A260DC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800" i="1" dirty="0"/>
              <a:t>Towercast</a:t>
            </a:r>
            <a:r>
              <a:rPr lang="sv-SE" sz="1800" dirty="0"/>
              <a:t> (para 52)</a:t>
            </a:r>
          </a:p>
          <a:p>
            <a:r>
              <a:rPr lang="sv-SE" sz="1800" dirty="0"/>
              <a:t>Concentrations, but below EU and national merger control thresholds</a:t>
            </a:r>
          </a:p>
          <a:p>
            <a:r>
              <a:rPr lang="sv-SE" sz="1800" dirty="0"/>
              <a:t>Purchaser dominant ”on a given market”</a:t>
            </a:r>
          </a:p>
          <a:p>
            <a:r>
              <a:rPr lang="sv-SE" sz="1800" dirty="0"/>
              <a:t>Acquired target ”on that market”</a:t>
            </a:r>
          </a:p>
          <a:p>
            <a:r>
              <a:rPr lang="sv-SE" sz="1800" dirty="0"/>
              <a:t>”by that conduct, substantially impeded competition in that market”</a:t>
            </a:r>
          </a:p>
          <a:p>
            <a:pPr lvl="1"/>
            <a:r>
              <a:rPr lang="en-US" sz="1533" dirty="0"/>
              <a:t>Due to the degree of dominance achieved</a:t>
            </a:r>
          </a:p>
          <a:p>
            <a:pPr lvl="1"/>
            <a:r>
              <a:rPr lang="en-US" sz="1533" dirty="0"/>
              <a:t>only firms whose behavior depends on the dominant acquirer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04D1C8-D8A9-098A-219C-A2808CC76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Acquisition prohibited as </a:t>
            </a:r>
            <a:br>
              <a:rPr lang="sv-SE" dirty="0"/>
            </a:br>
            <a:r>
              <a:rPr lang="sv-SE" dirty="0"/>
              <a:t>”abuse of dominant position” (II)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8496D6-A131-BE8E-33AF-6A20D8CB6E10}"/>
              </a:ext>
            </a:extLst>
          </p:cNvPr>
          <p:cNvSpPr/>
          <p:nvPr/>
        </p:nvSpPr>
        <p:spPr bwMode="auto">
          <a:xfrm>
            <a:off x="7017544" y="2521744"/>
            <a:ext cx="912019" cy="1835944"/>
          </a:xfrm>
          <a:prstGeom prst="rect">
            <a:avLst/>
          </a:prstGeom>
          <a:solidFill>
            <a:schemeClr val="accent1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10" charset="0"/>
              </a:rPr>
              <a:t>Unilateral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333090"/>
      </p:ext>
    </p:extLst>
  </p:cSld>
  <p:clrMapOvr>
    <a:masterClrMapping/>
  </p:clrMapOvr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9A3D4B-F04D-C178-99CD-6B26CAE3E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Acquisition of (sole?) control</a:t>
            </a:r>
          </a:p>
          <a:p>
            <a:r>
              <a:rPr lang="en-GB" sz="1800" dirty="0"/>
              <a:t>Dominant acquires an actual competitor</a:t>
            </a:r>
          </a:p>
          <a:p>
            <a:pPr lvl="1"/>
            <a:r>
              <a:rPr lang="en-GB" sz="1533" dirty="0"/>
              <a:t>potential competitor?</a:t>
            </a:r>
          </a:p>
          <a:p>
            <a:r>
              <a:rPr lang="en-GB" sz="1800" dirty="0"/>
              <a:t>The </a:t>
            </a:r>
            <a:r>
              <a:rPr lang="en-GB" sz="1800" i="1" dirty="0"/>
              <a:t>acquisition act </a:t>
            </a:r>
            <a:r>
              <a:rPr lang="en-GB" sz="1800" dirty="0"/>
              <a:t>is abusive </a:t>
            </a:r>
          </a:p>
          <a:p>
            <a:pPr lvl="1"/>
            <a:r>
              <a:rPr lang="en-GB" sz="1400" dirty="0"/>
              <a:t>not potential future conduct, e.g. causing foreclosure</a:t>
            </a:r>
          </a:p>
          <a:p>
            <a:r>
              <a:rPr lang="en-GB" sz="1800" dirty="0"/>
              <a:t>“Field of use”: Horizontal unilateral effects </a:t>
            </a:r>
          </a:p>
          <a:p>
            <a:r>
              <a:rPr lang="en-GB" sz="1800" dirty="0"/>
              <a:t>Dominant has a “hold” on remaining rivals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28816-5ACE-BCD2-A5AB-D6D36A2AB184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sz="1800" dirty="0"/>
              <a:t>Standard of proof</a:t>
            </a:r>
          </a:p>
          <a:p>
            <a:r>
              <a:rPr lang="en-GB" sz="1800" dirty="0"/>
              <a:t>Remedies</a:t>
            </a:r>
          </a:p>
          <a:p>
            <a:r>
              <a:rPr lang="en-GB" sz="1800" dirty="0"/>
              <a:t>Extent of cross-border effects</a:t>
            </a:r>
          </a:p>
          <a:p>
            <a:endParaRPr lang="en-GB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F1FB9E-4733-454A-AB37-433BEEB05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Enforcement parameters for ”abuse” by acquisition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028591"/>
      </p:ext>
    </p:extLst>
  </p:cSld>
  <p:clrMapOvr>
    <a:masterClrMapping/>
  </p:clrMapOvr>
</p:sld>
</file>

<file path=ppt/slides/slide1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Where’s the Door Out?</a:t>
            </a:r>
          </a:p>
        </p:txBody>
      </p:sp>
    </p:spTree>
    <p:extLst>
      <p:ext uri="{BB962C8B-B14F-4D97-AF65-F5344CB8AC3E}">
        <p14:creationId xmlns:p14="http://schemas.microsoft.com/office/powerpoint/2010/main" val="879278551"/>
      </p:ext>
    </p:extLst>
  </p:cSld>
  <p:clrMapOvr>
    <a:masterClrMapping/>
  </p:clrMapOvr>
</p:sld>
</file>

<file path=ppt/slides/slide18.xml><?xml version="1.0" encoding="utf-8"?>
<p:sld xmlns:a16="http://schemas.microsoft.com/office/drawing/2014/main" xmlns:a14="http://schemas.microsoft.com/office/drawing/2010/main" xmlns:a1611="http://schemas.microsoft.com/office/drawing/2016/11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599" y="1828800"/>
            <a:ext cx="8172893" cy="452755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GB" sz="2100" dirty="0"/>
              <a:t>Sellers and buyers alike need comprehensive regulatory strategies</a:t>
            </a:r>
          </a:p>
          <a:p>
            <a:pPr lvl="1">
              <a:lnSpc>
                <a:spcPct val="100000"/>
              </a:lnSpc>
            </a:pPr>
            <a:r>
              <a:rPr lang="en-GB" sz="1600" dirty="0"/>
              <a:t>Merger control: EU, Member States, UK; Abuse of dominance; Foreign investment control; Foreign Subsidy control</a:t>
            </a:r>
          </a:p>
          <a:p>
            <a:pPr>
              <a:lnSpc>
                <a:spcPct val="100000"/>
              </a:lnSpc>
            </a:pPr>
            <a:r>
              <a:rPr lang="en-GB" sz="2100" dirty="0"/>
              <a:t>Substantive</a:t>
            </a:r>
            <a:r>
              <a:rPr lang="en-GB" sz="1900" dirty="0"/>
              <a:t> assessment of effects top of mind, also when limited or no presence</a:t>
            </a:r>
          </a:p>
          <a:p>
            <a:pPr lvl="1">
              <a:lnSpc>
                <a:spcPct val="100000"/>
              </a:lnSpc>
            </a:pPr>
            <a:r>
              <a:rPr lang="en-GB" sz="1600" dirty="0"/>
              <a:t>As things stand: “one-stop” and “material nexus” principles are not paramount for jurisdiction </a:t>
            </a:r>
          </a:p>
          <a:p>
            <a:pPr>
              <a:lnSpc>
                <a:spcPct val="100000"/>
              </a:lnSpc>
            </a:pPr>
            <a:r>
              <a:rPr lang="en-GB" sz="2100" dirty="0"/>
              <a:t>Is the call “to call or not to call” a hard call?</a:t>
            </a:r>
          </a:p>
          <a:p>
            <a:pPr>
              <a:lnSpc>
                <a:spcPct val="100000"/>
              </a:lnSpc>
            </a:pPr>
            <a:r>
              <a:rPr lang="en-GB" sz="2100" i="1" dirty="0"/>
              <a:t>Ex officio </a:t>
            </a:r>
            <a:r>
              <a:rPr lang="en-GB" sz="2100" dirty="0"/>
              <a:t>consultations have on balance worked smoothly</a:t>
            </a:r>
          </a:p>
          <a:p>
            <a:pPr>
              <a:lnSpc>
                <a:spcPct val="100000"/>
              </a:lnSpc>
            </a:pPr>
            <a:r>
              <a:rPr lang="en-GB" sz="2100" dirty="0"/>
              <a:t>But – the time to work out “call in” jurisdiction is not workable</a:t>
            </a:r>
          </a:p>
          <a:p>
            <a:pPr lvl="1">
              <a:lnSpc>
                <a:spcPct val="100000"/>
              </a:lnSpc>
            </a:pPr>
            <a:r>
              <a:rPr lang="en-GB" sz="1600" dirty="0"/>
              <a:t>Need for “one-stop” system to crystallise the timeline for decisions?</a:t>
            </a:r>
          </a:p>
          <a:p>
            <a:pPr lvl="2">
              <a:lnSpc>
                <a:spcPct val="100000"/>
              </a:lnSpc>
            </a:pPr>
            <a:r>
              <a:rPr lang="en-GB" sz="1600" dirty="0"/>
              <a:t>Does not require legislative reform</a:t>
            </a:r>
          </a:p>
          <a:p>
            <a:pPr lvl="1">
              <a:lnSpc>
                <a:spcPct val="100000"/>
              </a:lnSpc>
            </a:pPr>
            <a:r>
              <a:rPr lang="en-GB" sz="1600" dirty="0"/>
              <a:t>Need for legislative reform?</a:t>
            </a:r>
          </a:p>
          <a:p>
            <a:pPr>
              <a:lnSpc>
                <a:spcPct val="100000"/>
              </a:lnSpc>
            </a:pPr>
            <a:r>
              <a:rPr lang="en-GB" sz="2100" dirty="0"/>
              <a:t>Enforcement against “abuse” by acquisition more likely at national level also in future</a:t>
            </a:r>
            <a:endParaRPr lang="en-GB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62CBE2-13B1-9D14-3892-770601245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47846" y="1828800"/>
            <a:ext cx="2546746" cy="4527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3800317"/>
      </p:ext>
    </p:extLst>
  </p:cSld>
  <p:clrMapOvr>
    <a:masterClrMapping/>
  </p:clrMapOvr>
</p:sld>
</file>

<file path=ppt/slides/slide1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461692"/>
      </p:ext>
    </p:extLst>
  </p:cSld>
  <p:clrMapOvr>
    <a:masterClrMapping/>
  </p:clrMapOvr>
</p:sld>
</file>

<file path=ppt/slides/slide2.xml><?xml version="1.0" encoding="utf-8"?>
<p:sld xmlns:a16="http://schemas.microsoft.com/office/drawing/2014/main" xmlns:a14="http://schemas.microsoft.com/office/drawing/2010/main" xmlns:a1611="http://schemas.microsoft.com/office/drawing/2016/11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257558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Red Door</a:t>
            </a:r>
          </a:p>
        </p:txBody>
      </p:sp>
    </p:spTree>
    <p:extLst>
      <p:ext uri="{BB962C8B-B14F-4D97-AF65-F5344CB8AC3E}">
        <p14:creationId xmlns:p14="http://schemas.microsoft.com/office/powerpoint/2010/main" val="445688896"/>
      </p:ext>
    </p:extLst>
  </p:cSld>
  <p:clrMapOvr>
    <a:masterClrMapping/>
  </p:clrMapOvr>
</p:sld>
</file>

<file path=ppt/slides/slide4.xml><?xml version="1.0" encoding="utf-8"?>
<p:sld xmlns:a16="http://schemas.microsoft.com/office/drawing/2014/main" xmlns:a1611="http://schemas.microsoft.com/office/drawing/2016/11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D30AE-BFC7-4AB9-A0FA-AED3C2010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EUMR Jurisdictional Paths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8A5E7-9354-43F2-A8B5-C56BA1FCA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BB61B-1318-8447-AA21-C5100C0A938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15B646-EDA7-4EC0-8898-BFF0384F3834}"/>
              </a:ext>
            </a:extLst>
          </p:cNvPr>
          <p:cNvSpPr/>
          <p:nvPr/>
        </p:nvSpPr>
        <p:spPr bwMode="auto">
          <a:xfrm>
            <a:off x="1246597" y="4912961"/>
            <a:ext cx="2275751" cy="6198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699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84D611-017A-4EBB-A959-7FF956B54DFB}"/>
              </a:ext>
            </a:extLst>
          </p:cNvPr>
          <p:cNvSpPr/>
          <p:nvPr/>
        </p:nvSpPr>
        <p:spPr bwMode="auto">
          <a:xfrm>
            <a:off x="315317" y="1930399"/>
            <a:ext cx="797167" cy="360241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699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BC5B9-5F73-4DD6-9FFF-0ED0A64A04E7}"/>
              </a:ext>
            </a:extLst>
          </p:cNvPr>
          <p:cNvSpPr/>
          <p:nvPr/>
        </p:nvSpPr>
        <p:spPr bwMode="auto">
          <a:xfrm>
            <a:off x="1237531" y="1930399"/>
            <a:ext cx="4858469" cy="946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699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pic>
        <p:nvPicPr>
          <p:cNvPr id="17" name="Picture 1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6D416966-FCF5-457E-81CB-B04C64B17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5706" y="1930400"/>
            <a:ext cx="796778" cy="5408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D44B06F-BB9F-4B01-AD61-62DFFB8F7822}"/>
              </a:ext>
            </a:extLst>
          </p:cNvPr>
          <p:cNvSpPr txBox="1"/>
          <p:nvPr/>
        </p:nvSpPr>
        <p:spPr>
          <a:xfrm rot="16200000">
            <a:off x="-763113" y="3886529"/>
            <a:ext cx="2954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rgbClr val="FFFF00"/>
                </a:solidFill>
              </a:rPr>
              <a:t>Pre-Merger Review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259997-107C-4FE4-90EC-DAD3CF9F8D80}"/>
              </a:ext>
            </a:extLst>
          </p:cNvPr>
          <p:cNvSpPr txBox="1"/>
          <p:nvPr/>
        </p:nvSpPr>
        <p:spPr>
          <a:xfrm>
            <a:off x="1231599" y="2107912"/>
            <a:ext cx="4868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rgbClr val="FFFF00"/>
                </a:solidFill>
              </a:rPr>
              <a:t>Notifications</a:t>
            </a:r>
          </a:p>
          <a:p>
            <a:pPr algn="ctr"/>
            <a:r>
              <a:rPr lang="sv-SE" dirty="0">
                <a:solidFill>
                  <a:srgbClr val="FFFF00"/>
                </a:solidFill>
              </a:rPr>
              <a:t># 8,862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C31D83-7FE0-4123-A5CE-CF51BA6069BA}"/>
              </a:ext>
            </a:extLst>
          </p:cNvPr>
          <p:cNvSpPr txBox="1"/>
          <p:nvPr/>
        </p:nvSpPr>
        <p:spPr>
          <a:xfrm>
            <a:off x="1246597" y="5037250"/>
            <a:ext cx="2275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rgbClr val="FFFF00"/>
                </a:solidFill>
              </a:rPr>
              <a:t>Referrals ’Up’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337021A-245A-4DA8-9706-6BF60773F968}"/>
              </a:ext>
            </a:extLst>
          </p:cNvPr>
          <p:cNvSpPr/>
          <p:nvPr/>
        </p:nvSpPr>
        <p:spPr bwMode="auto">
          <a:xfrm rot="16200000">
            <a:off x="940818" y="3253392"/>
            <a:ext cx="1760218" cy="112709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ADC9944-20CD-4EF5-0680-7DB2560CC710}"/>
              </a:ext>
            </a:extLst>
          </p:cNvPr>
          <p:cNvSpPr/>
          <p:nvPr/>
        </p:nvSpPr>
        <p:spPr bwMode="auto">
          <a:xfrm rot="16200000">
            <a:off x="2126557" y="3267462"/>
            <a:ext cx="1760218" cy="112709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B5EA5C1-4E90-001E-3D21-DF0AB6C6F5AA}"/>
              </a:ext>
            </a:extLst>
          </p:cNvPr>
          <p:cNvSpPr/>
          <p:nvPr/>
        </p:nvSpPr>
        <p:spPr bwMode="auto">
          <a:xfrm rot="5400000">
            <a:off x="3486159" y="4133501"/>
            <a:ext cx="1760218" cy="112709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3499544-9FBE-FA39-12CD-4325686A9313}"/>
              </a:ext>
            </a:extLst>
          </p:cNvPr>
          <p:cNvSpPr/>
          <p:nvPr/>
        </p:nvSpPr>
        <p:spPr bwMode="auto">
          <a:xfrm rot="5400000">
            <a:off x="4656914" y="4124904"/>
            <a:ext cx="1760218" cy="112709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1798CD-7674-4CAB-4F92-86D8319B73EF}"/>
              </a:ext>
            </a:extLst>
          </p:cNvPr>
          <p:cNvSpPr/>
          <p:nvPr/>
        </p:nvSpPr>
        <p:spPr bwMode="auto">
          <a:xfrm>
            <a:off x="3820249" y="3036960"/>
            <a:ext cx="2275751" cy="6198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699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A08849-1FE3-3684-E43C-9BCCD3BBB1B0}"/>
              </a:ext>
            </a:extLst>
          </p:cNvPr>
          <p:cNvSpPr txBox="1"/>
          <p:nvPr/>
        </p:nvSpPr>
        <p:spPr>
          <a:xfrm>
            <a:off x="3820249" y="3161249"/>
            <a:ext cx="2275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rgbClr val="FFFF00"/>
                </a:solidFill>
              </a:rPr>
              <a:t>Referrals ’Down’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782CA3-86FD-E1DE-709D-A891C5EDC7DD}"/>
              </a:ext>
            </a:extLst>
          </p:cNvPr>
          <p:cNvSpPr txBox="1"/>
          <p:nvPr/>
        </p:nvSpPr>
        <p:spPr>
          <a:xfrm>
            <a:off x="1280693" y="3177212"/>
            <a:ext cx="1080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rgbClr val="FFFF00"/>
                </a:solidFill>
              </a:rPr>
              <a:t>Art 4(5)</a:t>
            </a:r>
          </a:p>
          <a:p>
            <a:pPr algn="ctr"/>
            <a:endParaRPr lang="sv-SE" dirty="0">
              <a:solidFill>
                <a:srgbClr val="FFFF00"/>
              </a:solidFill>
            </a:endParaRPr>
          </a:p>
          <a:p>
            <a:pPr algn="ctr"/>
            <a:r>
              <a:rPr lang="sv-SE" dirty="0">
                <a:solidFill>
                  <a:srgbClr val="FFFF00"/>
                </a:solidFill>
              </a:rPr>
              <a:t># 415</a:t>
            </a:r>
          </a:p>
          <a:p>
            <a:pPr algn="ctr"/>
            <a:endParaRPr lang="sv-SE" dirty="0">
              <a:solidFill>
                <a:srgbClr val="FFFF00"/>
              </a:solidFill>
            </a:endParaRPr>
          </a:p>
          <a:p>
            <a:pPr algn="ctr"/>
            <a:r>
              <a:rPr lang="sv-SE" dirty="0">
                <a:solidFill>
                  <a:srgbClr val="FFFF00"/>
                </a:solidFill>
              </a:rPr>
              <a:t>4.7%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0CD2CC-5994-97F3-A4B3-9F90120F6641}"/>
              </a:ext>
            </a:extLst>
          </p:cNvPr>
          <p:cNvSpPr txBox="1"/>
          <p:nvPr/>
        </p:nvSpPr>
        <p:spPr>
          <a:xfrm>
            <a:off x="2537143" y="3187405"/>
            <a:ext cx="939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rgbClr val="FFFF00"/>
                </a:solidFill>
              </a:rPr>
              <a:t>Art 22</a:t>
            </a:r>
          </a:p>
          <a:p>
            <a:pPr algn="ctr"/>
            <a:endParaRPr lang="sv-SE" dirty="0">
              <a:solidFill>
                <a:srgbClr val="FFFF00"/>
              </a:solidFill>
            </a:endParaRPr>
          </a:p>
          <a:p>
            <a:pPr algn="ctr"/>
            <a:r>
              <a:rPr lang="sv-SE" dirty="0">
                <a:solidFill>
                  <a:srgbClr val="FFFF00"/>
                </a:solidFill>
              </a:rPr>
              <a:t># 43</a:t>
            </a:r>
          </a:p>
          <a:p>
            <a:pPr algn="ctr"/>
            <a:endParaRPr lang="sv-SE" dirty="0">
              <a:solidFill>
                <a:srgbClr val="FFFF00"/>
              </a:solidFill>
            </a:endParaRPr>
          </a:p>
          <a:p>
            <a:pPr algn="ctr"/>
            <a:r>
              <a:rPr lang="sv-SE" dirty="0">
                <a:solidFill>
                  <a:srgbClr val="FFFF00"/>
                </a:solidFill>
              </a:rPr>
              <a:t>0.5%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70AB5EF-4A23-ED60-982B-A122E546900F}"/>
              </a:ext>
            </a:extLst>
          </p:cNvPr>
          <p:cNvSpPr/>
          <p:nvPr/>
        </p:nvSpPr>
        <p:spPr bwMode="auto">
          <a:xfrm>
            <a:off x="2537143" y="3045905"/>
            <a:ext cx="939046" cy="1739267"/>
          </a:xfrm>
          <a:prstGeom prst="ellipse">
            <a:avLst/>
          </a:prstGeom>
          <a:noFill/>
          <a:ln w="12699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BF4632-5894-76A8-3C4F-125CD6098887}"/>
              </a:ext>
            </a:extLst>
          </p:cNvPr>
          <p:cNvSpPr txBox="1"/>
          <p:nvPr/>
        </p:nvSpPr>
        <p:spPr>
          <a:xfrm>
            <a:off x="3798987" y="3973952"/>
            <a:ext cx="1080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rgbClr val="FFFF00"/>
                </a:solidFill>
              </a:rPr>
              <a:t># 212</a:t>
            </a:r>
          </a:p>
          <a:p>
            <a:pPr algn="ctr"/>
            <a:endParaRPr lang="sv-SE" dirty="0">
              <a:solidFill>
                <a:srgbClr val="FFFF00"/>
              </a:solidFill>
            </a:endParaRPr>
          </a:p>
          <a:p>
            <a:pPr algn="ctr"/>
            <a:r>
              <a:rPr lang="sv-SE" dirty="0">
                <a:solidFill>
                  <a:srgbClr val="FFFF00"/>
                </a:solidFill>
              </a:rPr>
              <a:t>2.4%</a:t>
            </a:r>
          </a:p>
          <a:p>
            <a:pPr algn="ctr"/>
            <a:endParaRPr lang="sv-SE" dirty="0">
              <a:solidFill>
                <a:srgbClr val="FFFF00"/>
              </a:solidFill>
            </a:endParaRPr>
          </a:p>
          <a:p>
            <a:pPr algn="ctr"/>
            <a:r>
              <a:rPr lang="sv-SE" dirty="0">
                <a:solidFill>
                  <a:srgbClr val="FFFF00"/>
                </a:solidFill>
              </a:rPr>
              <a:t>Art 4(4)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26FE31-7D71-7F3C-900A-7BCD9A6F403C}"/>
              </a:ext>
            </a:extLst>
          </p:cNvPr>
          <p:cNvSpPr txBox="1"/>
          <p:nvPr/>
        </p:nvSpPr>
        <p:spPr>
          <a:xfrm>
            <a:off x="4994871" y="3973197"/>
            <a:ext cx="1080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rgbClr val="FFFF00"/>
                </a:solidFill>
              </a:rPr>
              <a:t># 100</a:t>
            </a:r>
          </a:p>
          <a:p>
            <a:pPr algn="ctr"/>
            <a:endParaRPr lang="sv-SE" dirty="0">
              <a:solidFill>
                <a:srgbClr val="FFFF00"/>
              </a:solidFill>
            </a:endParaRPr>
          </a:p>
          <a:p>
            <a:pPr algn="ctr"/>
            <a:r>
              <a:rPr lang="sv-SE" dirty="0">
                <a:solidFill>
                  <a:srgbClr val="FFFF00"/>
                </a:solidFill>
              </a:rPr>
              <a:t>1.1%</a:t>
            </a:r>
          </a:p>
          <a:p>
            <a:pPr algn="ctr"/>
            <a:endParaRPr lang="sv-SE" dirty="0">
              <a:solidFill>
                <a:srgbClr val="FFFF00"/>
              </a:solidFill>
            </a:endParaRPr>
          </a:p>
          <a:p>
            <a:pPr algn="ctr"/>
            <a:r>
              <a:rPr lang="sv-SE" dirty="0">
                <a:solidFill>
                  <a:srgbClr val="FFFF00"/>
                </a:solidFill>
              </a:rPr>
              <a:t>Art 9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21244D7-9CA6-F4A1-DAFD-742B2F44BB6F}"/>
              </a:ext>
            </a:extLst>
          </p:cNvPr>
          <p:cNvSpPr txBox="1"/>
          <p:nvPr/>
        </p:nvSpPr>
        <p:spPr>
          <a:xfrm>
            <a:off x="153188" y="6540956"/>
            <a:ext cx="21868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Source: DG COMP (1990-2023(May))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09021779"/>
      </p:ext>
    </p:extLst>
  </p:cSld>
  <p:clrMapOvr>
    <a:masterClrMapping/>
  </p:clrMapOvr>
</p:sld>
</file>

<file path=ppt/slides/slide5.xml><?xml version="1.0" encoding="utf-8"?>
<p:sld xmlns:a16="http://schemas.microsoft.com/office/drawing/2014/main" xmlns:a1611="http://schemas.microsoft.com/office/drawing/2016/11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D30AE-BFC7-4AB9-A0FA-AED3C2010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EUMR Jurisdictional Paths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8A5E7-9354-43F2-A8B5-C56BA1FCA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BB61B-1318-8447-AA21-C5100C0A938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15B646-EDA7-4EC0-8898-BFF0384F3834}"/>
              </a:ext>
            </a:extLst>
          </p:cNvPr>
          <p:cNvSpPr/>
          <p:nvPr/>
        </p:nvSpPr>
        <p:spPr bwMode="auto">
          <a:xfrm>
            <a:off x="1246597" y="4912961"/>
            <a:ext cx="2275751" cy="6198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699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84D611-017A-4EBB-A959-7FF956B54DFB}"/>
              </a:ext>
            </a:extLst>
          </p:cNvPr>
          <p:cNvSpPr/>
          <p:nvPr/>
        </p:nvSpPr>
        <p:spPr bwMode="auto">
          <a:xfrm>
            <a:off x="315317" y="1930399"/>
            <a:ext cx="797167" cy="360241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699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BC5B9-5F73-4DD6-9FFF-0ED0A64A04E7}"/>
              </a:ext>
            </a:extLst>
          </p:cNvPr>
          <p:cNvSpPr/>
          <p:nvPr/>
        </p:nvSpPr>
        <p:spPr bwMode="auto">
          <a:xfrm>
            <a:off x="1237531" y="1930399"/>
            <a:ext cx="4858469" cy="946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699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pic>
        <p:nvPicPr>
          <p:cNvPr id="17" name="Picture 1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6D416966-FCF5-457E-81CB-B04C64B17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5706" y="1930400"/>
            <a:ext cx="796778" cy="5408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D44B06F-BB9F-4B01-AD61-62DFFB8F7822}"/>
              </a:ext>
            </a:extLst>
          </p:cNvPr>
          <p:cNvSpPr txBox="1"/>
          <p:nvPr/>
        </p:nvSpPr>
        <p:spPr>
          <a:xfrm rot="16200000">
            <a:off x="-763113" y="3886529"/>
            <a:ext cx="2954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rgbClr val="FFFF00"/>
                </a:solidFill>
              </a:rPr>
              <a:t>Pre-Merger Review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259997-107C-4FE4-90EC-DAD3CF9F8D80}"/>
              </a:ext>
            </a:extLst>
          </p:cNvPr>
          <p:cNvSpPr txBox="1"/>
          <p:nvPr/>
        </p:nvSpPr>
        <p:spPr>
          <a:xfrm>
            <a:off x="1231599" y="2107912"/>
            <a:ext cx="4868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rgbClr val="FFFF00"/>
                </a:solidFill>
              </a:rPr>
              <a:t>Notifications</a:t>
            </a:r>
          </a:p>
          <a:p>
            <a:pPr algn="ctr"/>
            <a:r>
              <a:rPr lang="sv-SE" dirty="0">
                <a:solidFill>
                  <a:srgbClr val="FFFF00"/>
                </a:solidFill>
              </a:rPr>
              <a:t># 8,862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C31D83-7FE0-4123-A5CE-CF51BA6069BA}"/>
              </a:ext>
            </a:extLst>
          </p:cNvPr>
          <p:cNvSpPr txBox="1"/>
          <p:nvPr/>
        </p:nvSpPr>
        <p:spPr>
          <a:xfrm>
            <a:off x="1246597" y="5037250"/>
            <a:ext cx="2275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rgbClr val="FFFF00"/>
                </a:solidFill>
              </a:rPr>
              <a:t>Referrals ’Up’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337021A-245A-4DA8-9706-6BF60773F968}"/>
              </a:ext>
            </a:extLst>
          </p:cNvPr>
          <p:cNvSpPr/>
          <p:nvPr/>
        </p:nvSpPr>
        <p:spPr bwMode="auto">
          <a:xfrm rot="16200000">
            <a:off x="940818" y="3253392"/>
            <a:ext cx="1760218" cy="112709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ADC9944-20CD-4EF5-0680-7DB2560CC710}"/>
              </a:ext>
            </a:extLst>
          </p:cNvPr>
          <p:cNvSpPr/>
          <p:nvPr/>
        </p:nvSpPr>
        <p:spPr bwMode="auto">
          <a:xfrm rot="16200000">
            <a:off x="2126557" y="3267462"/>
            <a:ext cx="1760218" cy="112709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1798CD-7674-4CAB-4F92-86D8319B73EF}"/>
              </a:ext>
            </a:extLst>
          </p:cNvPr>
          <p:cNvSpPr/>
          <p:nvPr/>
        </p:nvSpPr>
        <p:spPr bwMode="auto">
          <a:xfrm>
            <a:off x="3820249" y="3036960"/>
            <a:ext cx="2275751" cy="6198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699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A08849-1FE3-3684-E43C-9BCCD3BBB1B0}"/>
              </a:ext>
            </a:extLst>
          </p:cNvPr>
          <p:cNvSpPr txBox="1"/>
          <p:nvPr/>
        </p:nvSpPr>
        <p:spPr>
          <a:xfrm>
            <a:off x="3820249" y="3161249"/>
            <a:ext cx="2275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rgbClr val="FFFF00"/>
                </a:solidFill>
              </a:rPr>
              <a:t>Referrals ’Down’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782CA3-86FD-E1DE-709D-A891C5EDC7DD}"/>
              </a:ext>
            </a:extLst>
          </p:cNvPr>
          <p:cNvSpPr txBox="1"/>
          <p:nvPr/>
        </p:nvSpPr>
        <p:spPr>
          <a:xfrm>
            <a:off x="1280693" y="3177212"/>
            <a:ext cx="1080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rgbClr val="FFFF00"/>
                </a:solidFill>
              </a:rPr>
              <a:t>Art 4(5)</a:t>
            </a:r>
          </a:p>
          <a:p>
            <a:pPr algn="ctr"/>
            <a:endParaRPr lang="sv-SE" dirty="0">
              <a:solidFill>
                <a:srgbClr val="FFFF00"/>
              </a:solidFill>
            </a:endParaRPr>
          </a:p>
          <a:p>
            <a:pPr algn="ctr"/>
            <a:r>
              <a:rPr lang="sv-SE" dirty="0">
                <a:solidFill>
                  <a:srgbClr val="FFFF00"/>
                </a:solidFill>
              </a:rPr>
              <a:t># 415</a:t>
            </a:r>
          </a:p>
          <a:p>
            <a:pPr algn="ctr"/>
            <a:endParaRPr lang="sv-SE" dirty="0">
              <a:solidFill>
                <a:srgbClr val="FFFF00"/>
              </a:solidFill>
            </a:endParaRPr>
          </a:p>
          <a:p>
            <a:pPr algn="ctr"/>
            <a:r>
              <a:rPr lang="sv-SE" dirty="0">
                <a:solidFill>
                  <a:srgbClr val="FFFF00"/>
                </a:solidFill>
              </a:rPr>
              <a:t>4.7%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0CD2CC-5994-97F3-A4B3-9F90120F6641}"/>
              </a:ext>
            </a:extLst>
          </p:cNvPr>
          <p:cNvSpPr txBox="1"/>
          <p:nvPr/>
        </p:nvSpPr>
        <p:spPr>
          <a:xfrm>
            <a:off x="2537143" y="3187405"/>
            <a:ext cx="939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rgbClr val="FFFF00"/>
                </a:solidFill>
              </a:rPr>
              <a:t>Art 22</a:t>
            </a:r>
          </a:p>
          <a:p>
            <a:pPr algn="ctr"/>
            <a:endParaRPr lang="sv-SE" dirty="0">
              <a:solidFill>
                <a:srgbClr val="FFFF00"/>
              </a:solidFill>
            </a:endParaRPr>
          </a:p>
          <a:p>
            <a:pPr algn="ctr"/>
            <a:r>
              <a:rPr lang="sv-SE" dirty="0">
                <a:solidFill>
                  <a:srgbClr val="FFFF00"/>
                </a:solidFill>
              </a:rPr>
              <a:t># 43</a:t>
            </a:r>
          </a:p>
          <a:p>
            <a:pPr algn="ctr"/>
            <a:endParaRPr lang="sv-SE" dirty="0">
              <a:solidFill>
                <a:srgbClr val="FFFF00"/>
              </a:solidFill>
            </a:endParaRPr>
          </a:p>
          <a:p>
            <a:pPr algn="ctr"/>
            <a:r>
              <a:rPr lang="sv-SE" dirty="0">
                <a:solidFill>
                  <a:srgbClr val="FFFF00"/>
                </a:solidFill>
              </a:rPr>
              <a:t>0.5%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70AB5EF-4A23-ED60-982B-A122E546900F}"/>
              </a:ext>
            </a:extLst>
          </p:cNvPr>
          <p:cNvSpPr/>
          <p:nvPr/>
        </p:nvSpPr>
        <p:spPr bwMode="auto">
          <a:xfrm>
            <a:off x="2537143" y="3045905"/>
            <a:ext cx="939046" cy="1739267"/>
          </a:xfrm>
          <a:prstGeom prst="ellipse">
            <a:avLst/>
          </a:prstGeom>
          <a:noFill/>
          <a:ln w="12699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21244D7-9CA6-F4A1-DAFD-742B2F44BB6F}"/>
              </a:ext>
            </a:extLst>
          </p:cNvPr>
          <p:cNvSpPr txBox="1"/>
          <p:nvPr/>
        </p:nvSpPr>
        <p:spPr>
          <a:xfrm>
            <a:off x="153188" y="6540956"/>
            <a:ext cx="21868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Source: DG COMP (1990-2023(May))</a:t>
            </a:r>
            <a:endParaRPr lang="en-US" sz="10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B46A9EC-3788-C19C-6F04-853F59797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245" y="2299003"/>
            <a:ext cx="4235740" cy="3345766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8CC7757C-B7A0-0E89-9134-2251F4B6C340}"/>
              </a:ext>
            </a:extLst>
          </p:cNvPr>
          <p:cNvSpPr/>
          <p:nvPr/>
        </p:nvSpPr>
        <p:spPr bwMode="auto">
          <a:xfrm>
            <a:off x="10401575" y="3666829"/>
            <a:ext cx="939046" cy="1739267"/>
          </a:xfrm>
          <a:prstGeom prst="ellipse">
            <a:avLst/>
          </a:prstGeom>
          <a:noFill/>
          <a:ln w="12699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15F6EB3-275C-4900-E9D7-2523C4EEB833}"/>
              </a:ext>
            </a:extLst>
          </p:cNvPr>
          <p:cNvSpPr txBox="1"/>
          <p:nvPr/>
        </p:nvSpPr>
        <p:spPr>
          <a:xfrm>
            <a:off x="6920642" y="1780207"/>
            <a:ext cx="454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>
                <a:latin typeface="+mn-lt"/>
              </a:rPr>
              <a:t>Referrals ’Up’ over time (% of notifications)</a:t>
            </a:r>
            <a:endParaRPr lang="en-US" sz="1800" dirty="0">
              <a:latin typeface="+mn-lt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38E9FF-E495-9079-B435-9E75A04F2AA5}"/>
              </a:ext>
            </a:extLst>
          </p:cNvPr>
          <p:cNvSpPr/>
          <p:nvPr/>
        </p:nvSpPr>
        <p:spPr bwMode="auto">
          <a:xfrm rot="5400000">
            <a:off x="3486159" y="4133501"/>
            <a:ext cx="1760218" cy="112709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B3D134C-27B8-F98F-5D32-67EBCEFA875F}"/>
              </a:ext>
            </a:extLst>
          </p:cNvPr>
          <p:cNvSpPr/>
          <p:nvPr/>
        </p:nvSpPr>
        <p:spPr bwMode="auto">
          <a:xfrm rot="5400000">
            <a:off x="4656914" y="4124904"/>
            <a:ext cx="1760218" cy="112709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91FBD-37B0-CF37-B7AB-F61E958265C2}"/>
              </a:ext>
            </a:extLst>
          </p:cNvPr>
          <p:cNvSpPr txBox="1"/>
          <p:nvPr/>
        </p:nvSpPr>
        <p:spPr>
          <a:xfrm>
            <a:off x="3798987" y="3973952"/>
            <a:ext cx="1080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rgbClr val="FFFF00"/>
                </a:solidFill>
              </a:rPr>
              <a:t># 212</a:t>
            </a:r>
          </a:p>
          <a:p>
            <a:pPr algn="ctr"/>
            <a:endParaRPr lang="sv-SE" dirty="0">
              <a:solidFill>
                <a:srgbClr val="FFFF00"/>
              </a:solidFill>
            </a:endParaRPr>
          </a:p>
          <a:p>
            <a:pPr algn="ctr"/>
            <a:r>
              <a:rPr lang="sv-SE" dirty="0">
                <a:solidFill>
                  <a:srgbClr val="FFFF00"/>
                </a:solidFill>
              </a:rPr>
              <a:t>2.4%</a:t>
            </a:r>
          </a:p>
          <a:p>
            <a:pPr algn="ctr"/>
            <a:endParaRPr lang="sv-SE" dirty="0">
              <a:solidFill>
                <a:srgbClr val="FFFF00"/>
              </a:solidFill>
            </a:endParaRPr>
          </a:p>
          <a:p>
            <a:pPr algn="ctr"/>
            <a:r>
              <a:rPr lang="sv-SE" dirty="0">
                <a:solidFill>
                  <a:srgbClr val="FFFF00"/>
                </a:solidFill>
              </a:rPr>
              <a:t>Art 4(4)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596079-FC0D-25CC-DCDB-49BB3C69D521}"/>
              </a:ext>
            </a:extLst>
          </p:cNvPr>
          <p:cNvSpPr txBox="1"/>
          <p:nvPr/>
        </p:nvSpPr>
        <p:spPr>
          <a:xfrm>
            <a:off x="4994871" y="3973197"/>
            <a:ext cx="1080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rgbClr val="FFFF00"/>
                </a:solidFill>
              </a:rPr>
              <a:t># 100</a:t>
            </a:r>
          </a:p>
          <a:p>
            <a:pPr algn="ctr"/>
            <a:endParaRPr lang="sv-SE" dirty="0">
              <a:solidFill>
                <a:srgbClr val="FFFF00"/>
              </a:solidFill>
            </a:endParaRPr>
          </a:p>
          <a:p>
            <a:pPr algn="ctr"/>
            <a:r>
              <a:rPr lang="sv-SE" dirty="0">
                <a:solidFill>
                  <a:srgbClr val="FFFF00"/>
                </a:solidFill>
              </a:rPr>
              <a:t>1.1%</a:t>
            </a:r>
          </a:p>
          <a:p>
            <a:pPr algn="ctr"/>
            <a:endParaRPr lang="sv-SE" dirty="0">
              <a:solidFill>
                <a:srgbClr val="FFFF00"/>
              </a:solidFill>
            </a:endParaRPr>
          </a:p>
          <a:p>
            <a:pPr algn="ctr"/>
            <a:r>
              <a:rPr lang="sv-SE" dirty="0">
                <a:solidFill>
                  <a:srgbClr val="FFFF00"/>
                </a:solidFill>
              </a:rPr>
              <a:t>Art 9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18290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DE39273-F403-AB31-B102-58A93DEE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228600"/>
            <a:ext cx="10986404" cy="1143000"/>
          </a:xfrm>
        </p:spPr>
        <p:txBody>
          <a:bodyPr/>
          <a:lstStyle/>
          <a:p>
            <a:r>
              <a:rPr lang="en-US" dirty="0"/>
              <a:t>Article 22 Referrals, March 2021 =&gt;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C9C1D87-452C-1626-BB3A-C9F7221A5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51782"/>
              </p:ext>
            </p:extLst>
          </p:nvPr>
        </p:nvGraphicFramePr>
        <p:xfrm>
          <a:off x="609600" y="2003014"/>
          <a:ext cx="10986417" cy="4304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140">
                  <a:extLst>
                    <a:ext uri="{9D8B030D-6E8A-4147-A177-3AD203B41FA5}">
                      <a16:colId xmlns:a16="http://schemas.microsoft.com/office/drawing/2014/main" val="3500410252"/>
                    </a:ext>
                  </a:extLst>
                </a:gridCol>
                <a:gridCol w="674028">
                  <a:extLst>
                    <a:ext uri="{9D8B030D-6E8A-4147-A177-3AD203B41FA5}">
                      <a16:colId xmlns:a16="http://schemas.microsoft.com/office/drawing/2014/main" val="2012881744"/>
                    </a:ext>
                  </a:extLst>
                </a:gridCol>
                <a:gridCol w="623458">
                  <a:extLst>
                    <a:ext uri="{9D8B030D-6E8A-4147-A177-3AD203B41FA5}">
                      <a16:colId xmlns:a16="http://schemas.microsoft.com/office/drawing/2014/main" val="2439168726"/>
                    </a:ext>
                  </a:extLst>
                </a:gridCol>
                <a:gridCol w="771905">
                  <a:extLst>
                    <a:ext uri="{9D8B030D-6E8A-4147-A177-3AD203B41FA5}">
                      <a16:colId xmlns:a16="http://schemas.microsoft.com/office/drawing/2014/main" val="2667764789"/>
                    </a:ext>
                  </a:extLst>
                </a:gridCol>
                <a:gridCol w="1129155">
                  <a:extLst>
                    <a:ext uri="{9D8B030D-6E8A-4147-A177-3AD203B41FA5}">
                      <a16:colId xmlns:a16="http://schemas.microsoft.com/office/drawing/2014/main" val="3010788564"/>
                    </a:ext>
                  </a:extLst>
                </a:gridCol>
                <a:gridCol w="832262">
                  <a:extLst>
                    <a:ext uri="{9D8B030D-6E8A-4147-A177-3AD203B41FA5}">
                      <a16:colId xmlns:a16="http://schemas.microsoft.com/office/drawing/2014/main" val="1895602818"/>
                    </a:ext>
                  </a:extLst>
                </a:gridCol>
                <a:gridCol w="1734361">
                  <a:extLst>
                    <a:ext uri="{9D8B030D-6E8A-4147-A177-3AD203B41FA5}">
                      <a16:colId xmlns:a16="http://schemas.microsoft.com/office/drawing/2014/main" val="105984425"/>
                    </a:ext>
                  </a:extLst>
                </a:gridCol>
                <a:gridCol w="657715">
                  <a:extLst>
                    <a:ext uri="{9D8B030D-6E8A-4147-A177-3AD203B41FA5}">
                      <a16:colId xmlns:a16="http://schemas.microsoft.com/office/drawing/2014/main" val="598027071"/>
                    </a:ext>
                  </a:extLst>
                </a:gridCol>
                <a:gridCol w="406498">
                  <a:extLst>
                    <a:ext uri="{9D8B030D-6E8A-4147-A177-3AD203B41FA5}">
                      <a16:colId xmlns:a16="http://schemas.microsoft.com/office/drawing/2014/main" val="766888652"/>
                    </a:ext>
                  </a:extLst>
                </a:gridCol>
                <a:gridCol w="592464">
                  <a:extLst>
                    <a:ext uri="{9D8B030D-6E8A-4147-A177-3AD203B41FA5}">
                      <a16:colId xmlns:a16="http://schemas.microsoft.com/office/drawing/2014/main" val="1285580405"/>
                    </a:ext>
                  </a:extLst>
                </a:gridCol>
                <a:gridCol w="411391">
                  <a:extLst>
                    <a:ext uri="{9D8B030D-6E8A-4147-A177-3AD203B41FA5}">
                      <a16:colId xmlns:a16="http://schemas.microsoft.com/office/drawing/2014/main" val="541178842"/>
                    </a:ext>
                  </a:extLst>
                </a:gridCol>
                <a:gridCol w="556576">
                  <a:extLst>
                    <a:ext uri="{9D8B030D-6E8A-4147-A177-3AD203B41FA5}">
                      <a16:colId xmlns:a16="http://schemas.microsoft.com/office/drawing/2014/main" val="1923937465"/>
                    </a:ext>
                  </a:extLst>
                </a:gridCol>
                <a:gridCol w="592464">
                  <a:extLst>
                    <a:ext uri="{9D8B030D-6E8A-4147-A177-3AD203B41FA5}">
                      <a16:colId xmlns:a16="http://schemas.microsoft.com/office/drawing/2014/main" val="3811138292"/>
                    </a:ext>
                  </a:extLst>
                </a:gridCol>
                <a:gridCol w="592464">
                  <a:extLst>
                    <a:ext uri="{9D8B030D-6E8A-4147-A177-3AD203B41FA5}">
                      <a16:colId xmlns:a16="http://schemas.microsoft.com/office/drawing/2014/main" val="3248305979"/>
                    </a:ext>
                  </a:extLst>
                </a:gridCol>
                <a:gridCol w="773536">
                  <a:extLst>
                    <a:ext uri="{9D8B030D-6E8A-4147-A177-3AD203B41FA5}">
                      <a16:colId xmlns:a16="http://schemas.microsoft.com/office/drawing/2014/main" val="805230761"/>
                    </a:ext>
                  </a:extLst>
                </a:gridCol>
              </a:tblGrid>
              <a:tr h="20315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Acquirer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Target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Case No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Announced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Original jurisdiction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Initiating MS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Referring MS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Accepted</a:t>
                      </a:r>
                    </a:p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Notified</a:t>
                      </a:r>
                    </a:p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Phase 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Type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Phase II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Type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extLst>
                  <a:ext uri="{0D108BD9-81ED-4DB2-BD59-A6C34878D82A}">
                    <a16:rowId xmlns:a16="http://schemas.microsoft.com/office/drawing/2014/main" val="2126972575"/>
                  </a:ext>
                </a:extLst>
              </a:tr>
              <a:tr h="114277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Adobe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Figma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M.11033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220615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Austria, Germany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Austria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Austria, Belgium, Bulgaria, Cyprus, Czechia, Denmark, Finland, France, Germany, Iceland, Ireland, Italy, Luxembourg, the Netherlands, Norway, and Sweden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230215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8m</a:t>
                      </a:r>
                      <a:endParaRPr lang="en-US" sz="10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230630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4.5m</a:t>
                      </a:r>
                      <a:endParaRPr lang="en-US" sz="10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extLst>
                  <a:ext uri="{0D108BD9-81ED-4DB2-BD59-A6C34878D82A}">
                    <a16:rowId xmlns:a16="http://schemas.microsoft.com/office/drawing/2014/main" val="2638207275"/>
                  </a:ext>
                </a:extLst>
              </a:tr>
              <a:tr h="8295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Cochlear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Oticon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M.10966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220427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Spain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Spain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Bulgaria, Denmark, Finland, France, Ireland, Italy, Lithuania, Netherlands, Norway, Poland, Portugal, Spain and Sweden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221207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6.5m</a:t>
                      </a:r>
                      <a:endParaRPr lang="en-US" sz="10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Pending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&gt; 6.5m</a:t>
                      </a:r>
                      <a:endParaRPr lang="en-US" sz="10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extLst>
                  <a:ext uri="{0D108BD9-81ED-4DB2-BD59-A6C34878D82A}">
                    <a16:rowId xmlns:a16="http://schemas.microsoft.com/office/drawing/2014/main" val="2380183437"/>
                  </a:ext>
                </a:extLst>
              </a:tr>
              <a:tr h="8295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Viasat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Inmarsat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M.10807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211108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Spain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Spain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Belgium, Bulgaria, Cyprus, Denmark, Finland, France, Ireland, Italy, the Netherlands, Norway, Romania, Spain, and Sweden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220726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8.5m</a:t>
                      </a:r>
                      <a:endParaRPr lang="en-US" sz="10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230109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5.5m</a:t>
                      </a:r>
                      <a:endParaRPr lang="en-US" sz="10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230213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Open Phase II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230525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Clearance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extLst>
                  <a:ext uri="{0D108BD9-81ED-4DB2-BD59-A6C34878D82A}">
                    <a16:rowId xmlns:a16="http://schemas.microsoft.com/office/drawing/2014/main" val="30189023"/>
                  </a:ext>
                </a:extLst>
              </a:tr>
              <a:tr h="67296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Meta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Kustomer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M.10262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201130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Austria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Austria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Austria, Belgium, Bulgaria, France, Iceland, Italy, Ireland, the Netherlands, Portugal and Romania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210512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4.5m</a:t>
                      </a:r>
                      <a:endParaRPr lang="en-US" sz="10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210625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1.5m</a:t>
                      </a:r>
                      <a:endParaRPr lang="en-US" sz="10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210802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Open Phase II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220127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Conditional clearance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extLst>
                  <a:ext uri="{0D108BD9-81ED-4DB2-BD59-A6C34878D82A}">
                    <a16:rowId xmlns:a16="http://schemas.microsoft.com/office/drawing/2014/main" val="2559348035"/>
                  </a:ext>
                </a:extLst>
              </a:tr>
              <a:tr h="51635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Illumina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Grail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M.10188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200921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n/a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France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Belgium, France, Greece, Iceland, the Netherlands, and Norway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210419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7m</a:t>
                      </a:r>
                      <a:endParaRPr lang="en-US" sz="10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210616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2m</a:t>
                      </a:r>
                      <a:endParaRPr lang="en-US" sz="10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210722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Open Phase II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220906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Prohibition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3" marR="8963" marT="8963" marB="0"/>
                </a:tc>
                <a:extLst>
                  <a:ext uri="{0D108BD9-81ED-4DB2-BD59-A6C34878D82A}">
                    <a16:rowId xmlns:a16="http://schemas.microsoft.com/office/drawing/2014/main" val="3251566616"/>
                  </a:ext>
                </a:extLst>
              </a:tr>
            </a:tbl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9B1AEF55-42A1-4D4B-38B2-83E8BA86D6FB}"/>
              </a:ext>
            </a:extLst>
          </p:cNvPr>
          <p:cNvSpPr/>
          <p:nvPr/>
        </p:nvSpPr>
        <p:spPr bwMode="auto">
          <a:xfrm>
            <a:off x="2549770" y="6431574"/>
            <a:ext cx="5108330" cy="131884"/>
          </a:xfrm>
          <a:prstGeom prst="rightArrow">
            <a:avLst/>
          </a:prstGeom>
          <a:solidFill>
            <a:schemeClr val="accent1"/>
          </a:solidFill>
          <a:ln w="12699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8B48414-52E0-57BD-37E8-FAAEA7D51948}"/>
              </a:ext>
            </a:extLst>
          </p:cNvPr>
          <p:cNvSpPr/>
          <p:nvPr/>
        </p:nvSpPr>
        <p:spPr bwMode="auto">
          <a:xfrm>
            <a:off x="7670800" y="6434020"/>
            <a:ext cx="1031631" cy="131884"/>
          </a:xfrm>
          <a:prstGeom prst="rightArrow">
            <a:avLst/>
          </a:prstGeom>
          <a:solidFill>
            <a:schemeClr val="accent1"/>
          </a:solidFill>
          <a:ln w="12699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104042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Green Door</a:t>
            </a:r>
          </a:p>
        </p:txBody>
      </p:sp>
    </p:spTree>
    <p:extLst>
      <p:ext uri="{BB962C8B-B14F-4D97-AF65-F5344CB8AC3E}">
        <p14:creationId xmlns:p14="http://schemas.microsoft.com/office/powerpoint/2010/main" val="1114527059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F867AE7E-D14F-5751-07EB-29585C690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608" y="2652866"/>
            <a:ext cx="5503985" cy="70582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3832E9-68F2-7173-D6E3-DCA4F7CC0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800" i="1" dirty="0"/>
              <a:t>Continental Can </a:t>
            </a:r>
            <a:r>
              <a:rPr lang="sv-SE" sz="1800" dirty="0"/>
              <a:t>(6/72), para 26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C4056-631A-DB5B-942D-E40D4AC42A21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800" i="1" dirty="0"/>
              <a:t>Tetra Pak Rausing </a:t>
            </a:r>
            <a:r>
              <a:rPr lang="sv-SE" sz="1800" dirty="0"/>
              <a:t>(T-51/89), para 23</a:t>
            </a:r>
            <a:endParaRPr lang="en-US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D5761C-DA33-C21A-39C4-CD98D5AE0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Acquisition prohibited as </a:t>
            </a:r>
            <a:br>
              <a:rPr lang="sv-SE" dirty="0"/>
            </a:br>
            <a:r>
              <a:rPr lang="sv-SE" dirty="0"/>
              <a:t>”abuse of dominant position” (I)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C190EA-C978-1B45-B174-8770A3632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4" y="2652866"/>
            <a:ext cx="5181600" cy="145960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388BD6-1BCB-42A2-7751-2804B3623A01}"/>
              </a:ext>
            </a:extLst>
          </p:cNvPr>
          <p:cNvCxnSpPr>
            <a:cxnSpLocks/>
          </p:cNvCxnSpPr>
          <p:nvPr/>
        </p:nvCxnSpPr>
        <p:spPr bwMode="auto">
          <a:xfrm>
            <a:off x="621794" y="3507660"/>
            <a:ext cx="4067654" cy="0"/>
          </a:xfrm>
          <a:prstGeom prst="line">
            <a:avLst/>
          </a:prstGeom>
          <a:ln w="19050"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C64AEF-9F21-CFF8-AE8D-BDE98CBC0935}"/>
              </a:ext>
            </a:extLst>
          </p:cNvPr>
          <p:cNvCxnSpPr/>
          <p:nvPr/>
        </p:nvCxnSpPr>
        <p:spPr bwMode="auto">
          <a:xfrm>
            <a:off x="3298108" y="3677335"/>
            <a:ext cx="2129081" cy="0"/>
          </a:xfrm>
          <a:prstGeom prst="line">
            <a:avLst/>
          </a:prstGeom>
          <a:ln w="19050"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E41C78F-BD5A-06AC-E105-013554501975}"/>
              </a:ext>
            </a:extLst>
          </p:cNvPr>
          <p:cNvCxnSpPr/>
          <p:nvPr/>
        </p:nvCxnSpPr>
        <p:spPr bwMode="auto">
          <a:xfrm>
            <a:off x="4032569" y="3861532"/>
            <a:ext cx="1203850" cy="0"/>
          </a:xfrm>
          <a:prstGeom prst="line">
            <a:avLst/>
          </a:prstGeom>
          <a:ln w="19050"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3B71507-E434-2746-527A-DC1F4734388A}"/>
              </a:ext>
            </a:extLst>
          </p:cNvPr>
          <p:cNvCxnSpPr>
            <a:cxnSpLocks/>
          </p:cNvCxnSpPr>
          <p:nvPr/>
        </p:nvCxnSpPr>
        <p:spPr bwMode="auto">
          <a:xfrm>
            <a:off x="10085114" y="2802115"/>
            <a:ext cx="874931" cy="0"/>
          </a:xfrm>
          <a:prstGeom prst="line">
            <a:avLst/>
          </a:prstGeom>
          <a:ln w="19050"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CBF165-285E-EB43-7EB7-4FB351E25643}"/>
              </a:ext>
            </a:extLst>
          </p:cNvPr>
          <p:cNvCxnSpPr/>
          <p:nvPr/>
        </p:nvCxnSpPr>
        <p:spPr bwMode="auto">
          <a:xfrm>
            <a:off x="6420534" y="3005777"/>
            <a:ext cx="1203850" cy="0"/>
          </a:xfrm>
          <a:prstGeom prst="line">
            <a:avLst/>
          </a:prstGeom>
          <a:ln w="19050"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11D2BE9-A3B7-3CCC-10A6-2FAEBDB1E4F6}"/>
              </a:ext>
            </a:extLst>
          </p:cNvPr>
          <p:cNvCxnSpPr>
            <a:cxnSpLocks/>
          </p:cNvCxnSpPr>
          <p:nvPr/>
        </p:nvCxnSpPr>
        <p:spPr bwMode="auto">
          <a:xfrm>
            <a:off x="9756195" y="3005777"/>
            <a:ext cx="766384" cy="0"/>
          </a:xfrm>
          <a:prstGeom prst="line">
            <a:avLst/>
          </a:prstGeom>
          <a:ln w="19050"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A70496-547A-3E88-AA18-33440BE346F9}"/>
              </a:ext>
            </a:extLst>
          </p:cNvPr>
          <p:cNvCxnSpPr>
            <a:cxnSpLocks/>
          </p:cNvCxnSpPr>
          <p:nvPr/>
        </p:nvCxnSpPr>
        <p:spPr bwMode="auto">
          <a:xfrm>
            <a:off x="7959110" y="3164750"/>
            <a:ext cx="2126004" cy="0"/>
          </a:xfrm>
          <a:prstGeom prst="line">
            <a:avLst/>
          </a:prstGeom>
          <a:ln w="19050"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000024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D201F1-23E7-2A1C-D3AF-780F61235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521744"/>
            <a:ext cx="5181600" cy="1371600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/>
              <a:t>Regulation 4064/89</a:t>
            </a:r>
          </a:p>
          <a:p>
            <a:pPr marL="0" indent="0">
              <a:buNone/>
            </a:pPr>
            <a:r>
              <a:rPr lang="sv-SE" sz="1800" dirty="0"/>
              <a:t>Prohibition if ”</a:t>
            </a:r>
            <a:r>
              <a:rPr lang="en-US" sz="1800" dirty="0"/>
              <a:t>creates or strengthens a dominant position as a result of which effective competition would be significantly impeded”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C498B3-2B74-B12C-D233-EFAB1D6D5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Concentration prohibited as </a:t>
            </a:r>
            <a:br>
              <a:rPr lang="sv-SE" dirty="0"/>
            </a:br>
            <a:r>
              <a:rPr lang="sv-SE" dirty="0"/>
              <a:t>”incompatible with the common market”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E501B6-A2F0-1669-ADD7-54267D250CD0}"/>
              </a:ext>
            </a:extLst>
          </p:cNvPr>
          <p:cNvSpPr/>
          <p:nvPr/>
        </p:nvSpPr>
        <p:spPr bwMode="auto">
          <a:xfrm>
            <a:off x="7017544" y="2521744"/>
            <a:ext cx="912019" cy="1835944"/>
          </a:xfrm>
          <a:prstGeom prst="rect">
            <a:avLst/>
          </a:prstGeom>
          <a:solidFill>
            <a:schemeClr val="accent1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-110" charset="0"/>
              </a:rPr>
              <a:t>Unilateral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EA9935-5553-2C64-70BB-545DD6DDE8BF}"/>
              </a:ext>
            </a:extLst>
          </p:cNvPr>
          <p:cNvSpPr/>
          <p:nvPr/>
        </p:nvSpPr>
        <p:spPr bwMode="auto">
          <a:xfrm>
            <a:off x="7017544" y="4357688"/>
            <a:ext cx="912019" cy="1835944"/>
          </a:xfrm>
          <a:prstGeom prst="rect">
            <a:avLst/>
          </a:prstGeom>
          <a:solidFill>
            <a:schemeClr val="accent1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71415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Cooley Design 2016">
  <a:themeElements>
    <a:clrScheme name="Cooley palette 20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92033"/>
      </a:accent1>
      <a:accent2>
        <a:srgbClr val="54565B"/>
      </a:accent2>
      <a:accent3>
        <a:srgbClr val="002269"/>
      </a:accent3>
      <a:accent4>
        <a:srgbClr val="5046FF"/>
      </a:accent4>
      <a:accent5>
        <a:srgbClr val="FAFA69"/>
      </a:accent5>
      <a:accent6>
        <a:srgbClr val="DCDCDC"/>
      </a:accent6>
      <a:hlink>
        <a:srgbClr val="000000"/>
      </a:hlink>
      <a:folHlink>
        <a:srgbClr val="000000"/>
      </a:folHlink>
    </a:clrScheme>
    <a:fontScheme name="CGK PacketWiz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CGK PacketWiz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K PacketWiz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GK PacketWiz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K PacketWiz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K PacketWiz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K PacketWiz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K PacketWiz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k-v14" id="{E1E9E705-1F08-43F2-BB65-003E8F6B317C}" vid="{37F97DE1-A184-4FFF-875E-E6F687CDF0B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terms:created xsi:type="dcterms:W3CDTF">1900-01-01T07:00:00.0000000Z</dcterms:created>
  <dcterms:modified xsi:type="dcterms:W3CDTF">1900-01-01T07:00:00.0000000Z</dcterms:modified>
</coreProperties>
</file>