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sldIdLst>
    <p:sldId id="290" r:id="rId6"/>
    <p:sldId id="475" r:id="rId7"/>
    <p:sldId id="480" r:id="rId8"/>
    <p:sldId id="464" r:id="rId9"/>
    <p:sldId id="484" r:id="rId10"/>
    <p:sldId id="481" r:id="rId11"/>
    <p:sldId id="471" r:id="rId12"/>
    <p:sldId id="482" r:id="rId13"/>
    <p:sldId id="444" r:id="rId14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BINET Antoine (COMP)" initials="BA(" lastIdx="1" clrIdx="0">
    <p:extLst>
      <p:ext uri="{19B8F6BF-5375-455C-9EA6-DF929625EA0E}">
        <p15:presenceInfo xmlns:p15="http://schemas.microsoft.com/office/powerpoint/2012/main" userId="S-1-5-21-1606980848-2025429265-839522115-1033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A5"/>
    <a:srgbClr val="004F9F"/>
    <a:srgbClr val="09C3AA"/>
    <a:srgbClr val="6C7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379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4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FAF0-53C9-D141-8818-53E16B8CD5B3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06D61-C5ED-A047-B887-ADDAF66794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32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06D61-C5ED-A047-B887-ADDAF667948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05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06D61-C5ED-A047-B887-ADDAF667948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24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06D61-C5ED-A047-B887-ADDAF667948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53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06D61-C5ED-A047-B887-ADDAF66794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98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66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7CF7B-F474-7C42-BB03-117702B9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434165-2BB7-E44D-942F-0E3BC9056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A8AA07-AC09-AD49-821D-E6F00757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581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EC5FA3-F8AD-5D45-BBF4-DBA25A4B8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104722-E0EA-0440-8717-FE5DAA535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8C350B-5FA5-BD47-A1F0-18699D56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32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E876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77" y="6082708"/>
            <a:ext cx="3306974" cy="4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1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2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301D7-E59A-4B47-AD17-0000B17D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9570E-E78B-974F-A160-C0DF7D8B1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85320D-88D7-024E-92D3-427F7390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3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8EE65-5192-7344-936F-B816E417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054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A1B5E1-4516-5644-86E8-A086E4AF9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52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590479-5785-8E4C-A654-7758216A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309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65BD4-846F-9044-A52B-8CA0C34E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EDE851-AA43-8449-98DE-4AB077682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106B0C-7927-0F4B-8BB6-E2553915B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1112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2A6E4-0C80-F24C-A746-6FAB02AA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E98B38-3523-BD47-A4E5-8A4CD2404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1F0A69-B492-9746-89C2-9A709BBCD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16C34F-ED58-E441-9FA5-99D91F06B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3CAC2D-ACCA-1F43-A5E6-7340B3AFB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B241ED-8D15-C740-978C-F9E01498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17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B0336-0244-B24A-9CA8-B0717C7C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B97ECF-74A9-6048-BB27-17516545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65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579595-C419-104C-B06A-3561F7E3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21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37857-7BE8-154D-A8BC-6A4BF750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96099D-8B33-064E-B220-C0C02EB6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F7608B-AF89-1D4B-8942-E08E89652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8373C1-48CB-1946-8ED7-E7E3B819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75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81F24-FA7E-C74E-9AC6-7572C7DE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B628B2D-2082-B04E-BE79-172CBB792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FA1769-421D-B446-B2BA-DB74A8DE8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31ECB7-6BBC-274D-BF63-D21E0343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74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D15613-9A31-524C-8E36-1EADC10E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717D8A-6942-5149-8A00-A99CD5B23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358C5C-ECB2-4442-AC84-134C41D3F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45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312" y="2508226"/>
            <a:ext cx="3192184" cy="403187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AT.40437 </a:t>
            </a:r>
          </a:p>
          <a:p>
            <a:pPr lvl="0">
              <a:defRPr/>
            </a:pPr>
            <a:r>
              <a:rPr kumimoji="0" lang="en-IE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Apple- App Store practices (music streaming)</a:t>
            </a:r>
          </a:p>
          <a:p>
            <a:pPr lvl="0">
              <a:defRPr/>
            </a:pPr>
            <a:r>
              <a:rPr lang="en-IE" b="1" dirty="0">
                <a:solidFill>
                  <a:prstClr val="white"/>
                </a:solidFill>
              </a:rPr>
              <a:t>				      </a:t>
            </a:r>
            <a:endParaRPr lang="en-IE" b="1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IE" sz="4000" b="1" dirty="0">
                <a:solidFill>
                  <a:prstClr val="white"/>
                </a:solidFill>
              </a:rPr>
              <a:t>	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181850" y="1346486"/>
            <a:ext cx="6679096" cy="5486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 algn="ctr">
              <a:buNone/>
            </a:pPr>
            <a:endParaRPr lang="es-ES" dirty="0"/>
          </a:p>
          <a:p>
            <a:pPr marL="457200" lvl="1" indent="0" algn="ctr">
              <a:buNone/>
            </a:pPr>
            <a:endParaRPr lang="en-GB" dirty="0"/>
          </a:p>
          <a:p>
            <a:pPr marL="457200" lvl="1" indent="0" algn="ctr">
              <a:buNone/>
            </a:pPr>
            <a:endParaRPr lang="en-GB" b="1" dirty="0"/>
          </a:p>
          <a:p>
            <a:pPr marL="457200" lvl="1" indent="0" algn="ctr">
              <a:buNone/>
            </a:pPr>
            <a:endParaRPr lang="es-ES" sz="2600" b="1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s-ES" sz="2800" b="1" dirty="0">
                <a:solidFill>
                  <a:schemeClr val="bg1"/>
                </a:solidFill>
              </a:rPr>
              <a:t>Thomas Kramler, DG COMP</a:t>
            </a:r>
          </a:p>
          <a:p>
            <a:pPr marL="457200" lvl="1" indent="0" algn="ctr">
              <a:buNone/>
            </a:pPr>
            <a:r>
              <a:rPr lang="es-ES" sz="1600" b="1" dirty="0" err="1">
                <a:solidFill>
                  <a:schemeClr val="bg1"/>
                </a:solidFill>
              </a:rPr>
              <a:t>The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views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expressed</a:t>
            </a:r>
            <a:r>
              <a:rPr lang="es-ES" sz="1600" b="1" dirty="0">
                <a:solidFill>
                  <a:schemeClr val="bg1"/>
                </a:solidFill>
              </a:rPr>
              <a:t> are </a:t>
            </a:r>
            <a:r>
              <a:rPr lang="es-ES" sz="1600" b="1" dirty="0" err="1">
                <a:solidFill>
                  <a:schemeClr val="bg1"/>
                </a:solidFill>
              </a:rPr>
              <a:t>not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necessarily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those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of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the</a:t>
            </a:r>
            <a:r>
              <a:rPr lang="es-ES" sz="1600" b="1" dirty="0">
                <a:solidFill>
                  <a:schemeClr val="bg1"/>
                </a:solidFill>
              </a:rPr>
              <a:t> </a:t>
            </a:r>
            <a:r>
              <a:rPr lang="es-ES" sz="1600" b="1" dirty="0" err="1">
                <a:solidFill>
                  <a:schemeClr val="bg1"/>
                </a:solidFill>
              </a:rPr>
              <a:t>Commission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850" y="2931963"/>
            <a:ext cx="64008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8" name="AutoShape 4" descr="Spotify para iPhone: sácale todo el partido con los mejores trucos">
            <a:extLst>
              <a:ext uri="{FF2B5EF4-FFF2-40B4-BE49-F238E27FC236}">
                <a16:creationId xmlns:a16="http://schemas.microsoft.com/office/drawing/2014/main" id="{080DD54F-3940-1A0B-665B-8983F32E68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19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CBCEE1-A8E8-B9B1-019C-E7D1363E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70" y="116523"/>
            <a:ext cx="9154459" cy="58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6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9F560-FA00-5CA8-AC77-AA4CDF940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475468"/>
            <a:ext cx="10981890" cy="48996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2400" i="0" dirty="0"/>
              <a:t>Distribution of digital content on iOS apps (</a:t>
            </a:r>
            <a:r>
              <a:rPr lang="en-IE" sz="2400" dirty="0"/>
              <a:t>incl. </a:t>
            </a:r>
            <a:r>
              <a:rPr lang="en-IE" sz="2400" i="0" dirty="0"/>
              <a:t>music streaming services):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2000" b="0" dirty="0"/>
              <a:t>Mandatory use of Apple’s proprietary in-app purchasing mechanism (IAP)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2000" b="0" dirty="0"/>
              <a:t>30% commission fee (15% after 1 year of uninterrupted subscription)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IE" sz="2000" b="0" dirty="0"/>
              <a:t>Multiplatform and reader rules allow subscriptions purchased elsewhere to be consumed in the iOS app </a:t>
            </a:r>
            <a:r>
              <a:rPr lang="en-IE" sz="2000" b="0" dirty="0">
                <a:sym typeface="Wingdings" panose="05000000000000000000" pitchFamily="2" charset="2"/>
              </a:rPr>
              <a:t></a:t>
            </a:r>
            <a:r>
              <a:rPr lang="en-IE" sz="2000" b="0" dirty="0"/>
              <a:t> limited by anti-steering (AS) provisions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IE" sz="2000" b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 AS provisions </a:t>
            </a:r>
            <a:r>
              <a:rPr lang="en-US" sz="2400" dirty="0"/>
              <a:t>prevent developers from: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Informing users within the app about alternative subscription channels (incl. prices or any indication on how to purchase subscriptions outside the app)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Including links or buy buttons in their app redirecting users to alternative purchasing mechanisms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Sending outside of the app communications (e-mails) following “calls to action”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Only a minority of developers (around 16%)</a:t>
            </a:r>
            <a:r>
              <a:rPr lang="en-US" sz="2400" b="1" dirty="0"/>
              <a:t> </a:t>
            </a:r>
            <a:r>
              <a:rPr lang="en-US" sz="2400" dirty="0"/>
              <a:t>are subject to these rules (incl. the fee)</a:t>
            </a:r>
          </a:p>
          <a:p>
            <a:pPr marL="457200" lvl="1" indent="0">
              <a:buNone/>
            </a:pPr>
            <a:endParaRPr lang="en-IE" dirty="0"/>
          </a:p>
          <a:p>
            <a:endParaRPr lang="es-ES" b="1" dirty="0">
              <a:sym typeface="Wingdings" panose="05000000000000000000" pitchFamily="2" charset="2"/>
            </a:endParaRPr>
          </a:p>
          <a:p>
            <a:endParaRPr lang="en-I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74828C-6EBA-1465-F969-4A4656B2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Anti-steering provisions</a:t>
            </a:r>
          </a:p>
        </p:txBody>
      </p:sp>
    </p:spTree>
    <p:extLst>
      <p:ext uri="{BB962C8B-B14F-4D97-AF65-F5344CB8AC3E}">
        <p14:creationId xmlns:p14="http://schemas.microsoft.com/office/powerpoint/2010/main" val="74046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50405" y="1555640"/>
            <a:ext cx="10821886" cy="44341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3 markets identified: smart mobile devices, distribution platform for music streaming apps to iOS users and music streaming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/>
              <a:t>Dominance</a:t>
            </a:r>
            <a:r>
              <a:rPr lang="en-GB" sz="2200" dirty="0"/>
              <a:t> in the market for the provision to developers of platforms for the distribution of music streaming apps to iOS users (i.e. </a:t>
            </a:r>
            <a:r>
              <a:rPr lang="en-GB" sz="2200" b="1" dirty="0"/>
              <a:t>developer side of the App Store</a:t>
            </a:r>
            <a:r>
              <a:rPr lang="en-GB" sz="2200" dirty="0"/>
              <a:t>)</a:t>
            </a:r>
          </a:p>
          <a:p>
            <a:pPr marL="857250" lvl="1" indent="-457200">
              <a:spcBef>
                <a:spcPts val="0"/>
              </a:spcBef>
              <a:spcAft>
                <a:spcPts val="0"/>
              </a:spcAft>
            </a:pPr>
            <a:r>
              <a:rPr lang="en-GB" sz="2200" dirty="0"/>
              <a:t>App Store is a multi-sided platform with two user groups:</a:t>
            </a:r>
          </a:p>
          <a:p>
            <a:pPr marL="1314450" lvl="2" indent="-457200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Developer side (relevant side - dominance)</a:t>
            </a:r>
          </a:p>
          <a:p>
            <a:pPr marL="1314450" lvl="2" indent="-457200"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Consumers side (potential constraint on developer side; similar to an aftermarket)</a:t>
            </a:r>
          </a:p>
          <a:p>
            <a:pPr marL="857250" lvl="1" indent="-457200">
              <a:spcAft>
                <a:spcPts val="600"/>
              </a:spcAft>
            </a:pPr>
            <a:r>
              <a:rPr lang="en-GB" sz="2200" dirty="0"/>
              <a:t>App Store is the only channel to distribute native apps (100% market share); high barriers </a:t>
            </a:r>
            <a:r>
              <a:rPr lang="en-GB" sz="2200" b="0" dirty="0"/>
              <a:t>to entry</a:t>
            </a:r>
            <a:r>
              <a:rPr lang="en-GB" sz="2200" dirty="0"/>
              <a:t> </a:t>
            </a:r>
            <a:r>
              <a:rPr lang="en-GB" sz="2200" b="0" dirty="0"/>
              <a:t>(prohibition of sideloading and alternative app stores); network effects and limited countervailing buyer powe</a:t>
            </a:r>
            <a:r>
              <a:rPr lang="en-GB" sz="2200" dirty="0"/>
              <a:t>r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</a:pPr>
            <a:r>
              <a:rPr lang="en-GB" sz="2200" dirty="0"/>
              <a:t>Limited constraints from:</a:t>
            </a:r>
          </a:p>
          <a:p>
            <a:pPr marL="1314450" lvl="2" indent="-457200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The consumer side of the platform </a:t>
            </a:r>
            <a:endParaRPr lang="en-GB" b="0" dirty="0"/>
          </a:p>
          <a:p>
            <a:pPr marL="1314450" lvl="2" indent="-457200"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Alternative subscription mechanisms for music streaming services outside of the iOS app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946958" cy="782357"/>
          </a:xfrm>
        </p:spPr>
        <p:txBody>
          <a:bodyPr/>
          <a:lstStyle/>
          <a:p>
            <a:r>
              <a:rPr lang="en-US" dirty="0"/>
              <a:t>Market definition and dominance</a:t>
            </a:r>
          </a:p>
        </p:txBody>
      </p:sp>
    </p:spTree>
    <p:extLst>
      <p:ext uri="{BB962C8B-B14F-4D97-AF65-F5344CB8AC3E}">
        <p14:creationId xmlns:p14="http://schemas.microsoft.com/office/powerpoint/2010/main" val="163040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02242" y="1216923"/>
            <a:ext cx="10608707" cy="5418769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Exploitative and focused on harm to consumers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AS provisions constitute </a:t>
            </a:r>
            <a:r>
              <a:rPr lang="en-US" sz="2400" b="1" dirty="0"/>
              <a:t>unfair trading conditions under Article 102(a) TFEU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 The test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AS provisions </a:t>
            </a:r>
            <a:r>
              <a:rPr lang="en-US" sz="2000" b="1" dirty="0"/>
              <a:t>unilaterally imposed </a:t>
            </a:r>
            <a:r>
              <a:rPr lang="en-US" sz="2000" dirty="0"/>
              <a:t>by Apple on trading partner </a:t>
            </a:r>
            <a:r>
              <a:rPr lang="en-US" sz="2000" b="1" dirty="0"/>
              <a:t>(music streaming developers)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000" b="1" dirty="0"/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AS provisions </a:t>
            </a:r>
            <a:r>
              <a:rPr lang="en-US" sz="2000" b="1" dirty="0"/>
              <a:t>detrimental to the interest of a third party (iOS users)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Require music streaming developers to </a:t>
            </a:r>
            <a:r>
              <a:rPr lang="en-US" sz="1600" b="1" dirty="0"/>
              <a:t>hide highly relevant information </a:t>
            </a:r>
            <a:r>
              <a:rPr lang="en-US" sz="1600" dirty="0"/>
              <a:t>from iOS users and </a:t>
            </a:r>
            <a:r>
              <a:rPr lang="en-US" sz="1600" b="1" dirty="0"/>
              <a:t>prohibit link outs </a:t>
            </a:r>
            <a:r>
              <a:rPr lang="en-US" sz="1600" dirty="0"/>
              <a:t>to purchase subscriptions outside the app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ffect parameters of competition such as price, choice, quality or innovation to the detriment of the interests of consumers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AS provisions not </a:t>
            </a:r>
            <a:r>
              <a:rPr lang="en-US" sz="2000" b="1" dirty="0"/>
              <a:t>necessary</a:t>
            </a:r>
            <a:r>
              <a:rPr lang="en-US" sz="2000" dirty="0"/>
              <a:t> for the achievement of a </a:t>
            </a:r>
            <a:r>
              <a:rPr lang="en-US" sz="2000" b="1" dirty="0"/>
              <a:t>legitimate objective </a:t>
            </a:r>
            <a:r>
              <a:rPr lang="en-US" sz="2000" dirty="0"/>
              <a:t>and in any case, not </a:t>
            </a:r>
            <a:r>
              <a:rPr lang="en-US" sz="2000" b="1" dirty="0"/>
              <a:t>proportionate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34566"/>
            <a:ext cx="10946958" cy="782357"/>
          </a:xfrm>
        </p:spPr>
        <p:txBody>
          <a:bodyPr/>
          <a:lstStyle/>
          <a:p>
            <a:r>
              <a:rPr lang="en-US" dirty="0"/>
              <a:t>Legal test </a:t>
            </a:r>
          </a:p>
        </p:txBody>
      </p:sp>
    </p:spTree>
    <p:extLst>
      <p:ext uri="{BB962C8B-B14F-4D97-AF65-F5344CB8AC3E}">
        <p14:creationId xmlns:p14="http://schemas.microsoft.com/office/powerpoint/2010/main" val="134891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C6289B-FC77-D600-7420-FA0063760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397787"/>
            <a:ext cx="10115552" cy="3906435"/>
          </a:xfrm>
        </p:spPr>
        <p:txBody>
          <a:bodyPr/>
          <a:lstStyle/>
          <a:p>
            <a:pPr marL="914400" lvl="1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GB" b="1" dirty="0"/>
              <a:t>Monetary harm</a:t>
            </a:r>
            <a:r>
              <a:rPr lang="en-GB" dirty="0"/>
              <a:t>: iOS users subscribing in-app pay higher prices for their MS premium plans (2-3 EUR +)</a:t>
            </a:r>
          </a:p>
          <a:p>
            <a:pPr lvl="2" algn="just">
              <a:spcAft>
                <a:spcPts val="600"/>
              </a:spcAft>
            </a:pPr>
            <a:r>
              <a:rPr lang="en-GB" dirty="0"/>
              <a:t>Music streaming providers pass-on the cost of the commission fee to consumers</a:t>
            </a:r>
          </a:p>
          <a:p>
            <a:pPr lvl="2" algn="just">
              <a:spcAft>
                <a:spcPts val="600"/>
              </a:spcAft>
            </a:pPr>
            <a:r>
              <a:rPr lang="en-GB" dirty="0"/>
              <a:t>At least 1.4 million iOS users overpaid for premium subscriptions</a:t>
            </a:r>
          </a:p>
          <a:p>
            <a:pPr marL="914400" lvl="1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GB" b="1" dirty="0"/>
              <a:t>Non-monetary harm</a:t>
            </a:r>
            <a:r>
              <a:rPr lang="en-GB" dirty="0"/>
              <a:t>: MS providers have disabled IAP (Spotify, since 2016) - limited choices, degraded iOS user experience and consumer frustration</a:t>
            </a:r>
          </a:p>
          <a:p>
            <a:pPr lvl="2" algn="just">
              <a:spcAft>
                <a:spcPts val="600"/>
              </a:spcAft>
            </a:pPr>
            <a:r>
              <a:rPr lang="en-GB" dirty="0"/>
              <a:t>21% of Spotify iOS users did not manage to subscribe due to misinformation </a:t>
            </a:r>
          </a:p>
          <a:p>
            <a:pPr lvl="2" algn="just">
              <a:spcAft>
                <a:spcPts val="600"/>
              </a:spcAft>
            </a:pPr>
            <a:r>
              <a:rPr lang="en-GB" dirty="0"/>
              <a:t>In 2022: 3.9 million Spotify users got lost in the subscription process and 15 million Spotify users went through inferior user experience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2000" b="1" dirty="0"/>
              <a:t>No finding of harm to developers</a:t>
            </a:r>
            <a:r>
              <a:rPr lang="en-US" sz="2000" dirty="0"/>
              <a:t>, but the decision acknowledges negative impact</a:t>
            </a:r>
          </a:p>
          <a:p>
            <a:pPr lvl="2" algn="just">
              <a:spcAft>
                <a:spcPts val="600"/>
              </a:spcAft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I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7D7921-D90D-0EB2-CFF4-87400A19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Harm to consumers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104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13731" y="1409701"/>
            <a:ext cx="10662651" cy="4965440"/>
          </a:xfrm>
        </p:spPr>
        <p:txBody>
          <a:bodyPr/>
          <a:lstStyle/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/>
              <a:t>What is the purpose of the AS provisions? </a:t>
            </a:r>
            <a:endParaRPr lang="en-GB" sz="2000" dirty="0"/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As defined by Apple: </a:t>
            </a:r>
            <a:r>
              <a:rPr lang="en-GB" sz="1800" dirty="0"/>
              <a:t>avoid circumvention of the obligation to pay Apple the commission fee </a:t>
            </a: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/>
              <a:t>Necessity and proportionality assessment</a:t>
            </a:r>
            <a:r>
              <a:rPr lang="es-ES" sz="2000" b="1" dirty="0"/>
              <a:t>:</a:t>
            </a:r>
            <a:endParaRPr lang="en-GB" sz="2000" b="1" dirty="0"/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GB" sz="1800" b="1" dirty="0"/>
              <a:t>Business choice </a:t>
            </a:r>
            <a:r>
              <a:rPr lang="en-GB" sz="1800" dirty="0"/>
              <a:t>made by Apple allowing the use in-app of subscriptions purchased outside of the app pursuant to </a:t>
            </a:r>
            <a:r>
              <a:rPr lang="en-GB" sz="1800" b="1" dirty="0"/>
              <a:t>reader/multiplatform rules </a:t>
            </a:r>
            <a:r>
              <a:rPr lang="en-GB" sz="1800" b="1" dirty="0">
                <a:sym typeface="Wingdings" panose="05000000000000000000" pitchFamily="2" charset="2"/>
              </a:rPr>
              <a:t> </a:t>
            </a:r>
            <a:r>
              <a:rPr lang="en-GB" sz="1800" dirty="0">
                <a:sym typeface="Wingdings" panose="05000000000000000000" pitchFamily="2" charset="2"/>
              </a:rPr>
              <a:t>n</a:t>
            </a:r>
            <a:r>
              <a:rPr lang="en-GB" sz="1800" dirty="0"/>
              <a:t>o circumvention, as the possibility to buy subscriptions outside of the app already exists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AS provisions also </a:t>
            </a:r>
            <a:r>
              <a:rPr lang="en-GB" sz="1800" b="1" dirty="0"/>
              <a:t>not necessary to finance the App Store</a:t>
            </a:r>
            <a:r>
              <a:rPr lang="en-GB" sz="1800" dirty="0"/>
              <a:t>: Apple could still charge for the sale of subscriptions made by users through IAP in full knowledge of their options; music streaming apps play small role in financing whole App Store operation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GB" sz="1800" b="1" dirty="0"/>
              <a:t>No proper balance of interest</a:t>
            </a:r>
            <a:r>
              <a:rPr lang="en-GB" sz="1800" dirty="0"/>
              <a:t>; in particular iOS users cannot exercise effective choice within their expensive iPhones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946958" cy="782357"/>
          </a:xfrm>
        </p:spPr>
        <p:txBody>
          <a:bodyPr/>
          <a:lstStyle/>
          <a:p>
            <a:r>
              <a:rPr lang="de-AT" dirty="0"/>
              <a:t>N</a:t>
            </a:r>
            <a:r>
              <a:rPr lang="en-US" dirty="0" err="1"/>
              <a:t>ecessity</a:t>
            </a:r>
            <a:r>
              <a:rPr lang="en-US" dirty="0"/>
              <a:t> and 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300036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4D43F5-8292-126B-51B9-460DD8B61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38"/>
            <a:ext cx="4027415" cy="901613"/>
          </a:xfrm>
        </p:spPr>
        <p:txBody>
          <a:bodyPr/>
          <a:lstStyle/>
          <a:p>
            <a:r>
              <a:rPr lang="en-GB" dirty="0"/>
              <a:t>Fine and remedy</a:t>
            </a:r>
            <a:endParaRPr lang="en-I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21DE45-3487-9917-EE9C-85D2B2092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0751"/>
            <a:ext cx="5181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/>
              <a:t>Fine</a:t>
            </a:r>
            <a:r>
              <a:rPr lang="en-GB" dirty="0"/>
              <a:t>: 40 million EUR (standard fining methodology) + 1.8 billion lump sum </a:t>
            </a:r>
          </a:p>
          <a:p>
            <a:r>
              <a:rPr lang="en-GB" b="1" dirty="0"/>
              <a:t>Duration</a:t>
            </a:r>
            <a:r>
              <a:rPr lang="en-GB" dirty="0"/>
              <a:t>: (June 2015- ongoing)</a:t>
            </a:r>
          </a:p>
          <a:p>
            <a:r>
              <a:rPr lang="en-GB" b="1" dirty="0"/>
              <a:t>Remedy</a:t>
            </a:r>
            <a:r>
              <a:rPr lang="en-GB" dirty="0"/>
              <a:t>: cease and desist order, limited to anti-steering and music streaming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D23C0-762B-DD54-1518-2F3335328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525965"/>
            <a:ext cx="5287161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Many </a:t>
            </a:r>
            <a:r>
              <a:rPr lang="en-GB" b="1" dirty="0"/>
              <a:t>relevant DMA obligations</a:t>
            </a:r>
            <a:r>
              <a:rPr lang="en-GB" dirty="0"/>
              <a:t>: 5(4), 5(5), 5(7) in-app payments, 6(4), 6(12)</a:t>
            </a:r>
          </a:p>
          <a:p>
            <a:r>
              <a:rPr lang="en-GB" dirty="0"/>
              <a:t>DMA will provide for free of charge steering for all developers (debate around first acquisition)</a:t>
            </a:r>
          </a:p>
          <a:p>
            <a:r>
              <a:rPr lang="en-GB" dirty="0"/>
              <a:t>Non compliance proceedings opened as regards steering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8D8C980-4059-15D0-1EB9-E0824DDB3393}"/>
              </a:ext>
            </a:extLst>
          </p:cNvPr>
          <p:cNvSpPr txBox="1">
            <a:spLocks/>
          </p:cNvSpPr>
          <p:nvPr/>
        </p:nvSpPr>
        <p:spPr>
          <a:xfrm>
            <a:off x="6096000" y="539034"/>
            <a:ext cx="4202185" cy="1061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DMA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895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48025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7000" b="1" dirty="0"/>
            </a:br>
            <a:r>
              <a:rPr lang="en-US" sz="7200" b="1" dirty="0"/>
              <a:t>Thank you!</a:t>
            </a:r>
            <a:br>
              <a:rPr lang="en-US" sz="7000" b="1" dirty="0"/>
            </a:br>
            <a:endParaRPr lang="en-IE" sz="7000" b="1" dirty="0"/>
          </a:p>
        </p:txBody>
      </p:sp>
    </p:spTree>
    <p:extLst>
      <p:ext uri="{BB962C8B-B14F-4D97-AF65-F5344CB8AC3E}">
        <p14:creationId xmlns:p14="http://schemas.microsoft.com/office/powerpoint/2010/main" val="3405008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0995b2e-f095-4a04-a36d-2e1ff244bcfd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A0BDFF1823B4BC488305CC72AA7E9C5D" ma:contentTypeVersion="9" ma:contentTypeDescription="Create a new document." ma:contentTypeScope="" ma:versionID="877edf150fa67393dd088c620ab8eadc">
  <xsd:schema xmlns:xsd="http://www.w3.org/2001/XMLSchema" xmlns:xs="http://www.w3.org/2001/XMLSchema" xmlns:p="http://schemas.microsoft.com/office/2006/metadata/properties" xmlns:ns3="2dd8d85e-8862-4fd7-b17a-fcd630b045fb" xmlns:ns4="866aabb8-7ec2-447a-a7ff-f911015037e7" targetNamespace="http://schemas.microsoft.com/office/2006/metadata/properties" ma:root="true" ma:fieldsID="4402f2a74c11f2208144076cf1280f8b" ns3:_="" ns4:_="">
    <xsd:import namespace="2dd8d85e-8862-4fd7-b17a-fcd630b045fb"/>
    <xsd:import namespace="866aabb8-7ec2-447a-a7ff-f911015037e7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3:EC_Collab_DocumentLanguag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8d85e-8862-4fd7-b17a-fcd630b045fb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3" nillable="true" ma:displayName="Language" ma:default="EN" ma:internalName="EC_Collab_DocumentLanguage" ma:readOnly="fals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aabb8-7ec2-447a-a7ff-f911015037e7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66aabb8-7ec2-447a-a7ff-f911015037e7">COMPCOLLAB-967652796-259</_dlc_DocId>
    <_dlc_DocIdUrl xmlns="866aabb8-7ec2-447a-a7ff-f911015037e7">
      <Url>https://compcollab.ec.europa.eu/cases/AT.40437/_layouts/15/DocIdRedir.aspx?ID=COMPCOLLAB-967652796-259</Url>
      <Description>COMPCOLLAB-967652796-259</Description>
    </_dlc_DocIdUrl>
    <EC_Collab_DocumentLanguage xmlns="2dd8d85e-8862-4fd7-b17a-fcd630b045fb">EN</EC_Collab_DocumentLanguage>
    <EC_Collab_Reference xmlns="2dd8d85e-8862-4fd7-b17a-fcd630b045fb" xsi:nil="true"/>
  </documentManagement>
</p:properties>
</file>

<file path=customXml/itemProps1.xml><?xml version="1.0" encoding="utf-8"?>
<ds:datastoreItem xmlns:ds="http://schemas.openxmlformats.org/officeDocument/2006/customXml" ds:itemID="{0C004693-D259-464C-BF19-F3B2E3D592C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AC8FE54-9DC3-48B2-A137-D1F76BB76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d8d85e-8862-4fd7-b17a-fcd630b045fb"/>
    <ds:schemaRef ds:uri="866aabb8-7ec2-447a-a7ff-f91101503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49A55B-3A72-44C9-A19B-6DEC932623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5A5A79C-B7AB-4C26-A0D9-0A199FA45740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866aabb8-7ec2-447a-a7ff-f911015037e7"/>
    <ds:schemaRef ds:uri="2dd8d85e-8862-4fd7-b17a-fcd630b045f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7092</TotalTime>
  <Words>783</Words>
  <Application>Microsoft Office PowerPoint</Application>
  <PresentationFormat>Widescreen</PresentationFormat>
  <Paragraphs>81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PowerPoint Presentation</vt:lpstr>
      <vt:lpstr>PowerPoint Presentation</vt:lpstr>
      <vt:lpstr>Anti-steering provisions</vt:lpstr>
      <vt:lpstr>Market definition and dominance</vt:lpstr>
      <vt:lpstr>Legal test </vt:lpstr>
      <vt:lpstr>Harm to consumers</vt:lpstr>
      <vt:lpstr>Necessity and Proportionality</vt:lpstr>
      <vt:lpstr>Fine and remedy</vt:lpstr>
      <vt:lpstr>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Microsoft Office</dc:creator>
  <cp:keywords/>
  <dc:description/>
  <cp:lastModifiedBy>KRAMLER Thomas (COMP)</cp:lastModifiedBy>
  <cp:revision>678</cp:revision>
  <dcterms:created xsi:type="dcterms:W3CDTF">2020-02-17T14:27:51Z</dcterms:created>
  <dcterms:modified xsi:type="dcterms:W3CDTF">2024-03-25T17:40:07Z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0x01010400988603A364794F7AA753E65AAE7328050088CF19E85C64424F9B406C62A851D20D</vt:lpwstr>
  </property>
  <property fmtid="{D5CDD505-2E9C-101B-9397-08002B2CF9AE}" pid="3" name="_dlc_DocIdItemGuid">
    <vt:lpwstr>11cb0af6-e1a4-4c71-8004-6a970953ab2d</vt:lpwstr>
  </property>
  <property fmtid="{D5CDD505-2E9C-101B-9397-08002B2CF9AE}" pid="4" name="Offisync_ServerID">
    <vt:lpwstr>0d3b22a6-6203-4efc-8e8e-b5279256493b</vt:lpwstr>
  </property>
  <property fmtid="{D5CDD505-2E9C-101B-9397-08002B2CF9AE}" pid="5" name="Offisync_ProviderInitializationData">
    <vt:lpwstr>https://webgate.ec.europa.eu/connected/</vt:lpwstr>
  </property>
  <property fmtid="{D5CDD505-2E9C-101B-9397-08002B2CF9AE}" pid="6" name="Offisync_UpdateToken">
    <vt:lpwstr>2</vt:lpwstr>
  </property>
  <property fmtid="{D5CDD505-2E9C-101B-9397-08002B2CF9AE}" pid="7" name="Jive_PrevVersionNumber">
    <vt:lpwstr>1</vt:lpwstr>
  </property>
  <property fmtid="{D5CDD505-2E9C-101B-9397-08002B2CF9AE}" pid="8" name="Jive_LatestUserAccountName">
    <vt:lpwstr>vladcdi</vt:lpwstr>
  </property>
  <property fmtid="{D5CDD505-2E9C-101B-9397-08002B2CF9AE}" pid="9" name="Jive_LatestFileFullName">
    <vt:lpwstr>070dd47c0ebc4bbccf72ce0fc698c0ec</vt:lpwstr>
  </property>
  <property fmtid="{D5CDD505-2E9C-101B-9397-08002B2CF9AE}" pid="10" name="Offisync_UniqueId">
    <vt:lpwstr>237531</vt:lpwstr>
  </property>
  <property fmtid="{D5CDD505-2E9C-101B-9397-08002B2CF9AE}" pid="11" name="Jive_VersionGuid_v2.5">
    <vt:lpwstr>9c4059a714b44237afe7b25a6fd49d43</vt:lpwstr>
  </property>
  <property fmtid="{D5CDD505-2E9C-101B-9397-08002B2CF9AE}" pid="12" name="Jive_ModifiedButNotPublished">
    <vt:lpwstr>True</vt:lpwstr>
  </property>
  <property fmtid="{D5CDD505-2E9C-101B-9397-08002B2CF9AE}" pid="13" name="MSIP_Label_6bd9ddd1-4d20-43f6-abfa-fc3c07406f94_Enabled">
    <vt:lpwstr>true</vt:lpwstr>
  </property>
  <property fmtid="{D5CDD505-2E9C-101B-9397-08002B2CF9AE}" pid="14" name="MSIP_Label_6bd9ddd1-4d20-43f6-abfa-fc3c07406f94_SetDate">
    <vt:lpwstr>2023-03-09T09:21:40Z</vt:lpwstr>
  </property>
  <property fmtid="{D5CDD505-2E9C-101B-9397-08002B2CF9AE}" pid="15" name="MSIP_Label_6bd9ddd1-4d20-43f6-abfa-fc3c07406f94_Method">
    <vt:lpwstr>Standard</vt:lpwstr>
  </property>
  <property fmtid="{D5CDD505-2E9C-101B-9397-08002B2CF9AE}" pid="16" name="MSIP_Label_6bd9ddd1-4d20-43f6-abfa-fc3c07406f94_Name">
    <vt:lpwstr>Commission Use</vt:lpwstr>
  </property>
  <property fmtid="{D5CDD505-2E9C-101B-9397-08002B2CF9AE}" pid="17" name="MSIP_Label_6bd9ddd1-4d20-43f6-abfa-fc3c07406f94_SiteId">
    <vt:lpwstr>b24c8b06-522c-46fe-9080-70926f8dddb1</vt:lpwstr>
  </property>
  <property fmtid="{D5CDD505-2E9C-101B-9397-08002B2CF9AE}" pid="18" name="MSIP_Label_6bd9ddd1-4d20-43f6-abfa-fc3c07406f94_ActionId">
    <vt:lpwstr>0a021758-e658-4802-be82-66e1a83d9281</vt:lpwstr>
  </property>
  <property fmtid="{D5CDD505-2E9C-101B-9397-08002B2CF9AE}" pid="19" name="MSIP_Label_6bd9ddd1-4d20-43f6-abfa-fc3c07406f94_ContentBits">
    <vt:lpwstr>0</vt:lpwstr>
  </property>
</Properties>
</file>