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handoutMasterIdLst>
    <p:handoutMasterId r:id="rId18"/>
  </p:handoutMasterIdLst>
  <p:sldIdLst>
    <p:sldId id="392" r:id="rId2"/>
    <p:sldId id="488" r:id="rId3"/>
    <p:sldId id="484" r:id="rId4"/>
    <p:sldId id="485" r:id="rId5"/>
    <p:sldId id="411" r:id="rId6"/>
    <p:sldId id="492" r:id="rId7"/>
    <p:sldId id="493" r:id="rId8"/>
    <p:sldId id="436" r:id="rId9"/>
    <p:sldId id="427" r:id="rId10"/>
    <p:sldId id="428" r:id="rId11"/>
    <p:sldId id="429" r:id="rId12"/>
    <p:sldId id="430" r:id="rId13"/>
    <p:sldId id="494" r:id="rId14"/>
    <p:sldId id="437" r:id="rId15"/>
    <p:sldId id="425" r:id="rId16"/>
  </p:sldIdLst>
  <p:sldSz cx="12192000" cy="6858000"/>
  <p:notesSz cx="6669088"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36F1A6-6941-531A-825F-E52A56FB4A4B}" name="Damien" initials="D" userId="S::Damien.LEVIE@ec.europa.eu::9252c76a-f745-4fe1-9f27-32c358c5421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ylvia BAULE" initials="SB" lastIdx="2" clrIdx="0"/>
  <p:cmAuthor id="1" name="LEVIE Damien (TRADE)" initials="LD(" lastIdx="1" clrIdx="1">
    <p:extLst>
      <p:ext uri="{19B8F6BF-5375-455C-9EA6-DF929625EA0E}">
        <p15:presenceInfo xmlns:p15="http://schemas.microsoft.com/office/powerpoint/2012/main" userId="S-1-5-21-1606980848-2025429265-839522115-54713" providerId="AD"/>
      </p:ext>
    </p:extLst>
  </p:cmAuthor>
  <p:cmAuthor id="2" name="LAMBO Alexandra (TRADE)" initials="LA(" lastIdx="0" clrIdx="2">
    <p:extLst>
      <p:ext uri="{19B8F6BF-5375-455C-9EA6-DF929625EA0E}">
        <p15:presenceInfo xmlns:p15="http://schemas.microsoft.com/office/powerpoint/2012/main" userId="S-1-5-21-1606980848-2025429265-839522115-979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C2C2C2"/>
    <a:srgbClr val="4D4D4D"/>
    <a:srgbClr val="FFC000"/>
    <a:srgbClr val="E76C53"/>
    <a:srgbClr val="ED8D2F"/>
    <a:srgbClr val="1EC08A"/>
    <a:srgbClr val="4BC5DE"/>
    <a:srgbClr val="2D5EC1"/>
    <a:srgbClr val="0F5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84" autoAdjust="0"/>
    <p:restoredTop sz="68971" autoAdjust="0"/>
  </p:normalViewPr>
  <p:slideViewPr>
    <p:cSldViewPr>
      <p:cViewPr varScale="1">
        <p:scale>
          <a:sx n="46" d="100"/>
          <a:sy n="46" d="100"/>
        </p:scale>
        <p:origin x="1068" y="32"/>
      </p:cViewPr>
      <p:guideLst>
        <p:guide orient="horz" pos="2160"/>
        <p:guide pos="3840"/>
      </p:guideLst>
    </p:cSldViewPr>
  </p:slideViewPr>
  <p:outlineViewPr>
    <p:cViewPr>
      <p:scale>
        <a:sx n="33" d="100"/>
        <a:sy n="33" d="100"/>
      </p:scale>
      <p:origin x="0" y="-58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14" d="100"/>
          <a:sy n="114" d="100"/>
        </p:scale>
        <p:origin x="3368" y="-10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7E9786-860D-4353-BA35-AAB7C8D6AAA0}" type="doc">
      <dgm:prSet loTypeId="urn:microsoft.com/office/officeart/2005/8/layout/vList3" loCatId="list" qsTypeId="urn:microsoft.com/office/officeart/2005/8/quickstyle/simple1" qsCatId="simple" csTypeId="urn:microsoft.com/office/officeart/2005/8/colors/accent0_2" csCatId="mainScheme" phldr="1"/>
      <dgm:spPr/>
    </dgm:pt>
    <dgm:pt modelId="{C388F5BD-252D-43C3-BC2D-115C78D0A0FD}">
      <dgm:prSet phldrT="[Text]" custT="1"/>
      <dgm:spPr/>
      <dgm:t>
        <a:bodyPr/>
        <a:lstStyle/>
        <a:p>
          <a:r>
            <a:rPr lang="en-IE" sz="2400" b="1" i="1" dirty="0">
              <a:solidFill>
                <a:schemeClr val="tx2"/>
              </a:solidFill>
            </a:rPr>
            <a:t>Security &amp; Public order </a:t>
          </a:r>
          <a:br>
            <a:rPr lang="en-IE" sz="2400" b="1" i="1" dirty="0">
              <a:solidFill>
                <a:schemeClr val="tx2"/>
              </a:solidFill>
            </a:rPr>
          </a:br>
          <a:r>
            <a:rPr lang="en-IE" sz="2000" dirty="0"/>
            <a:t>FDI screening is not about competitiveness or economic sovereignty.</a:t>
          </a:r>
          <a:endParaRPr lang="en-US" sz="2000" dirty="0"/>
        </a:p>
      </dgm:t>
    </dgm:pt>
    <dgm:pt modelId="{1C4D156C-BA4B-4291-B2E2-E263A90365A9}" type="parTrans" cxnId="{58E9E021-236D-49E3-91B7-C663B09BCB79}">
      <dgm:prSet/>
      <dgm:spPr/>
      <dgm:t>
        <a:bodyPr/>
        <a:lstStyle/>
        <a:p>
          <a:endParaRPr lang="en-US"/>
        </a:p>
      </dgm:t>
    </dgm:pt>
    <dgm:pt modelId="{D03667E2-A70F-4ACF-B0C2-778920E9C706}" type="sibTrans" cxnId="{58E9E021-236D-49E3-91B7-C663B09BCB79}">
      <dgm:prSet/>
      <dgm:spPr/>
      <dgm:t>
        <a:bodyPr/>
        <a:lstStyle/>
        <a:p>
          <a:endParaRPr lang="en-US"/>
        </a:p>
      </dgm:t>
    </dgm:pt>
    <dgm:pt modelId="{0AB4D82C-2F32-4824-8E8F-49C5959CA936}">
      <dgm:prSet phldrT="[Text]" custT="1"/>
      <dgm:spPr/>
      <dgm:t>
        <a:bodyPr/>
        <a:lstStyle/>
        <a:p>
          <a:r>
            <a:rPr lang="en-IE" sz="2400" b="1" i="1" dirty="0"/>
            <a:t>EU screening is </a:t>
          </a:r>
          <a:r>
            <a:rPr lang="en-IE" sz="2400" b="1" i="1" dirty="0">
              <a:solidFill>
                <a:schemeClr val="tx2"/>
              </a:solidFill>
            </a:rPr>
            <a:t>complementary</a:t>
          </a:r>
          <a:br>
            <a:rPr lang="en-IE" sz="2400" dirty="0"/>
          </a:br>
          <a:r>
            <a:rPr lang="en-IE" sz="2000" dirty="0"/>
            <a:t>It does not replace MS screening. Final decision rests with MS</a:t>
          </a:r>
          <a:r>
            <a:rPr lang="en-IE" sz="2400" dirty="0"/>
            <a:t>.</a:t>
          </a:r>
          <a:endParaRPr lang="en-US" sz="2400" dirty="0"/>
        </a:p>
      </dgm:t>
    </dgm:pt>
    <dgm:pt modelId="{16940176-2450-45EC-A438-C7F71AF84518}" type="parTrans" cxnId="{A39D3565-6917-46F4-AE4C-665DF44B018F}">
      <dgm:prSet/>
      <dgm:spPr/>
      <dgm:t>
        <a:bodyPr/>
        <a:lstStyle/>
        <a:p>
          <a:endParaRPr lang="en-US"/>
        </a:p>
      </dgm:t>
    </dgm:pt>
    <dgm:pt modelId="{A046E24B-474C-4F65-8F90-E26054C4C00F}" type="sibTrans" cxnId="{A39D3565-6917-46F4-AE4C-665DF44B018F}">
      <dgm:prSet/>
      <dgm:spPr/>
      <dgm:t>
        <a:bodyPr/>
        <a:lstStyle/>
        <a:p>
          <a:endParaRPr lang="en-US"/>
        </a:p>
      </dgm:t>
    </dgm:pt>
    <dgm:pt modelId="{61B0A748-B71F-4739-BB48-C7476E9BEFD3}">
      <dgm:prSet phldrT="[Text]" custT="1"/>
      <dgm:spPr/>
      <dgm:t>
        <a:bodyPr/>
        <a:lstStyle/>
        <a:p>
          <a:r>
            <a:rPr lang="en-IE" sz="2400" b="1" i="1" dirty="0">
              <a:solidFill>
                <a:schemeClr val="tx2"/>
              </a:solidFill>
            </a:rPr>
            <a:t>Confidentiality is paramount</a:t>
          </a:r>
          <a:br>
            <a:rPr lang="en-IE" sz="2400" b="1" i="1" dirty="0">
              <a:solidFill>
                <a:schemeClr val="tx2"/>
              </a:solidFill>
            </a:rPr>
          </a:br>
          <a:r>
            <a:rPr lang="en-IE" sz="2000" b="0" i="0" dirty="0">
              <a:solidFill>
                <a:schemeClr val="tx2"/>
              </a:solidFill>
            </a:rPr>
            <a:t>Strong requirements in the Regulation.</a:t>
          </a:r>
          <a:endParaRPr lang="en-US" sz="2400" b="0" i="0" dirty="0"/>
        </a:p>
      </dgm:t>
    </dgm:pt>
    <dgm:pt modelId="{67F993FE-E819-4896-A0BC-4E752AC18DD6}" type="parTrans" cxnId="{A19ECDA7-A9CE-40C1-B0D2-5D3CD8258A93}">
      <dgm:prSet/>
      <dgm:spPr/>
      <dgm:t>
        <a:bodyPr/>
        <a:lstStyle/>
        <a:p>
          <a:endParaRPr lang="en-US"/>
        </a:p>
      </dgm:t>
    </dgm:pt>
    <dgm:pt modelId="{0DCA6B2F-382A-41BA-93BC-3A3629625F22}" type="sibTrans" cxnId="{A19ECDA7-A9CE-40C1-B0D2-5D3CD8258A93}">
      <dgm:prSet/>
      <dgm:spPr/>
      <dgm:t>
        <a:bodyPr/>
        <a:lstStyle/>
        <a:p>
          <a:endParaRPr lang="en-US"/>
        </a:p>
      </dgm:t>
    </dgm:pt>
    <dgm:pt modelId="{922200C7-577A-4D02-B456-C32995EB43D5}" type="pres">
      <dgm:prSet presAssocID="{EE7E9786-860D-4353-BA35-AAB7C8D6AAA0}" presName="linearFlow" presStyleCnt="0">
        <dgm:presLayoutVars>
          <dgm:dir/>
          <dgm:resizeHandles val="exact"/>
        </dgm:presLayoutVars>
      </dgm:prSet>
      <dgm:spPr/>
    </dgm:pt>
    <dgm:pt modelId="{64C11F1F-1A0A-43DB-AE9D-646F43853CA6}" type="pres">
      <dgm:prSet presAssocID="{C388F5BD-252D-43C3-BC2D-115C78D0A0FD}" presName="composite" presStyleCnt="0"/>
      <dgm:spPr/>
    </dgm:pt>
    <dgm:pt modelId="{D774D103-BD8E-48A7-8F7E-2328286BF6BD}" type="pres">
      <dgm:prSet presAssocID="{C388F5BD-252D-43C3-BC2D-115C78D0A0FD}"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C7A811E4-98B5-4D6E-B9C4-6978DABD460A}" type="pres">
      <dgm:prSet presAssocID="{C388F5BD-252D-43C3-BC2D-115C78D0A0FD}" presName="txShp" presStyleLbl="node1" presStyleIdx="0" presStyleCnt="3">
        <dgm:presLayoutVars>
          <dgm:bulletEnabled val="1"/>
        </dgm:presLayoutVars>
      </dgm:prSet>
      <dgm:spPr/>
    </dgm:pt>
    <dgm:pt modelId="{2DEBB823-AA7E-4F5F-BC2E-93F05AA44900}" type="pres">
      <dgm:prSet presAssocID="{D03667E2-A70F-4ACF-B0C2-778920E9C706}" presName="spacing" presStyleCnt="0"/>
      <dgm:spPr/>
    </dgm:pt>
    <dgm:pt modelId="{E1A65709-B2FA-4C84-B24F-A16A4847D811}" type="pres">
      <dgm:prSet presAssocID="{0AB4D82C-2F32-4824-8E8F-49C5959CA936}" presName="composite" presStyleCnt="0"/>
      <dgm:spPr/>
    </dgm:pt>
    <dgm:pt modelId="{EAF13B8E-0089-40D4-8456-23EE85D03A0F}" type="pres">
      <dgm:prSet presAssocID="{0AB4D82C-2F32-4824-8E8F-49C5959CA936}"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893A3EF1-65E1-45F3-BEF1-DFB1F061DD2C}" type="pres">
      <dgm:prSet presAssocID="{0AB4D82C-2F32-4824-8E8F-49C5959CA936}" presName="txShp" presStyleLbl="node1" presStyleIdx="1" presStyleCnt="3">
        <dgm:presLayoutVars>
          <dgm:bulletEnabled val="1"/>
        </dgm:presLayoutVars>
      </dgm:prSet>
      <dgm:spPr/>
    </dgm:pt>
    <dgm:pt modelId="{444C7589-9B4A-446E-A24E-0E1C7499C36F}" type="pres">
      <dgm:prSet presAssocID="{A046E24B-474C-4F65-8F90-E26054C4C00F}" presName="spacing" presStyleCnt="0"/>
      <dgm:spPr/>
    </dgm:pt>
    <dgm:pt modelId="{93246569-26C1-4137-9EF9-EBE630E10C0C}" type="pres">
      <dgm:prSet presAssocID="{61B0A748-B71F-4739-BB48-C7476E9BEFD3}" presName="composite" presStyleCnt="0"/>
      <dgm:spPr/>
    </dgm:pt>
    <dgm:pt modelId="{E9B487D7-CDED-4E85-AD61-E0486B21D030}" type="pres">
      <dgm:prSet presAssocID="{61B0A748-B71F-4739-BB48-C7476E9BEFD3}"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C158328A-62B6-48E8-8B02-F56B046B6A95}" type="pres">
      <dgm:prSet presAssocID="{61B0A748-B71F-4739-BB48-C7476E9BEFD3}" presName="txShp" presStyleLbl="node1" presStyleIdx="2" presStyleCnt="3">
        <dgm:presLayoutVars>
          <dgm:bulletEnabled val="1"/>
        </dgm:presLayoutVars>
      </dgm:prSet>
      <dgm:spPr/>
    </dgm:pt>
  </dgm:ptLst>
  <dgm:cxnLst>
    <dgm:cxn modelId="{19420B08-8C54-4D06-B1BB-6D104B0684D7}" type="presOf" srcId="{0AB4D82C-2F32-4824-8E8F-49C5959CA936}" destId="{893A3EF1-65E1-45F3-BEF1-DFB1F061DD2C}" srcOrd="0" destOrd="0" presId="urn:microsoft.com/office/officeart/2005/8/layout/vList3"/>
    <dgm:cxn modelId="{1418470B-928A-435E-ACA2-D86990295624}" type="presOf" srcId="{61B0A748-B71F-4739-BB48-C7476E9BEFD3}" destId="{C158328A-62B6-48E8-8B02-F56B046B6A95}" srcOrd="0" destOrd="0" presId="urn:microsoft.com/office/officeart/2005/8/layout/vList3"/>
    <dgm:cxn modelId="{58E9E021-236D-49E3-91B7-C663B09BCB79}" srcId="{EE7E9786-860D-4353-BA35-AAB7C8D6AAA0}" destId="{C388F5BD-252D-43C3-BC2D-115C78D0A0FD}" srcOrd="0" destOrd="0" parTransId="{1C4D156C-BA4B-4291-B2E2-E263A90365A9}" sibTransId="{D03667E2-A70F-4ACF-B0C2-778920E9C706}"/>
    <dgm:cxn modelId="{A39D3565-6917-46F4-AE4C-665DF44B018F}" srcId="{EE7E9786-860D-4353-BA35-AAB7C8D6AAA0}" destId="{0AB4D82C-2F32-4824-8E8F-49C5959CA936}" srcOrd="1" destOrd="0" parTransId="{16940176-2450-45EC-A438-C7F71AF84518}" sibTransId="{A046E24B-474C-4F65-8F90-E26054C4C00F}"/>
    <dgm:cxn modelId="{3D41158C-45B2-429D-A488-E2EDA65BD1EA}" type="presOf" srcId="{EE7E9786-860D-4353-BA35-AAB7C8D6AAA0}" destId="{922200C7-577A-4D02-B456-C32995EB43D5}" srcOrd="0" destOrd="0" presId="urn:microsoft.com/office/officeart/2005/8/layout/vList3"/>
    <dgm:cxn modelId="{E4CDBEA2-1BB4-4857-B5E9-2402D54A60B5}" type="presOf" srcId="{C388F5BD-252D-43C3-BC2D-115C78D0A0FD}" destId="{C7A811E4-98B5-4D6E-B9C4-6978DABD460A}" srcOrd="0" destOrd="0" presId="urn:microsoft.com/office/officeart/2005/8/layout/vList3"/>
    <dgm:cxn modelId="{A19ECDA7-A9CE-40C1-B0D2-5D3CD8258A93}" srcId="{EE7E9786-860D-4353-BA35-AAB7C8D6AAA0}" destId="{61B0A748-B71F-4739-BB48-C7476E9BEFD3}" srcOrd="2" destOrd="0" parTransId="{67F993FE-E819-4896-A0BC-4E752AC18DD6}" sibTransId="{0DCA6B2F-382A-41BA-93BC-3A3629625F22}"/>
    <dgm:cxn modelId="{FF33BFCB-FDBD-43EE-B585-896B27ECD509}" type="presParOf" srcId="{922200C7-577A-4D02-B456-C32995EB43D5}" destId="{64C11F1F-1A0A-43DB-AE9D-646F43853CA6}" srcOrd="0" destOrd="0" presId="urn:microsoft.com/office/officeart/2005/8/layout/vList3"/>
    <dgm:cxn modelId="{8EC37E82-E758-4C32-97AC-A4C01D545FDB}" type="presParOf" srcId="{64C11F1F-1A0A-43DB-AE9D-646F43853CA6}" destId="{D774D103-BD8E-48A7-8F7E-2328286BF6BD}" srcOrd="0" destOrd="0" presId="urn:microsoft.com/office/officeart/2005/8/layout/vList3"/>
    <dgm:cxn modelId="{37C1CF60-1C03-4984-A4E1-E131E82C0C16}" type="presParOf" srcId="{64C11F1F-1A0A-43DB-AE9D-646F43853CA6}" destId="{C7A811E4-98B5-4D6E-B9C4-6978DABD460A}" srcOrd="1" destOrd="0" presId="urn:microsoft.com/office/officeart/2005/8/layout/vList3"/>
    <dgm:cxn modelId="{CC5F7F50-CA84-4684-8878-A8BFE4977AC1}" type="presParOf" srcId="{922200C7-577A-4D02-B456-C32995EB43D5}" destId="{2DEBB823-AA7E-4F5F-BC2E-93F05AA44900}" srcOrd="1" destOrd="0" presId="urn:microsoft.com/office/officeart/2005/8/layout/vList3"/>
    <dgm:cxn modelId="{F0779FF7-AE7F-4955-9EA6-1A104AD9BEB1}" type="presParOf" srcId="{922200C7-577A-4D02-B456-C32995EB43D5}" destId="{E1A65709-B2FA-4C84-B24F-A16A4847D811}" srcOrd="2" destOrd="0" presId="urn:microsoft.com/office/officeart/2005/8/layout/vList3"/>
    <dgm:cxn modelId="{D8CE57BC-A7D5-4B67-AAE8-9697155AF28C}" type="presParOf" srcId="{E1A65709-B2FA-4C84-B24F-A16A4847D811}" destId="{EAF13B8E-0089-40D4-8456-23EE85D03A0F}" srcOrd="0" destOrd="0" presId="urn:microsoft.com/office/officeart/2005/8/layout/vList3"/>
    <dgm:cxn modelId="{A887F348-FE7E-4683-8DCC-5F790CC8E223}" type="presParOf" srcId="{E1A65709-B2FA-4C84-B24F-A16A4847D811}" destId="{893A3EF1-65E1-45F3-BEF1-DFB1F061DD2C}" srcOrd="1" destOrd="0" presId="urn:microsoft.com/office/officeart/2005/8/layout/vList3"/>
    <dgm:cxn modelId="{35A1CF23-49A4-4AF1-BBDF-D05EB169BEF1}" type="presParOf" srcId="{922200C7-577A-4D02-B456-C32995EB43D5}" destId="{444C7589-9B4A-446E-A24E-0E1C7499C36F}" srcOrd="3" destOrd="0" presId="urn:microsoft.com/office/officeart/2005/8/layout/vList3"/>
    <dgm:cxn modelId="{F03282C2-6A66-4C23-B1F3-034FF0881EBC}" type="presParOf" srcId="{922200C7-577A-4D02-B456-C32995EB43D5}" destId="{93246569-26C1-4137-9EF9-EBE630E10C0C}" srcOrd="4" destOrd="0" presId="urn:microsoft.com/office/officeart/2005/8/layout/vList3"/>
    <dgm:cxn modelId="{EA65CFFF-4CC2-4A0A-BCFD-84E847CEBF28}" type="presParOf" srcId="{93246569-26C1-4137-9EF9-EBE630E10C0C}" destId="{E9B487D7-CDED-4E85-AD61-E0486B21D030}" srcOrd="0" destOrd="0" presId="urn:microsoft.com/office/officeart/2005/8/layout/vList3"/>
    <dgm:cxn modelId="{0AD0A243-27D9-45C1-8008-B37E289D9D6F}" type="presParOf" srcId="{93246569-26C1-4137-9EF9-EBE630E10C0C}" destId="{C158328A-62B6-48E8-8B02-F56B046B6A9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EE292-FE6B-433F-BD84-E1CF8B267263}" type="doc">
      <dgm:prSet loTypeId="urn:microsoft.com/office/officeart/2008/layout/HexagonCluster" loCatId="relationship" qsTypeId="urn:microsoft.com/office/officeart/2005/8/quickstyle/simple1" qsCatId="simple" csTypeId="urn:microsoft.com/office/officeart/2005/8/colors/colorful1" csCatId="colorful" phldr="1"/>
      <dgm:spPr/>
      <dgm:t>
        <a:bodyPr/>
        <a:lstStyle/>
        <a:p>
          <a:endParaRPr lang="en-US"/>
        </a:p>
      </dgm:t>
    </dgm:pt>
    <dgm:pt modelId="{67C5E54E-9F5C-4050-85AB-95F3A5742F40}">
      <dgm:prSet phldrT="[Text]"/>
      <dgm:spPr/>
      <dgm:t>
        <a:bodyPr/>
        <a:lstStyle/>
        <a:p>
          <a:r>
            <a:rPr lang="en-US" dirty="0"/>
            <a:t>Critical inputs</a:t>
          </a:r>
        </a:p>
      </dgm:t>
    </dgm:pt>
    <dgm:pt modelId="{F2878ABB-2E65-46F2-9E2C-2F9A87679DEC}" type="parTrans" cxnId="{478698E8-5EE6-44DA-A66B-C44D63D362CF}">
      <dgm:prSet/>
      <dgm:spPr/>
      <dgm:t>
        <a:bodyPr/>
        <a:lstStyle/>
        <a:p>
          <a:endParaRPr lang="en-US"/>
        </a:p>
      </dgm:t>
    </dgm:pt>
    <dgm:pt modelId="{D6731AE4-E949-4F62-A3F3-A416BFAFC033}" type="sibTrans" cxnId="{478698E8-5EE6-44DA-A66B-C44D63D362C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t>
        <a:bodyPr/>
        <a:lstStyle/>
        <a:p>
          <a:endParaRPr lang="en-US"/>
        </a:p>
      </dgm:t>
    </dgm:pt>
    <dgm:pt modelId="{805FF62C-4649-4919-98EE-1FBD5CB809F8}">
      <dgm:prSet phldrT="[Text]"/>
      <dgm:spPr/>
      <dgm:t>
        <a:bodyPr/>
        <a:lstStyle/>
        <a:p>
          <a:r>
            <a:rPr lang="en-US" dirty="0"/>
            <a:t>Critical technologies</a:t>
          </a:r>
        </a:p>
      </dgm:t>
    </dgm:pt>
    <dgm:pt modelId="{E06B69FE-7D48-43EF-B292-5E4140462FA1}" type="parTrans" cxnId="{8131C62F-2F7C-44C8-86E9-FEADC94CA55D}">
      <dgm:prSet/>
      <dgm:spPr/>
      <dgm:t>
        <a:bodyPr/>
        <a:lstStyle/>
        <a:p>
          <a:endParaRPr lang="en-US"/>
        </a:p>
      </dgm:t>
    </dgm:pt>
    <dgm:pt modelId="{78EB1503-E20A-4A82-8AF0-6966DC71299F}" type="sibTrans" cxnId="{8131C62F-2F7C-44C8-86E9-FEADC94CA55D}">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28722EB1-27FE-4FF1-B9C7-7FBBED98AD9E}">
      <dgm:prSet phldrT="[Text]"/>
      <dgm:spPr/>
      <dgm:t>
        <a:bodyPr/>
        <a:lstStyle/>
        <a:p>
          <a:r>
            <a:rPr lang="en-US" dirty="0"/>
            <a:t>Critical infrastructure</a:t>
          </a:r>
        </a:p>
      </dgm:t>
    </dgm:pt>
    <dgm:pt modelId="{67CE852B-5C05-4AC3-8384-0601456CA328}" type="parTrans" cxnId="{1964B0A1-60CD-44F4-947F-191DC622CB6A}">
      <dgm:prSet/>
      <dgm:spPr/>
      <dgm:t>
        <a:bodyPr/>
        <a:lstStyle/>
        <a:p>
          <a:endParaRPr lang="en-US"/>
        </a:p>
      </dgm:t>
    </dgm:pt>
    <dgm:pt modelId="{9D858B28-1FFB-428F-8471-3B95BBEB4922}" type="sibTrans" cxnId="{1964B0A1-60CD-44F4-947F-191DC622CB6A}">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dgm:spPr>
      <dgm:t>
        <a:bodyPr/>
        <a:lstStyle/>
        <a:p>
          <a:endParaRPr lang="en-US"/>
        </a:p>
      </dgm:t>
    </dgm:pt>
    <dgm:pt modelId="{B894286F-1A93-4020-B5CE-9ECA4A5245EA}">
      <dgm:prSet phldrT="[Text]"/>
      <dgm:spPr/>
      <dgm:t>
        <a:bodyPr/>
        <a:lstStyle/>
        <a:p>
          <a:r>
            <a:rPr lang="en-US" dirty="0"/>
            <a:t>Access to sensitive information</a:t>
          </a:r>
        </a:p>
      </dgm:t>
    </dgm:pt>
    <dgm:pt modelId="{4B5ACF20-493B-4107-99C6-FCBD684B0E7A}" type="parTrans" cxnId="{1B43E906-DAB5-4203-AF87-009B6AD46835}">
      <dgm:prSet/>
      <dgm:spPr/>
      <dgm:t>
        <a:bodyPr/>
        <a:lstStyle/>
        <a:p>
          <a:endParaRPr lang="en-US"/>
        </a:p>
      </dgm:t>
    </dgm:pt>
    <dgm:pt modelId="{1187918B-284C-4CCD-AB8C-94A6AE8642A1}" type="sibTrans" cxnId="{1B43E906-DAB5-4203-AF87-009B6AD46835}">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B7C93FC1-66E3-4D00-8E71-4E7997517059}">
      <dgm:prSet phldrT="[Text]"/>
      <dgm:spPr/>
      <dgm:t>
        <a:bodyPr/>
        <a:lstStyle/>
        <a:p>
          <a:r>
            <a:rPr lang="en-US" dirty="0"/>
            <a:t>Freedom and pluralism of the media</a:t>
          </a:r>
        </a:p>
      </dgm:t>
    </dgm:pt>
    <dgm:pt modelId="{D1808539-A493-486A-83BE-A08C323BF54A}" type="parTrans" cxnId="{544C2EB2-660C-472A-92BD-0C2FC520EEE6}">
      <dgm:prSet/>
      <dgm:spPr/>
      <dgm:t>
        <a:bodyPr/>
        <a:lstStyle/>
        <a:p>
          <a:endParaRPr lang="en-US"/>
        </a:p>
      </dgm:t>
    </dgm:pt>
    <dgm:pt modelId="{A5718A6C-B7F0-4A28-BF4A-BE9F762EB695}" type="sibTrans" cxnId="{544C2EB2-660C-472A-92BD-0C2FC520EEE6}">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dgm:spPr>
      <dgm:t>
        <a:bodyPr/>
        <a:lstStyle/>
        <a:p>
          <a:endParaRPr lang="en-US"/>
        </a:p>
      </dgm:t>
    </dgm:pt>
    <dgm:pt modelId="{5E053FD4-F35D-4332-B00E-00D792B948E0}" type="pres">
      <dgm:prSet presAssocID="{24CEE292-FE6B-433F-BD84-E1CF8B267263}" presName="Name0" presStyleCnt="0">
        <dgm:presLayoutVars>
          <dgm:chMax val="21"/>
          <dgm:chPref val="21"/>
        </dgm:presLayoutVars>
      </dgm:prSet>
      <dgm:spPr/>
    </dgm:pt>
    <dgm:pt modelId="{D58D48DB-4865-4FD5-84F2-50372AF1955A}" type="pres">
      <dgm:prSet presAssocID="{67C5E54E-9F5C-4050-85AB-95F3A5742F40}" presName="text1" presStyleCnt="0"/>
      <dgm:spPr/>
    </dgm:pt>
    <dgm:pt modelId="{7F1A3ACF-6472-4383-AFAE-2CF6A3CB0D7A}" type="pres">
      <dgm:prSet presAssocID="{67C5E54E-9F5C-4050-85AB-95F3A5742F40}" presName="textRepeatNode" presStyleLbl="alignNode1" presStyleIdx="0" presStyleCnt="5">
        <dgm:presLayoutVars>
          <dgm:chMax val="0"/>
          <dgm:chPref val="0"/>
          <dgm:bulletEnabled val="1"/>
        </dgm:presLayoutVars>
      </dgm:prSet>
      <dgm:spPr/>
    </dgm:pt>
    <dgm:pt modelId="{706251C0-3D4F-4A5F-9DFD-0D212E0BAEAF}" type="pres">
      <dgm:prSet presAssocID="{67C5E54E-9F5C-4050-85AB-95F3A5742F40}" presName="textaccent1" presStyleCnt="0"/>
      <dgm:spPr/>
    </dgm:pt>
    <dgm:pt modelId="{4FFAB5FA-C25A-4F44-8E3C-12CD2AF076B1}" type="pres">
      <dgm:prSet presAssocID="{67C5E54E-9F5C-4050-85AB-95F3A5742F40}" presName="accentRepeatNode" presStyleLbl="solidAlignAcc1" presStyleIdx="0" presStyleCnt="10"/>
      <dgm:spPr/>
    </dgm:pt>
    <dgm:pt modelId="{41E66B09-96CC-4207-B295-550C33F4EC89}" type="pres">
      <dgm:prSet presAssocID="{D6731AE4-E949-4F62-A3F3-A416BFAFC033}" presName="image1" presStyleCnt="0"/>
      <dgm:spPr/>
    </dgm:pt>
    <dgm:pt modelId="{18CF2B13-EFC4-4749-ABA4-F0340C0CA8DB}" type="pres">
      <dgm:prSet presAssocID="{D6731AE4-E949-4F62-A3F3-A416BFAFC033}" presName="imageRepeatNode" presStyleLbl="alignAcc1" presStyleIdx="0" presStyleCnt="5"/>
      <dgm:spPr/>
    </dgm:pt>
    <dgm:pt modelId="{BBDCFD24-92E4-4683-9527-2CDCAE369649}" type="pres">
      <dgm:prSet presAssocID="{D6731AE4-E949-4F62-A3F3-A416BFAFC033}" presName="imageaccent1" presStyleCnt="0"/>
      <dgm:spPr/>
    </dgm:pt>
    <dgm:pt modelId="{3CDB15B2-31DB-4947-B30F-DA90C21E1DE7}" type="pres">
      <dgm:prSet presAssocID="{D6731AE4-E949-4F62-A3F3-A416BFAFC033}" presName="accentRepeatNode" presStyleLbl="solidAlignAcc1" presStyleIdx="1" presStyleCnt="10"/>
      <dgm:spPr/>
    </dgm:pt>
    <dgm:pt modelId="{E05BA587-D12B-4912-A4BC-36B13529A8F1}" type="pres">
      <dgm:prSet presAssocID="{805FF62C-4649-4919-98EE-1FBD5CB809F8}" presName="text2" presStyleCnt="0"/>
      <dgm:spPr/>
    </dgm:pt>
    <dgm:pt modelId="{696C64E7-B6CA-4860-9BF2-7CEA127043D2}" type="pres">
      <dgm:prSet presAssocID="{805FF62C-4649-4919-98EE-1FBD5CB809F8}" presName="textRepeatNode" presStyleLbl="alignNode1" presStyleIdx="1" presStyleCnt="5">
        <dgm:presLayoutVars>
          <dgm:chMax val="0"/>
          <dgm:chPref val="0"/>
          <dgm:bulletEnabled val="1"/>
        </dgm:presLayoutVars>
      </dgm:prSet>
      <dgm:spPr/>
    </dgm:pt>
    <dgm:pt modelId="{24AD7E8F-F1E1-463D-B776-B605172D6097}" type="pres">
      <dgm:prSet presAssocID="{805FF62C-4649-4919-98EE-1FBD5CB809F8}" presName="textaccent2" presStyleCnt="0"/>
      <dgm:spPr/>
    </dgm:pt>
    <dgm:pt modelId="{16D6B06D-A82E-44E0-9BC1-9D7876324D7E}" type="pres">
      <dgm:prSet presAssocID="{805FF62C-4649-4919-98EE-1FBD5CB809F8}" presName="accentRepeatNode" presStyleLbl="solidAlignAcc1" presStyleIdx="2" presStyleCnt="10"/>
      <dgm:spPr/>
    </dgm:pt>
    <dgm:pt modelId="{0386389A-E2E1-4A45-9E6D-382D4651E411}" type="pres">
      <dgm:prSet presAssocID="{78EB1503-E20A-4A82-8AF0-6966DC71299F}" presName="image2" presStyleCnt="0"/>
      <dgm:spPr/>
    </dgm:pt>
    <dgm:pt modelId="{7D8D07C8-E859-4547-8930-0E4140AFA0E4}" type="pres">
      <dgm:prSet presAssocID="{78EB1503-E20A-4A82-8AF0-6966DC71299F}" presName="imageRepeatNode" presStyleLbl="alignAcc1" presStyleIdx="1" presStyleCnt="5"/>
      <dgm:spPr/>
    </dgm:pt>
    <dgm:pt modelId="{C9D7018D-28AD-4BB5-8C94-86600E7ABEEF}" type="pres">
      <dgm:prSet presAssocID="{78EB1503-E20A-4A82-8AF0-6966DC71299F}" presName="imageaccent2" presStyleCnt="0"/>
      <dgm:spPr/>
    </dgm:pt>
    <dgm:pt modelId="{3076123A-030F-4AFE-86F7-3A474E11052E}" type="pres">
      <dgm:prSet presAssocID="{78EB1503-E20A-4A82-8AF0-6966DC71299F}" presName="accentRepeatNode" presStyleLbl="solidAlignAcc1" presStyleIdx="3" presStyleCnt="10"/>
      <dgm:spPr/>
    </dgm:pt>
    <dgm:pt modelId="{2E8FF0EA-6310-4DAD-8EB0-D59DB2930665}" type="pres">
      <dgm:prSet presAssocID="{28722EB1-27FE-4FF1-B9C7-7FBBED98AD9E}" presName="text3" presStyleCnt="0"/>
      <dgm:spPr/>
    </dgm:pt>
    <dgm:pt modelId="{A877FC31-1D8D-4034-86D7-ADF5DB2E41E3}" type="pres">
      <dgm:prSet presAssocID="{28722EB1-27FE-4FF1-B9C7-7FBBED98AD9E}" presName="textRepeatNode" presStyleLbl="alignNode1" presStyleIdx="2" presStyleCnt="5">
        <dgm:presLayoutVars>
          <dgm:chMax val="0"/>
          <dgm:chPref val="0"/>
          <dgm:bulletEnabled val="1"/>
        </dgm:presLayoutVars>
      </dgm:prSet>
      <dgm:spPr/>
    </dgm:pt>
    <dgm:pt modelId="{8E0346CA-03A2-40C8-9C3E-08574079670B}" type="pres">
      <dgm:prSet presAssocID="{28722EB1-27FE-4FF1-B9C7-7FBBED98AD9E}" presName="textaccent3" presStyleCnt="0"/>
      <dgm:spPr/>
    </dgm:pt>
    <dgm:pt modelId="{0226F466-4BBE-460C-85EE-E713C0B1239A}" type="pres">
      <dgm:prSet presAssocID="{28722EB1-27FE-4FF1-B9C7-7FBBED98AD9E}" presName="accentRepeatNode" presStyleLbl="solidAlignAcc1" presStyleIdx="4" presStyleCnt="10"/>
      <dgm:spPr/>
    </dgm:pt>
    <dgm:pt modelId="{82B75410-005A-42F5-ABD2-2E59D675F44C}" type="pres">
      <dgm:prSet presAssocID="{9D858B28-1FFB-428F-8471-3B95BBEB4922}" presName="image3" presStyleCnt="0"/>
      <dgm:spPr/>
    </dgm:pt>
    <dgm:pt modelId="{E3A1F883-4B97-4543-AAC5-E7D978AA5D29}" type="pres">
      <dgm:prSet presAssocID="{9D858B28-1FFB-428F-8471-3B95BBEB4922}" presName="imageRepeatNode" presStyleLbl="alignAcc1" presStyleIdx="2" presStyleCnt="5"/>
      <dgm:spPr/>
    </dgm:pt>
    <dgm:pt modelId="{3C59C6B3-735C-4557-BB06-8E060CE21121}" type="pres">
      <dgm:prSet presAssocID="{9D858B28-1FFB-428F-8471-3B95BBEB4922}" presName="imageaccent3" presStyleCnt="0"/>
      <dgm:spPr/>
    </dgm:pt>
    <dgm:pt modelId="{FF0075DC-3E2F-436F-86FE-32D254325143}" type="pres">
      <dgm:prSet presAssocID="{9D858B28-1FFB-428F-8471-3B95BBEB4922}" presName="accentRepeatNode" presStyleLbl="solidAlignAcc1" presStyleIdx="5" presStyleCnt="10"/>
      <dgm:spPr/>
    </dgm:pt>
    <dgm:pt modelId="{BF642495-1BF7-41F8-A529-4C9744CB5745}" type="pres">
      <dgm:prSet presAssocID="{B894286F-1A93-4020-B5CE-9ECA4A5245EA}" presName="text4" presStyleCnt="0"/>
      <dgm:spPr/>
    </dgm:pt>
    <dgm:pt modelId="{EE0148E7-D541-4FBD-AC12-214BEA467207}" type="pres">
      <dgm:prSet presAssocID="{B894286F-1A93-4020-B5CE-9ECA4A5245EA}" presName="textRepeatNode" presStyleLbl="alignNode1" presStyleIdx="3" presStyleCnt="5">
        <dgm:presLayoutVars>
          <dgm:chMax val="0"/>
          <dgm:chPref val="0"/>
          <dgm:bulletEnabled val="1"/>
        </dgm:presLayoutVars>
      </dgm:prSet>
      <dgm:spPr/>
    </dgm:pt>
    <dgm:pt modelId="{98E92FDB-B879-4E38-B5B3-40E855A0B1CA}" type="pres">
      <dgm:prSet presAssocID="{B894286F-1A93-4020-B5CE-9ECA4A5245EA}" presName="textaccent4" presStyleCnt="0"/>
      <dgm:spPr/>
    </dgm:pt>
    <dgm:pt modelId="{2A851131-48F9-4254-B134-AAF1DFA45F6E}" type="pres">
      <dgm:prSet presAssocID="{B894286F-1A93-4020-B5CE-9ECA4A5245EA}" presName="accentRepeatNode" presStyleLbl="solidAlignAcc1" presStyleIdx="6" presStyleCnt="10"/>
      <dgm:spPr/>
    </dgm:pt>
    <dgm:pt modelId="{9B98B28C-8423-4245-99C4-09DA6DAAD84A}" type="pres">
      <dgm:prSet presAssocID="{1187918B-284C-4CCD-AB8C-94A6AE8642A1}" presName="image4" presStyleCnt="0"/>
      <dgm:spPr/>
    </dgm:pt>
    <dgm:pt modelId="{40809BDD-8C46-407F-88A0-F6175039D471}" type="pres">
      <dgm:prSet presAssocID="{1187918B-284C-4CCD-AB8C-94A6AE8642A1}" presName="imageRepeatNode" presStyleLbl="alignAcc1" presStyleIdx="3" presStyleCnt="5"/>
      <dgm:spPr/>
    </dgm:pt>
    <dgm:pt modelId="{5960C94A-9431-49A0-AAF4-5B53FF6566B6}" type="pres">
      <dgm:prSet presAssocID="{1187918B-284C-4CCD-AB8C-94A6AE8642A1}" presName="imageaccent4" presStyleCnt="0"/>
      <dgm:spPr/>
    </dgm:pt>
    <dgm:pt modelId="{EDE7F26E-A718-41A4-8D3A-EEDA7DA95F1A}" type="pres">
      <dgm:prSet presAssocID="{1187918B-284C-4CCD-AB8C-94A6AE8642A1}" presName="accentRepeatNode" presStyleLbl="solidAlignAcc1" presStyleIdx="7" presStyleCnt="10"/>
      <dgm:spPr/>
    </dgm:pt>
    <dgm:pt modelId="{D8EF3329-BA92-4967-8889-A7614958A47E}" type="pres">
      <dgm:prSet presAssocID="{B7C93FC1-66E3-4D00-8E71-4E7997517059}" presName="text5" presStyleCnt="0"/>
      <dgm:spPr/>
    </dgm:pt>
    <dgm:pt modelId="{9FA66B3C-311D-4968-A1EC-1FB26CFFC889}" type="pres">
      <dgm:prSet presAssocID="{B7C93FC1-66E3-4D00-8E71-4E7997517059}" presName="textRepeatNode" presStyleLbl="alignNode1" presStyleIdx="4" presStyleCnt="5">
        <dgm:presLayoutVars>
          <dgm:chMax val="0"/>
          <dgm:chPref val="0"/>
          <dgm:bulletEnabled val="1"/>
        </dgm:presLayoutVars>
      </dgm:prSet>
      <dgm:spPr/>
    </dgm:pt>
    <dgm:pt modelId="{AC95C1A5-9D56-4B79-B4FB-DB3471A26CBC}" type="pres">
      <dgm:prSet presAssocID="{B7C93FC1-66E3-4D00-8E71-4E7997517059}" presName="textaccent5" presStyleCnt="0"/>
      <dgm:spPr/>
    </dgm:pt>
    <dgm:pt modelId="{CB7A8296-CD09-4383-A776-86DD335AB827}" type="pres">
      <dgm:prSet presAssocID="{B7C93FC1-66E3-4D00-8E71-4E7997517059}" presName="accentRepeatNode" presStyleLbl="solidAlignAcc1" presStyleIdx="8" presStyleCnt="10"/>
      <dgm:spPr/>
    </dgm:pt>
    <dgm:pt modelId="{B797DD18-4161-4E70-B819-9D558B97C5B3}" type="pres">
      <dgm:prSet presAssocID="{A5718A6C-B7F0-4A28-BF4A-BE9F762EB695}" presName="image5" presStyleCnt="0"/>
      <dgm:spPr/>
    </dgm:pt>
    <dgm:pt modelId="{E89D2FE7-5E1D-427A-BEA6-F076BFB9A716}" type="pres">
      <dgm:prSet presAssocID="{A5718A6C-B7F0-4A28-BF4A-BE9F762EB695}" presName="imageRepeatNode" presStyleLbl="alignAcc1" presStyleIdx="4" presStyleCnt="5"/>
      <dgm:spPr/>
    </dgm:pt>
    <dgm:pt modelId="{01FEA2BB-1E52-4359-A178-0F6CA35B1D12}" type="pres">
      <dgm:prSet presAssocID="{A5718A6C-B7F0-4A28-BF4A-BE9F762EB695}" presName="imageaccent5" presStyleCnt="0"/>
      <dgm:spPr/>
    </dgm:pt>
    <dgm:pt modelId="{BBAEE478-0C61-45D1-9AA0-4975BFDF9FFE}" type="pres">
      <dgm:prSet presAssocID="{A5718A6C-B7F0-4A28-BF4A-BE9F762EB695}" presName="accentRepeatNode" presStyleLbl="solidAlignAcc1" presStyleIdx="9" presStyleCnt="10"/>
      <dgm:spPr/>
    </dgm:pt>
  </dgm:ptLst>
  <dgm:cxnLst>
    <dgm:cxn modelId="{F1CB0A05-0ED0-41C3-9701-49A113AFCE9F}" type="presOf" srcId="{805FF62C-4649-4919-98EE-1FBD5CB809F8}" destId="{696C64E7-B6CA-4860-9BF2-7CEA127043D2}" srcOrd="0" destOrd="0" presId="urn:microsoft.com/office/officeart/2008/layout/HexagonCluster"/>
    <dgm:cxn modelId="{1B43E906-DAB5-4203-AF87-009B6AD46835}" srcId="{24CEE292-FE6B-433F-BD84-E1CF8B267263}" destId="{B894286F-1A93-4020-B5CE-9ECA4A5245EA}" srcOrd="3" destOrd="0" parTransId="{4B5ACF20-493B-4107-99C6-FCBD684B0E7A}" sibTransId="{1187918B-284C-4CCD-AB8C-94A6AE8642A1}"/>
    <dgm:cxn modelId="{CAD8CF09-4A79-4145-97C7-4BE1446007BE}" type="presOf" srcId="{D6731AE4-E949-4F62-A3F3-A416BFAFC033}" destId="{18CF2B13-EFC4-4749-ABA4-F0340C0CA8DB}" srcOrd="0" destOrd="0" presId="urn:microsoft.com/office/officeart/2008/layout/HexagonCluster"/>
    <dgm:cxn modelId="{8664BE11-4E1F-4C0B-9531-A2F3397C5CBF}" type="presOf" srcId="{24CEE292-FE6B-433F-BD84-E1CF8B267263}" destId="{5E053FD4-F35D-4332-B00E-00D792B948E0}" srcOrd="0" destOrd="0" presId="urn:microsoft.com/office/officeart/2008/layout/HexagonCluster"/>
    <dgm:cxn modelId="{8131C62F-2F7C-44C8-86E9-FEADC94CA55D}" srcId="{24CEE292-FE6B-433F-BD84-E1CF8B267263}" destId="{805FF62C-4649-4919-98EE-1FBD5CB809F8}" srcOrd="1" destOrd="0" parTransId="{E06B69FE-7D48-43EF-B292-5E4140462FA1}" sibTransId="{78EB1503-E20A-4A82-8AF0-6966DC71299F}"/>
    <dgm:cxn modelId="{034C2D4F-0DF1-474E-84C2-3ED76E7483B8}" type="presOf" srcId="{1187918B-284C-4CCD-AB8C-94A6AE8642A1}" destId="{40809BDD-8C46-407F-88A0-F6175039D471}" srcOrd="0" destOrd="0" presId="urn:microsoft.com/office/officeart/2008/layout/HexagonCluster"/>
    <dgm:cxn modelId="{89603E50-0C55-4C1B-AE7D-D9B2B6E79BB4}" type="presOf" srcId="{A5718A6C-B7F0-4A28-BF4A-BE9F762EB695}" destId="{E89D2FE7-5E1D-427A-BEA6-F076BFB9A716}" srcOrd="0" destOrd="0" presId="urn:microsoft.com/office/officeart/2008/layout/HexagonCluster"/>
    <dgm:cxn modelId="{665A4E99-0E53-45FA-9EF6-DEBD22956A87}" type="presOf" srcId="{9D858B28-1FFB-428F-8471-3B95BBEB4922}" destId="{E3A1F883-4B97-4543-AAC5-E7D978AA5D29}" srcOrd="0" destOrd="0" presId="urn:microsoft.com/office/officeart/2008/layout/HexagonCluster"/>
    <dgm:cxn modelId="{1964B0A1-60CD-44F4-947F-191DC622CB6A}" srcId="{24CEE292-FE6B-433F-BD84-E1CF8B267263}" destId="{28722EB1-27FE-4FF1-B9C7-7FBBED98AD9E}" srcOrd="2" destOrd="0" parTransId="{67CE852B-5C05-4AC3-8384-0601456CA328}" sibTransId="{9D858B28-1FFB-428F-8471-3B95BBEB4922}"/>
    <dgm:cxn modelId="{41AB73A4-A628-4B1B-B699-DE0116D31EC5}" type="presOf" srcId="{28722EB1-27FE-4FF1-B9C7-7FBBED98AD9E}" destId="{A877FC31-1D8D-4034-86D7-ADF5DB2E41E3}" srcOrd="0" destOrd="0" presId="urn:microsoft.com/office/officeart/2008/layout/HexagonCluster"/>
    <dgm:cxn modelId="{544C2EB2-660C-472A-92BD-0C2FC520EEE6}" srcId="{24CEE292-FE6B-433F-BD84-E1CF8B267263}" destId="{B7C93FC1-66E3-4D00-8E71-4E7997517059}" srcOrd="4" destOrd="0" parTransId="{D1808539-A493-486A-83BE-A08C323BF54A}" sibTransId="{A5718A6C-B7F0-4A28-BF4A-BE9F762EB695}"/>
    <dgm:cxn modelId="{0C31A6BA-DA20-4831-B875-F427F0960577}" type="presOf" srcId="{67C5E54E-9F5C-4050-85AB-95F3A5742F40}" destId="{7F1A3ACF-6472-4383-AFAE-2CF6A3CB0D7A}" srcOrd="0" destOrd="0" presId="urn:microsoft.com/office/officeart/2008/layout/HexagonCluster"/>
    <dgm:cxn modelId="{36344FC1-60F6-4AED-9D4C-F58504FB374C}" type="presOf" srcId="{B7C93FC1-66E3-4D00-8E71-4E7997517059}" destId="{9FA66B3C-311D-4968-A1EC-1FB26CFFC889}" srcOrd="0" destOrd="0" presId="urn:microsoft.com/office/officeart/2008/layout/HexagonCluster"/>
    <dgm:cxn modelId="{FF6E1EC7-A006-41AC-92F3-E36306642890}" type="presOf" srcId="{B894286F-1A93-4020-B5CE-9ECA4A5245EA}" destId="{EE0148E7-D541-4FBD-AC12-214BEA467207}" srcOrd="0" destOrd="0" presId="urn:microsoft.com/office/officeart/2008/layout/HexagonCluster"/>
    <dgm:cxn modelId="{A1AFA7DE-41F0-41E5-B9D0-8510A2FA6D55}" type="presOf" srcId="{78EB1503-E20A-4A82-8AF0-6966DC71299F}" destId="{7D8D07C8-E859-4547-8930-0E4140AFA0E4}" srcOrd="0" destOrd="0" presId="urn:microsoft.com/office/officeart/2008/layout/HexagonCluster"/>
    <dgm:cxn modelId="{478698E8-5EE6-44DA-A66B-C44D63D362CF}" srcId="{24CEE292-FE6B-433F-BD84-E1CF8B267263}" destId="{67C5E54E-9F5C-4050-85AB-95F3A5742F40}" srcOrd="0" destOrd="0" parTransId="{F2878ABB-2E65-46F2-9E2C-2F9A87679DEC}" sibTransId="{D6731AE4-E949-4F62-A3F3-A416BFAFC033}"/>
    <dgm:cxn modelId="{6C33D277-BA6A-4B8E-9779-5D7D94A225A0}" type="presParOf" srcId="{5E053FD4-F35D-4332-B00E-00D792B948E0}" destId="{D58D48DB-4865-4FD5-84F2-50372AF1955A}" srcOrd="0" destOrd="0" presId="urn:microsoft.com/office/officeart/2008/layout/HexagonCluster"/>
    <dgm:cxn modelId="{BC071269-B4D5-4AC1-B4EE-C6881C9FBE9A}" type="presParOf" srcId="{D58D48DB-4865-4FD5-84F2-50372AF1955A}" destId="{7F1A3ACF-6472-4383-AFAE-2CF6A3CB0D7A}" srcOrd="0" destOrd="0" presId="urn:microsoft.com/office/officeart/2008/layout/HexagonCluster"/>
    <dgm:cxn modelId="{79F8EC70-3D34-45F9-907D-30EB2BD266CB}" type="presParOf" srcId="{5E053FD4-F35D-4332-B00E-00D792B948E0}" destId="{706251C0-3D4F-4A5F-9DFD-0D212E0BAEAF}" srcOrd="1" destOrd="0" presId="urn:microsoft.com/office/officeart/2008/layout/HexagonCluster"/>
    <dgm:cxn modelId="{1A8E7EC1-3FAA-4ECE-A2D6-933F0B134733}" type="presParOf" srcId="{706251C0-3D4F-4A5F-9DFD-0D212E0BAEAF}" destId="{4FFAB5FA-C25A-4F44-8E3C-12CD2AF076B1}" srcOrd="0" destOrd="0" presId="urn:microsoft.com/office/officeart/2008/layout/HexagonCluster"/>
    <dgm:cxn modelId="{98757D08-53A1-443F-899D-84819702098B}" type="presParOf" srcId="{5E053FD4-F35D-4332-B00E-00D792B948E0}" destId="{41E66B09-96CC-4207-B295-550C33F4EC89}" srcOrd="2" destOrd="0" presId="urn:microsoft.com/office/officeart/2008/layout/HexagonCluster"/>
    <dgm:cxn modelId="{EED30E90-7A3C-4FAB-8CCB-42F6C6AD140F}" type="presParOf" srcId="{41E66B09-96CC-4207-B295-550C33F4EC89}" destId="{18CF2B13-EFC4-4749-ABA4-F0340C0CA8DB}" srcOrd="0" destOrd="0" presId="urn:microsoft.com/office/officeart/2008/layout/HexagonCluster"/>
    <dgm:cxn modelId="{5105DA05-6F82-4702-A4A1-1427EE0776EE}" type="presParOf" srcId="{5E053FD4-F35D-4332-B00E-00D792B948E0}" destId="{BBDCFD24-92E4-4683-9527-2CDCAE369649}" srcOrd="3" destOrd="0" presId="urn:microsoft.com/office/officeart/2008/layout/HexagonCluster"/>
    <dgm:cxn modelId="{BD60D8C9-CBC9-4C07-9F4F-D3428AE237AA}" type="presParOf" srcId="{BBDCFD24-92E4-4683-9527-2CDCAE369649}" destId="{3CDB15B2-31DB-4947-B30F-DA90C21E1DE7}" srcOrd="0" destOrd="0" presId="urn:microsoft.com/office/officeart/2008/layout/HexagonCluster"/>
    <dgm:cxn modelId="{73BE25BB-F643-4F4D-9410-1F970ABEF1FD}" type="presParOf" srcId="{5E053FD4-F35D-4332-B00E-00D792B948E0}" destId="{E05BA587-D12B-4912-A4BC-36B13529A8F1}" srcOrd="4" destOrd="0" presId="urn:microsoft.com/office/officeart/2008/layout/HexagonCluster"/>
    <dgm:cxn modelId="{2B4F5B63-33F5-40F1-A179-CDC8498647EB}" type="presParOf" srcId="{E05BA587-D12B-4912-A4BC-36B13529A8F1}" destId="{696C64E7-B6CA-4860-9BF2-7CEA127043D2}" srcOrd="0" destOrd="0" presId="urn:microsoft.com/office/officeart/2008/layout/HexagonCluster"/>
    <dgm:cxn modelId="{B40425BC-E940-41BC-9D92-809A5DF8E59F}" type="presParOf" srcId="{5E053FD4-F35D-4332-B00E-00D792B948E0}" destId="{24AD7E8F-F1E1-463D-B776-B605172D6097}" srcOrd="5" destOrd="0" presId="urn:microsoft.com/office/officeart/2008/layout/HexagonCluster"/>
    <dgm:cxn modelId="{125736D4-A106-4F5F-823E-85077B961D3B}" type="presParOf" srcId="{24AD7E8F-F1E1-463D-B776-B605172D6097}" destId="{16D6B06D-A82E-44E0-9BC1-9D7876324D7E}" srcOrd="0" destOrd="0" presId="urn:microsoft.com/office/officeart/2008/layout/HexagonCluster"/>
    <dgm:cxn modelId="{D0565F5C-C3D6-4D9C-A3B5-B23EE68391F7}" type="presParOf" srcId="{5E053FD4-F35D-4332-B00E-00D792B948E0}" destId="{0386389A-E2E1-4A45-9E6D-382D4651E411}" srcOrd="6" destOrd="0" presId="urn:microsoft.com/office/officeart/2008/layout/HexagonCluster"/>
    <dgm:cxn modelId="{66D483A8-11FC-4224-9B21-2157B2372C2D}" type="presParOf" srcId="{0386389A-E2E1-4A45-9E6D-382D4651E411}" destId="{7D8D07C8-E859-4547-8930-0E4140AFA0E4}" srcOrd="0" destOrd="0" presId="urn:microsoft.com/office/officeart/2008/layout/HexagonCluster"/>
    <dgm:cxn modelId="{317389B8-5FBA-463B-A8B6-6CD9E3A41D69}" type="presParOf" srcId="{5E053FD4-F35D-4332-B00E-00D792B948E0}" destId="{C9D7018D-28AD-4BB5-8C94-86600E7ABEEF}" srcOrd="7" destOrd="0" presId="urn:microsoft.com/office/officeart/2008/layout/HexagonCluster"/>
    <dgm:cxn modelId="{18A3818B-1F8D-4A02-96A8-7123CFCBE57B}" type="presParOf" srcId="{C9D7018D-28AD-4BB5-8C94-86600E7ABEEF}" destId="{3076123A-030F-4AFE-86F7-3A474E11052E}" srcOrd="0" destOrd="0" presId="urn:microsoft.com/office/officeart/2008/layout/HexagonCluster"/>
    <dgm:cxn modelId="{10494988-6EA3-4CD6-915B-29CDF5802FC4}" type="presParOf" srcId="{5E053FD4-F35D-4332-B00E-00D792B948E0}" destId="{2E8FF0EA-6310-4DAD-8EB0-D59DB2930665}" srcOrd="8" destOrd="0" presId="urn:microsoft.com/office/officeart/2008/layout/HexagonCluster"/>
    <dgm:cxn modelId="{FB832C70-3E01-43D3-9F7D-7AEE3218111E}" type="presParOf" srcId="{2E8FF0EA-6310-4DAD-8EB0-D59DB2930665}" destId="{A877FC31-1D8D-4034-86D7-ADF5DB2E41E3}" srcOrd="0" destOrd="0" presId="urn:microsoft.com/office/officeart/2008/layout/HexagonCluster"/>
    <dgm:cxn modelId="{400E2619-6695-42B9-A4F4-D2629C02F815}" type="presParOf" srcId="{5E053FD4-F35D-4332-B00E-00D792B948E0}" destId="{8E0346CA-03A2-40C8-9C3E-08574079670B}" srcOrd="9" destOrd="0" presId="urn:microsoft.com/office/officeart/2008/layout/HexagonCluster"/>
    <dgm:cxn modelId="{AD123660-94DA-409C-8800-E55CF3F36C39}" type="presParOf" srcId="{8E0346CA-03A2-40C8-9C3E-08574079670B}" destId="{0226F466-4BBE-460C-85EE-E713C0B1239A}" srcOrd="0" destOrd="0" presId="urn:microsoft.com/office/officeart/2008/layout/HexagonCluster"/>
    <dgm:cxn modelId="{9255B2F2-6221-4383-9935-DBA564B9069A}" type="presParOf" srcId="{5E053FD4-F35D-4332-B00E-00D792B948E0}" destId="{82B75410-005A-42F5-ABD2-2E59D675F44C}" srcOrd="10" destOrd="0" presId="urn:microsoft.com/office/officeart/2008/layout/HexagonCluster"/>
    <dgm:cxn modelId="{6E95976F-D2C2-4AE2-8604-C0F8CBAF1B60}" type="presParOf" srcId="{82B75410-005A-42F5-ABD2-2E59D675F44C}" destId="{E3A1F883-4B97-4543-AAC5-E7D978AA5D29}" srcOrd="0" destOrd="0" presId="urn:microsoft.com/office/officeart/2008/layout/HexagonCluster"/>
    <dgm:cxn modelId="{9BF1588E-E842-472B-BA45-AF028D916833}" type="presParOf" srcId="{5E053FD4-F35D-4332-B00E-00D792B948E0}" destId="{3C59C6B3-735C-4557-BB06-8E060CE21121}" srcOrd="11" destOrd="0" presId="urn:microsoft.com/office/officeart/2008/layout/HexagonCluster"/>
    <dgm:cxn modelId="{6321D9E6-9435-4B2E-8DBE-682AD248CE68}" type="presParOf" srcId="{3C59C6B3-735C-4557-BB06-8E060CE21121}" destId="{FF0075DC-3E2F-436F-86FE-32D254325143}" srcOrd="0" destOrd="0" presId="urn:microsoft.com/office/officeart/2008/layout/HexagonCluster"/>
    <dgm:cxn modelId="{3352A845-B928-4549-91EE-774AA2D8E328}" type="presParOf" srcId="{5E053FD4-F35D-4332-B00E-00D792B948E0}" destId="{BF642495-1BF7-41F8-A529-4C9744CB5745}" srcOrd="12" destOrd="0" presId="urn:microsoft.com/office/officeart/2008/layout/HexagonCluster"/>
    <dgm:cxn modelId="{59DD8BB6-D518-4919-8355-82759C282218}" type="presParOf" srcId="{BF642495-1BF7-41F8-A529-4C9744CB5745}" destId="{EE0148E7-D541-4FBD-AC12-214BEA467207}" srcOrd="0" destOrd="0" presId="urn:microsoft.com/office/officeart/2008/layout/HexagonCluster"/>
    <dgm:cxn modelId="{1B9C056C-87FE-4CC7-B3BC-25F596451164}" type="presParOf" srcId="{5E053FD4-F35D-4332-B00E-00D792B948E0}" destId="{98E92FDB-B879-4E38-B5B3-40E855A0B1CA}" srcOrd="13" destOrd="0" presId="urn:microsoft.com/office/officeart/2008/layout/HexagonCluster"/>
    <dgm:cxn modelId="{2B238B7D-3CE7-4BBA-8AC9-31F935749241}" type="presParOf" srcId="{98E92FDB-B879-4E38-B5B3-40E855A0B1CA}" destId="{2A851131-48F9-4254-B134-AAF1DFA45F6E}" srcOrd="0" destOrd="0" presId="urn:microsoft.com/office/officeart/2008/layout/HexagonCluster"/>
    <dgm:cxn modelId="{153C6B66-7FE5-4F1E-AEFE-ED0321CDEDC8}" type="presParOf" srcId="{5E053FD4-F35D-4332-B00E-00D792B948E0}" destId="{9B98B28C-8423-4245-99C4-09DA6DAAD84A}" srcOrd="14" destOrd="0" presId="urn:microsoft.com/office/officeart/2008/layout/HexagonCluster"/>
    <dgm:cxn modelId="{CF9C1C14-D87F-42D7-AC76-3E16B84E330F}" type="presParOf" srcId="{9B98B28C-8423-4245-99C4-09DA6DAAD84A}" destId="{40809BDD-8C46-407F-88A0-F6175039D471}" srcOrd="0" destOrd="0" presId="urn:microsoft.com/office/officeart/2008/layout/HexagonCluster"/>
    <dgm:cxn modelId="{F6CED31B-1E0A-4FFA-AACE-68DEAF8F46C5}" type="presParOf" srcId="{5E053FD4-F35D-4332-B00E-00D792B948E0}" destId="{5960C94A-9431-49A0-AAF4-5B53FF6566B6}" srcOrd="15" destOrd="0" presId="urn:microsoft.com/office/officeart/2008/layout/HexagonCluster"/>
    <dgm:cxn modelId="{21AE4D02-A0C2-49B9-A8A2-C066FFE5691A}" type="presParOf" srcId="{5960C94A-9431-49A0-AAF4-5B53FF6566B6}" destId="{EDE7F26E-A718-41A4-8D3A-EEDA7DA95F1A}" srcOrd="0" destOrd="0" presId="urn:microsoft.com/office/officeart/2008/layout/HexagonCluster"/>
    <dgm:cxn modelId="{17220690-C24F-4709-9724-3F10C247F007}" type="presParOf" srcId="{5E053FD4-F35D-4332-B00E-00D792B948E0}" destId="{D8EF3329-BA92-4967-8889-A7614958A47E}" srcOrd="16" destOrd="0" presId="urn:microsoft.com/office/officeart/2008/layout/HexagonCluster"/>
    <dgm:cxn modelId="{0DD43055-6AA9-4D02-BC37-2513F85E4F13}" type="presParOf" srcId="{D8EF3329-BA92-4967-8889-A7614958A47E}" destId="{9FA66B3C-311D-4968-A1EC-1FB26CFFC889}" srcOrd="0" destOrd="0" presId="urn:microsoft.com/office/officeart/2008/layout/HexagonCluster"/>
    <dgm:cxn modelId="{494F9D9D-CC90-4BB0-8329-6C3FDA091900}" type="presParOf" srcId="{5E053FD4-F35D-4332-B00E-00D792B948E0}" destId="{AC95C1A5-9D56-4B79-B4FB-DB3471A26CBC}" srcOrd="17" destOrd="0" presId="urn:microsoft.com/office/officeart/2008/layout/HexagonCluster"/>
    <dgm:cxn modelId="{221DF58F-B2B6-4C7B-BB45-3FE3AEF3ABC1}" type="presParOf" srcId="{AC95C1A5-9D56-4B79-B4FB-DB3471A26CBC}" destId="{CB7A8296-CD09-4383-A776-86DD335AB827}" srcOrd="0" destOrd="0" presId="urn:microsoft.com/office/officeart/2008/layout/HexagonCluster"/>
    <dgm:cxn modelId="{9CB69963-5CD6-4B12-8A86-053822B8F2BD}" type="presParOf" srcId="{5E053FD4-F35D-4332-B00E-00D792B948E0}" destId="{B797DD18-4161-4E70-B819-9D558B97C5B3}" srcOrd="18" destOrd="0" presId="urn:microsoft.com/office/officeart/2008/layout/HexagonCluster"/>
    <dgm:cxn modelId="{215E0D75-FDAB-42E2-83D7-C6C040E1BDCD}" type="presParOf" srcId="{B797DD18-4161-4E70-B819-9D558B97C5B3}" destId="{E89D2FE7-5E1D-427A-BEA6-F076BFB9A716}" srcOrd="0" destOrd="0" presId="urn:microsoft.com/office/officeart/2008/layout/HexagonCluster"/>
    <dgm:cxn modelId="{32822680-4C2B-42BE-A619-821ACEB382DB}" type="presParOf" srcId="{5E053FD4-F35D-4332-B00E-00D792B948E0}" destId="{01FEA2BB-1E52-4359-A178-0F6CA35B1D12}" srcOrd="19" destOrd="0" presId="urn:microsoft.com/office/officeart/2008/layout/HexagonCluster"/>
    <dgm:cxn modelId="{E83BEAC2-441D-4DEE-874C-E0A4AA34CE8B}" type="presParOf" srcId="{01FEA2BB-1E52-4359-A178-0F6CA35B1D12}" destId="{BBAEE478-0C61-45D1-9AA0-4975BFDF9FFE}"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AF77FC-02DF-46A3-93E1-002B0A2EB62A}" type="doc">
      <dgm:prSet loTypeId="urn:microsoft.com/office/officeart/2005/8/layout/funnel1" loCatId="relationship" qsTypeId="urn:microsoft.com/office/officeart/2005/8/quickstyle/simple4" qsCatId="simple" csTypeId="urn:microsoft.com/office/officeart/2005/8/colors/colorful1" csCatId="colorful" phldr="1"/>
      <dgm:spPr/>
      <dgm:t>
        <a:bodyPr/>
        <a:lstStyle/>
        <a:p>
          <a:endParaRPr lang="en-US"/>
        </a:p>
      </dgm:t>
    </dgm:pt>
    <dgm:pt modelId="{65AB74E3-01E4-44D4-ACC7-8A9801A122CF}">
      <dgm:prSet phldrT="[Text]"/>
      <dgm:spPr/>
      <dgm:t>
        <a:bodyPr/>
        <a:lstStyle/>
        <a:p>
          <a:r>
            <a:rPr lang="en-US" dirty="0"/>
            <a:t>Control by third country government?</a:t>
          </a:r>
        </a:p>
      </dgm:t>
    </dgm:pt>
    <dgm:pt modelId="{1B03D4B4-DAF9-497A-8009-CB40462D2232}" type="parTrans" cxnId="{985104E7-26F4-4D44-AEAC-86BEDE2F746C}">
      <dgm:prSet/>
      <dgm:spPr/>
      <dgm:t>
        <a:bodyPr/>
        <a:lstStyle/>
        <a:p>
          <a:endParaRPr lang="en-US"/>
        </a:p>
      </dgm:t>
    </dgm:pt>
    <dgm:pt modelId="{3956BF8E-1199-4B53-A2E9-C147388E57B4}" type="sibTrans" cxnId="{985104E7-26F4-4D44-AEAC-86BEDE2F746C}">
      <dgm:prSet/>
      <dgm:spPr/>
      <dgm:t>
        <a:bodyPr/>
        <a:lstStyle/>
        <a:p>
          <a:endParaRPr lang="en-US"/>
        </a:p>
      </dgm:t>
    </dgm:pt>
    <dgm:pt modelId="{2F90DF45-F6E2-49B0-AF67-ACA530B1A2F7}">
      <dgm:prSet phldrT="[Text]"/>
      <dgm:spPr/>
      <dgm:t>
        <a:bodyPr/>
        <a:lstStyle/>
        <a:p>
          <a:r>
            <a:rPr lang="en-US" dirty="0"/>
            <a:t>Past activities affecting security?</a:t>
          </a:r>
        </a:p>
      </dgm:t>
    </dgm:pt>
    <dgm:pt modelId="{0875A5EA-9B94-42FF-98C3-1DE11C59BAFB}" type="parTrans" cxnId="{71B55B4A-C250-42CC-86C5-6802921155EE}">
      <dgm:prSet/>
      <dgm:spPr/>
      <dgm:t>
        <a:bodyPr/>
        <a:lstStyle/>
        <a:p>
          <a:endParaRPr lang="en-US"/>
        </a:p>
      </dgm:t>
    </dgm:pt>
    <dgm:pt modelId="{3D7368D0-3E3C-4891-B85B-E1554B0A5FD7}" type="sibTrans" cxnId="{71B55B4A-C250-42CC-86C5-6802921155EE}">
      <dgm:prSet/>
      <dgm:spPr/>
      <dgm:t>
        <a:bodyPr/>
        <a:lstStyle/>
        <a:p>
          <a:endParaRPr lang="en-US"/>
        </a:p>
      </dgm:t>
    </dgm:pt>
    <dgm:pt modelId="{E1138751-C472-4151-A23A-04E3D064B80C}">
      <dgm:prSet phldrT="[Text]"/>
      <dgm:spPr/>
      <dgm:t>
        <a:bodyPr/>
        <a:lstStyle/>
        <a:p>
          <a:r>
            <a:rPr lang="en-US" dirty="0"/>
            <a:t>Illegal or criminal activities?</a:t>
          </a:r>
        </a:p>
      </dgm:t>
    </dgm:pt>
    <dgm:pt modelId="{17EAAFC5-29CE-47C1-B9E5-1741B441D199}" type="parTrans" cxnId="{5B8833BA-C09A-46D1-9F2D-2594AA44E098}">
      <dgm:prSet/>
      <dgm:spPr/>
      <dgm:t>
        <a:bodyPr/>
        <a:lstStyle/>
        <a:p>
          <a:endParaRPr lang="en-US"/>
        </a:p>
      </dgm:t>
    </dgm:pt>
    <dgm:pt modelId="{FBD5C277-48A8-4D4A-B110-ED558FBBCCB5}" type="sibTrans" cxnId="{5B8833BA-C09A-46D1-9F2D-2594AA44E098}">
      <dgm:prSet/>
      <dgm:spPr/>
      <dgm:t>
        <a:bodyPr/>
        <a:lstStyle/>
        <a:p>
          <a:endParaRPr lang="en-US"/>
        </a:p>
      </dgm:t>
    </dgm:pt>
    <dgm:pt modelId="{63935853-DD45-409A-A523-AC4A84326492}">
      <dgm:prSet phldrT="[Text]"/>
      <dgm:spPr/>
      <dgm:t>
        <a:bodyPr/>
        <a:lstStyle/>
        <a:p>
          <a:r>
            <a:rPr lang="en-US" dirty="0"/>
            <a:t>Threats?</a:t>
          </a:r>
        </a:p>
      </dgm:t>
    </dgm:pt>
    <dgm:pt modelId="{B3A4DAB1-E41F-4C33-B934-771F6A1CDDAE}" type="parTrans" cxnId="{28B898B1-F348-41AB-8604-E32BEC96CF5E}">
      <dgm:prSet/>
      <dgm:spPr/>
      <dgm:t>
        <a:bodyPr/>
        <a:lstStyle/>
        <a:p>
          <a:endParaRPr lang="en-US"/>
        </a:p>
      </dgm:t>
    </dgm:pt>
    <dgm:pt modelId="{F5FDA8E8-3FEB-461F-9A32-8DC9CB8B4FB6}" type="sibTrans" cxnId="{28B898B1-F348-41AB-8604-E32BEC96CF5E}">
      <dgm:prSet/>
      <dgm:spPr/>
      <dgm:t>
        <a:bodyPr/>
        <a:lstStyle/>
        <a:p>
          <a:endParaRPr lang="en-US"/>
        </a:p>
      </dgm:t>
    </dgm:pt>
    <dgm:pt modelId="{7F965E65-D47D-4D99-B2E0-86B046823F36}" type="pres">
      <dgm:prSet presAssocID="{E6AF77FC-02DF-46A3-93E1-002B0A2EB62A}" presName="Name0" presStyleCnt="0">
        <dgm:presLayoutVars>
          <dgm:chMax val="4"/>
          <dgm:resizeHandles val="exact"/>
        </dgm:presLayoutVars>
      </dgm:prSet>
      <dgm:spPr/>
    </dgm:pt>
    <dgm:pt modelId="{26E56CC3-C7D9-4504-90BF-2F605B4C042F}" type="pres">
      <dgm:prSet presAssocID="{E6AF77FC-02DF-46A3-93E1-002B0A2EB62A}" presName="ellipse" presStyleLbl="trBgShp" presStyleIdx="0" presStyleCnt="1"/>
      <dgm:spPr/>
    </dgm:pt>
    <dgm:pt modelId="{459C29E0-54A8-48DC-803E-1C321904BF5F}" type="pres">
      <dgm:prSet presAssocID="{E6AF77FC-02DF-46A3-93E1-002B0A2EB62A}" presName="arrow1" presStyleLbl="fgShp" presStyleIdx="0" presStyleCnt="1"/>
      <dgm:spPr/>
    </dgm:pt>
    <dgm:pt modelId="{EBF6C7E2-2FAB-4318-89F4-43BD55C8EE83}" type="pres">
      <dgm:prSet presAssocID="{E6AF77FC-02DF-46A3-93E1-002B0A2EB62A}" presName="rectangle" presStyleLbl="revTx" presStyleIdx="0" presStyleCnt="1">
        <dgm:presLayoutVars>
          <dgm:bulletEnabled val="1"/>
        </dgm:presLayoutVars>
      </dgm:prSet>
      <dgm:spPr/>
    </dgm:pt>
    <dgm:pt modelId="{659CFBB8-C1AD-4E65-8EDB-1994E922CC26}" type="pres">
      <dgm:prSet presAssocID="{2F90DF45-F6E2-49B0-AF67-ACA530B1A2F7}" presName="item1" presStyleLbl="node1" presStyleIdx="0" presStyleCnt="3">
        <dgm:presLayoutVars>
          <dgm:bulletEnabled val="1"/>
        </dgm:presLayoutVars>
      </dgm:prSet>
      <dgm:spPr/>
    </dgm:pt>
    <dgm:pt modelId="{0B4AA0F5-40CC-4447-AB9F-22D9A9218622}" type="pres">
      <dgm:prSet presAssocID="{E1138751-C472-4151-A23A-04E3D064B80C}" presName="item2" presStyleLbl="node1" presStyleIdx="1" presStyleCnt="3">
        <dgm:presLayoutVars>
          <dgm:bulletEnabled val="1"/>
        </dgm:presLayoutVars>
      </dgm:prSet>
      <dgm:spPr/>
    </dgm:pt>
    <dgm:pt modelId="{80E6B990-4E32-4B15-B1B2-325DFAC6B232}" type="pres">
      <dgm:prSet presAssocID="{63935853-DD45-409A-A523-AC4A84326492}" presName="item3" presStyleLbl="node1" presStyleIdx="2" presStyleCnt="3">
        <dgm:presLayoutVars>
          <dgm:bulletEnabled val="1"/>
        </dgm:presLayoutVars>
      </dgm:prSet>
      <dgm:spPr/>
    </dgm:pt>
    <dgm:pt modelId="{B5160305-DC47-4CB3-A45C-8F97AA73741F}" type="pres">
      <dgm:prSet presAssocID="{E6AF77FC-02DF-46A3-93E1-002B0A2EB62A}" presName="funnel" presStyleLbl="trAlignAcc1" presStyleIdx="0" presStyleCnt="1"/>
      <dgm:spPr>
        <a:solidFill>
          <a:schemeClr val="accent6">
            <a:lumMod val="20000"/>
            <a:lumOff val="80000"/>
            <a:alpha val="40000"/>
          </a:schemeClr>
        </a:solidFill>
      </dgm:spPr>
    </dgm:pt>
  </dgm:ptLst>
  <dgm:cxnLst>
    <dgm:cxn modelId="{512BDB09-CC13-4E26-B9A5-D19EA390A380}" type="presOf" srcId="{E6AF77FC-02DF-46A3-93E1-002B0A2EB62A}" destId="{7F965E65-D47D-4D99-B2E0-86B046823F36}" srcOrd="0" destOrd="0" presId="urn:microsoft.com/office/officeart/2005/8/layout/funnel1"/>
    <dgm:cxn modelId="{71B55B4A-C250-42CC-86C5-6802921155EE}" srcId="{E6AF77FC-02DF-46A3-93E1-002B0A2EB62A}" destId="{2F90DF45-F6E2-49B0-AF67-ACA530B1A2F7}" srcOrd="1" destOrd="0" parTransId="{0875A5EA-9B94-42FF-98C3-1DE11C59BAFB}" sibTransId="{3D7368D0-3E3C-4891-B85B-E1554B0A5FD7}"/>
    <dgm:cxn modelId="{5F4A2A79-A993-4C4C-92D7-123C9CAAE37A}" type="presOf" srcId="{E1138751-C472-4151-A23A-04E3D064B80C}" destId="{659CFBB8-C1AD-4E65-8EDB-1994E922CC26}" srcOrd="0" destOrd="0" presId="urn:microsoft.com/office/officeart/2005/8/layout/funnel1"/>
    <dgm:cxn modelId="{3F363959-B0C0-40BE-9523-D9FE021DA693}" type="presOf" srcId="{65AB74E3-01E4-44D4-ACC7-8A9801A122CF}" destId="{80E6B990-4E32-4B15-B1B2-325DFAC6B232}" srcOrd="0" destOrd="0" presId="urn:microsoft.com/office/officeart/2005/8/layout/funnel1"/>
    <dgm:cxn modelId="{BE8EBD7F-0F86-4068-A510-46BBE5F21EFE}" type="presOf" srcId="{2F90DF45-F6E2-49B0-AF67-ACA530B1A2F7}" destId="{0B4AA0F5-40CC-4447-AB9F-22D9A9218622}" srcOrd="0" destOrd="0" presId="urn:microsoft.com/office/officeart/2005/8/layout/funnel1"/>
    <dgm:cxn modelId="{28B898B1-F348-41AB-8604-E32BEC96CF5E}" srcId="{E6AF77FC-02DF-46A3-93E1-002B0A2EB62A}" destId="{63935853-DD45-409A-A523-AC4A84326492}" srcOrd="3" destOrd="0" parTransId="{B3A4DAB1-E41F-4C33-B934-771F6A1CDDAE}" sibTransId="{F5FDA8E8-3FEB-461F-9A32-8DC9CB8B4FB6}"/>
    <dgm:cxn modelId="{5B8833BA-C09A-46D1-9F2D-2594AA44E098}" srcId="{E6AF77FC-02DF-46A3-93E1-002B0A2EB62A}" destId="{E1138751-C472-4151-A23A-04E3D064B80C}" srcOrd="2" destOrd="0" parTransId="{17EAAFC5-29CE-47C1-B9E5-1741B441D199}" sibTransId="{FBD5C277-48A8-4D4A-B110-ED558FBBCCB5}"/>
    <dgm:cxn modelId="{985104E7-26F4-4D44-AEAC-86BEDE2F746C}" srcId="{E6AF77FC-02DF-46A3-93E1-002B0A2EB62A}" destId="{65AB74E3-01E4-44D4-ACC7-8A9801A122CF}" srcOrd="0" destOrd="0" parTransId="{1B03D4B4-DAF9-497A-8009-CB40462D2232}" sibTransId="{3956BF8E-1199-4B53-A2E9-C147388E57B4}"/>
    <dgm:cxn modelId="{0B5A68EA-67B9-4FB7-8499-9802B11A194E}" type="presOf" srcId="{63935853-DD45-409A-A523-AC4A84326492}" destId="{EBF6C7E2-2FAB-4318-89F4-43BD55C8EE83}" srcOrd="0" destOrd="0" presId="urn:microsoft.com/office/officeart/2005/8/layout/funnel1"/>
    <dgm:cxn modelId="{B2563E7E-6396-429A-80AC-06BE3C856C78}" type="presParOf" srcId="{7F965E65-D47D-4D99-B2E0-86B046823F36}" destId="{26E56CC3-C7D9-4504-90BF-2F605B4C042F}" srcOrd="0" destOrd="0" presId="urn:microsoft.com/office/officeart/2005/8/layout/funnel1"/>
    <dgm:cxn modelId="{6FC9E72B-E2CF-4C95-BAFC-BDDA1F310FDD}" type="presParOf" srcId="{7F965E65-D47D-4D99-B2E0-86B046823F36}" destId="{459C29E0-54A8-48DC-803E-1C321904BF5F}" srcOrd="1" destOrd="0" presId="urn:microsoft.com/office/officeart/2005/8/layout/funnel1"/>
    <dgm:cxn modelId="{6BFC5C55-EE41-4B54-8C3C-2B0426C49DC7}" type="presParOf" srcId="{7F965E65-D47D-4D99-B2E0-86B046823F36}" destId="{EBF6C7E2-2FAB-4318-89F4-43BD55C8EE83}" srcOrd="2" destOrd="0" presId="urn:microsoft.com/office/officeart/2005/8/layout/funnel1"/>
    <dgm:cxn modelId="{69A3D832-F468-4265-B3DE-2EBAD5CAD323}" type="presParOf" srcId="{7F965E65-D47D-4D99-B2E0-86B046823F36}" destId="{659CFBB8-C1AD-4E65-8EDB-1994E922CC26}" srcOrd="3" destOrd="0" presId="urn:microsoft.com/office/officeart/2005/8/layout/funnel1"/>
    <dgm:cxn modelId="{5C33B052-189D-4AFD-BC66-1BEFA83CB412}" type="presParOf" srcId="{7F965E65-D47D-4D99-B2E0-86B046823F36}" destId="{0B4AA0F5-40CC-4447-AB9F-22D9A9218622}" srcOrd="4" destOrd="0" presId="urn:microsoft.com/office/officeart/2005/8/layout/funnel1"/>
    <dgm:cxn modelId="{5F35CECC-415C-40DA-9FE6-F847A4907D20}" type="presParOf" srcId="{7F965E65-D47D-4D99-B2E0-86B046823F36}" destId="{80E6B990-4E32-4B15-B1B2-325DFAC6B232}" srcOrd="5" destOrd="0" presId="urn:microsoft.com/office/officeart/2005/8/layout/funnel1"/>
    <dgm:cxn modelId="{F2576415-2BC3-42FE-808D-18A6AB3B791A}" type="presParOf" srcId="{7F965E65-D47D-4D99-B2E0-86B046823F36}" destId="{B5160305-DC47-4CB3-A45C-8F97AA73741F}"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811E4-98B5-4D6E-B9C4-6978DABD460A}">
      <dsp:nvSpPr>
        <dsp:cNvPr id="0" name=""/>
        <dsp:cNvSpPr/>
      </dsp:nvSpPr>
      <dsp:spPr>
        <a:xfrm rot="10800000">
          <a:off x="2622889" y="485"/>
          <a:ext cx="9285320" cy="1136424"/>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132" tIns="91440" rIns="170688" bIns="91440" numCol="1" spcCol="1270" anchor="ctr" anchorCtr="0">
          <a:noAutofit/>
        </a:bodyPr>
        <a:lstStyle/>
        <a:p>
          <a:pPr marL="0" lvl="0" indent="0" algn="ctr" defTabSz="1066800">
            <a:lnSpc>
              <a:spcPct val="90000"/>
            </a:lnSpc>
            <a:spcBef>
              <a:spcPct val="0"/>
            </a:spcBef>
            <a:spcAft>
              <a:spcPct val="35000"/>
            </a:spcAft>
            <a:buNone/>
          </a:pPr>
          <a:r>
            <a:rPr lang="en-IE" sz="2400" b="1" i="1" kern="1200" dirty="0">
              <a:solidFill>
                <a:schemeClr val="tx2"/>
              </a:solidFill>
            </a:rPr>
            <a:t>Security &amp; Public order </a:t>
          </a:r>
          <a:br>
            <a:rPr lang="en-IE" sz="2400" b="1" i="1" kern="1200" dirty="0">
              <a:solidFill>
                <a:schemeClr val="tx2"/>
              </a:solidFill>
            </a:rPr>
          </a:br>
          <a:r>
            <a:rPr lang="en-IE" sz="2000" kern="1200" dirty="0"/>
            <a:t>FDI screening is not about competitiveness or economic sovereignty.</a:t>
          </a:r>
          <a:endParaRPr lang="en-US" sz="2000" kern="1200" dirty="0"/>
        </a:p>
      </dsp:txBody>
      <dsp:txXfrm rot="10800000">
        <a:off x="2906995" y="485"/>
        <a:ext cx="9001214" cy="1136424"/>
      </dsp:txXfrm>
    </dsp:sp>
    <dsp:sp modelId="{D774D103-BD8E-48A7-8F7E-2328286BF6BD}">
      <dsp:nvSpPr>
        <dsp:cNvPr id="0" name=""/>
        <dsp:cNvSpPr/>
      </dsp:nvSpPr>
      <dsp:spPr>
        <a:xfrm>
          <a:off x="2054677" y="485"/>
          <a:ext cx="1136424" cy="11364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3A3EF1-65E1-45F3-BEF1-DFB1F061DD2C}">
      <dsp:nvSpPr>
        <dsp:cNvPr id="0" name=""/>
        <dsp:cNvSpPr/>
      </dsp:nvSpPr>
      <dsp:spPr>
        <a:xfrm rot="10800000">
          <a:off x="2622889" y="1421016"/>
          <a:ext cx="9285320" cy="1136424"/>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132" tIns="91440" rIns="170688" bIns="91440" numCol="1" spcCol="1270" anchor="ctr" anchorCtr="0">
          <a:noAutofit/>
        </a:bodyPr>
        <a:lstStyle/>
        <a:p>
          <a:pPr marL="0" lvl="0" indent="0" algn="ctr" defTabSz="1066800">
            <a:lnSpc>
              <a:spcPct val="90000"/>
            </a:lnSpc>
            <a:spcBef>
              <a:spcPct val="0"/>
            </a:spcBef>
            <a:spcAft>
              <a:spcPct val="35000"/>
            </a:spcAft>
            <a:buNone/>
          </a:pPr>
          <a:r>
            <a:rPr lang="en-IE" sz="2400" b="1" i="1" kern="1200" dirty="0"/>
            <a:t>EU screening is </a:t>
          </a:r>
          <a:r>
            <a:rPr lang="en-IE" sz="2400" b="1" i="1" kern="1200" dirty="0">
              <a:solidFill>
                <a:schemeClr val="tx2"/>
              </a:solidFill>
            </a:rPr>
            <a:t>complementary</a:t>
          </a:r>
          <a:br>
            <a:rPr lang="en-IE" sz="2400" kern="1200" dirty="0"/>
          </a:br>
          <a:r>
            <a:rPr lang="en-IE" sz="2000" kern="1200" dirty="0"/>
            <a:t>It does not replace MS screening. Final decision rests with MS</a:t>
          </a:r>
          <a:r>
            <a:rPr lang="en-IE" sz="2400" kern="1200" dirty="0"/>
            <a:t>.</a:t>
          </a:r>
          <a:endParaRPr lang="en-US" sz="2400" kern="1200" dirty="0"/>
        </a:p>
      </dsp:txBody>
      <dsp:txXfrm rot="10800000">
        <a:off x="2906995" y="1421016"/>
        <a:ext cx="9001214" cy="1136424"/>
      </dsp:txXfrm>
    </dsp:sp>
    <dsp:sp modelId="{EAF13B8E-0089-40D4-8456-23EE85D03A0F}">
      <dsp:nvSpPr>
        <dsp:cNvPr id="0" name=""/>
        <dsp:cNvSpPr/>
      </dsp:nvSpPr>
      <dsp:spPr>
        <a:xfrm>
          <a:off x="2054677" y="1421016"/>
          <a:ext cx="1136424" cy="113642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58328A-62B6-48E8-8B02-F56B046B6A95}">
      <dsp:nvSpPr>
        <dsp:cNvPr id="0" name=""/>
        <dsp:cNvSpPr/>
      </dsp:nvSpPr>
      <dsp:spPr>
        <a:xfrm rot="10800000">
          <a:off x="2622889" y="2841547"/>
          <a:ext cx="9285320" cy="1136424"/>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132" tIns="91440" rIns="170688" bIns="91440" numCol="1" spcCol="1270" anchor="ctr" anchorCtr="0">
          <a:noAutofit/>
        </a:bodyPr>
        <a:lstStyle/>
        <a:p>
          <a:pPr marL="0" lvl="0" indent="0" algn="ctr" defTabSz="1066800">
            <a:lnSpc>
              <a:spcPct val="90000"/>
            </a:lnSpc>
            <a:spcBef>
              <a:spcPct val="0"/>
            </a:spcBef>
            <a:spcAft>
              <a:spcPct val="35000"/>
            </a:spcAft>
            <a:buNone/>
          </a:pPr>
          <a:r>
            <a:rPr lang="en-IE" sz="2400" b="1" i="1" kern="1200" dirty="0">
              <a:solidFill>
                <a:schemeClr val="tx2"/>
              </a:solidFill>
            </a:rPr>
            <a:t>Confidentiality is paramount</a:t>
          </a:r>
          <a:br>
            <a:rPr lang="en-IE" sz="2400" b="1" i="1" kern="1200" dirty="0">
              <a:solidFill>
                <a:schemeClr val="tx2"/>
              </a:solidFill>
            </a:rPr>
          </a:br>
          <a:r>
            <a:rPr lang="en-IE" sz="2000" b="0" i="0" kern="1200" dirty="0">
              <a:solidFill>
                <a:schemeClr val="tx2"/>
              </a:solidFill>
            </a:rPr>
            <a:t>Strong requirements in the Regulation.</a:t>
          </a:r>
          <a:endParaRPr lang="en-US" sz="2400" b="0" i="0" kern="1200" dirty="0"/>
        </a:p>
      </dsp:txBody>
      <dsp:txXfrm rot="10800000">
        <a:off x="2906995" y="2841547"/>
        <a:ext cx="9001214" cy="1136424"/>
      </dsp:txXfrm>
    </dsp:sp>
    <dsp:sp modelId="{E9B487D7-CDED-4E85-AD61-E0486B21D030}">
      <dsp:nvSpPr>
        <dsp:cNvPr id="0" name=""/>
        <dsp:cNvSpPr/>
      </dsp:nvSpPr>
      <dsp:spPr>
        <a:xfrm>
          <a:off x="2054677" y="2841547"/>
          <a:ext cx="1136424" cy="113642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A3ACF-6472-4383-AFAE-2CF6A3CB0D7A}">
      <dsp:nvSpPr>
        <dsp:cNvPr id="0" name=""/>
        <dsp:cNvSpPr/>
      </dsp:nvSpPr>
      <dsp:spPr>
        <a:xfrm>
          <a:off x="1620277" y="2924502"/>
          <a:ext cx="1882836" cy="1616470"/>
        </a:xfrm>
        <a:prstGeom prst="hexagon">
          <a:avLst>
            <a:gd name="adj" fmla="val 25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Critical inputs</a:t>
          </a:r>
        </a:p>
      </dsp:txBody>
      <dsp:txXfrm>
        <a:off x="1911886" y="3174857"/>
        <a:ext cx="1299618" cy="1115760"/>
      </dsp:txXfrm>
    </dsp:sp>
    <dsp:sp modelId="{4FFAB5FA-C25A-4F44-8E3C-12CD2AF076B1}">
      <dsp:nvSpPr>
        <dsp:cNvPr id="0" name=""/>
        <dsp:cNvSpPr/>
      </dsp:nvSpPr>
      <dsp:spPr>
        <a:xfrm>
          <a:off x="1665201" y="3647332"/>
          <a:ext cx="219630" cy="189312"/>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CF2B13-EFC4-4749-ABA4-F0340C0CA8DB}">
      <dsp:nvSpPr>
        <dsp:cNvPr id="0" name=""/>
        <dsp:cNvSpPr/>
      </dsp:nvSpPr>
      <dsp:spPr>
        <a:xfrm>
          <a:off x="0" y="2030861"/>
          <a:ext cx="1882836" cy="1616470"/>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DB15B2-31DB-4947-B30F-DA90C21E1DE7}">
      <dsp:nvSpPr>
        <dsp:cNvPr id="0" name=""/>
        <dsp:cNvSpPr/>
      </dsp:nvSpPr>
      <dsp:spPr>
        <a:xfrm>
          <a:off x="1289832" y="3432634"/>
          <a:ext cx="219630" cy="189312"/>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6C64E7-B6CA-4860-9BF2-7CEA127043D2}">
      <dsp:nvSpPr>
        <dsp:cNvPr id="0" name=""/>
        <dsp:cNvSpPr/>
      </dsp:nvSpPr>
      <dsp:spPr>
        <a:xfrm>
          <a:off x="3240554" y="2025698"/>
          <a:ext cx="1882836" cy="1616470"/>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Critical technologies</a:t>
          </a:r>
        </a:p>
      </dsp:txBody>
      <dsp:txXfrm>
        <a:off x="3532163" y="2276053"/>
        <a:ext cx="1299618" cy="1115760"/>
      </dsp:txXfrm>
    </dsp:sp>
    <dsp:sp modelId="{16D6B06D-A82E-44E0-9BC1-9D7876324D7E}">
      <dsp:nvSpPr>
        <dsp:cNvPr id="0" name=""/>
        <dsp:cNvSpPr/>
      </dsp:nvSpPr>
      <dsp:spPr>
        <a:xfrm>
          <a:off x="4536376" y="3424029"/>
          <a:ext cx="219630" cy="189312"/>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8D07C8-E859-4547-8930-0E4140AFA0E4}">
      <dsp:nvSpPr>
        <dsp:cNvPr id="0" name=""/>
        <dsp:cNvSpPr/>
      </dsp:nvSpPr>
      <dsp:spPr>
        <a:xfrm>
          <a:off x="4859833" y="2921060"/>
          <a:ext cx="1882836" cy="1616470"/>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76123A-030F-4AFE-86F7-3A474E11052E}">
      <dsp:nvSpPr>
        <dsp:cNvPr id="0" name=""/>
        <dsp:cNvSpPr/>
      </dsp:nvSpPr>
      <dsp:spPr>
        <a:xfrm>
          <a:off x="4905756" y="3640447"/>
          <a:ext cx="219630" cy="189312"/>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77FC31-1D8D-4034-86D7-ADF5DB2E41E3}">
      <dsp:nvSpPr>
        <dsp:cNvPr id="0" name=""/>
        <dsp:cNvSpPr/>
      </dsp:nvSpPr>
      <dsp:spPr>
        <a:xfrm>
          <a:off x="1620277" y="1137220"/>
          <a:ext cx="1882836" cy="1616470"/>
        </a:xfrm>
        <a:prstGeom prst="hexagon">
          <a:avLst>
            <a:gd name="adj" fmla="val 25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Critical infrastructure</a:t>
          </a:r>
        </a:p>
      </dsp:txBody>
      <dsp:txXfrm>
        <a:off x="1911886" y="1387575"/>
        <a:ext cx="1299618" cy="1115760"/>
      </dsp:txXfrm>
    </dsp:sp>
    <dsp:sp modelId="{0226F466-4BBE-460C-85EE-E713C0B1239A}">
      <dsp:nvSpPr>
        <dsp:cNvPr id="0" name=""/>
        <dsp:cNvSpPr/>
      </dsp:nvSpPr>
      <dsp:spPr>
        <a:xfrm>
          <a:off x="2910109" y="1167768"/>
          <a:ext cx="219630" cy="189312"/>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A1F883-4B97-4543-AAC5-E7D978AA5D29}">
      <dsp:nvSpPr>
        <dsp:cNvPr id="0" name=""/>
        <dsp:cNvSpPr/>
      </dsp:nvSpPr>
      <dsp:spPr>
        <a:xfrm>
          <a:off x="3240554" y="238415"/>
          <a:ext cx="1882836" cy="1616470"/>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0075DC-3E2F-436F-86FE-32D254325143}">
      <dsp:nvSpPr>
        <dsp:cNvPr id="0" name=""/>
        <dsp:cNvSpPr/>
      </dsp:nvSpPr>
      <dsp:spPr>
        <a:xfrm>
          <a:off x="3293465" y="954791"/>
          <a:ext cx="219630" cy="189312"/>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0148E7-D541-4FBD-AC12-214BEA467207}">
      <dsp:nvSpPr>
        <dsp:cNvPr id="0" name=""/>
        <dsp:cNvSpPr/>
      </dsp:nvSpPr>
      <dsp:spPr>
        <a:xfrm>
          <a:off x="4859833" y="1133777"/>
          <a:ext cx="1882836" cy="1616470"/>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t>Access to sensitive information</a:t>
          </a:r>
        </a:p>
      </dsp:txBody>
      <dsp:txXfrm>
        <a:off x="5151442" y="1384132"/>
        <a:ext cx="1299618" cy="1115760"/>
      </dsp:txXfrm>
    </dsp:sp>
    <dsp:sp modelId="{2A851131-48F9-4254-B134-AAF1DFA45F6E}">
      <dsp:nvSpPr>
        <dsp:cNvPr id="0" name=""/>
        <dsp:cNvSpPr/>
      </dsp:nvSpPr>
      <dsp:spPr>
        <a:xfrm>
          <a:off x="6489095" y="1850153"/>
          <a:ext cx="219630" cy="189312"/>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809BDD-8C46-407F-88A0-F6175039D471}">
      <dsp:nvSpPr>
        <dsp:cNvPr id="0" name=""/>
        <dsp:cNvSpPr/>
      </dsp:nvSpPr>
      <dsp:spPr>
        <a:xfrm>
          <a:off x="6480110" y="2042478"/>
          <a:ext cx="1882836" cy="1616470"/>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E7F26E-A718-41A4-8D3A-EEDA7DA95F1A}">
      <dsp:nvSpPr>
        <dsp:cNvPr id="0" name=""/>
        <dsp:cNvSpPr/>
      </dsp:nvSpPr>
      <dsp:spPr>
        <a:xfrm>
          <a:off x="6847493" y="2071735"/>
          <a:ext cx="219630" cy="189312"/>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A66B3C-311D-4968-A1EC-1FB26CFFC889}">
      <dsp:nvSpPr>
        <dsp:cNvPr id="0" name=""/>
        <dsp:cNvSpPr/>
      </dsp:nvSpPr>
      <dsp:spPr>
        <a:xfrm>
          <a:off x="6480110" y="255626"/>
          <a:ext cx="1882836" cy="1616470"/>
        </a:xfrm>
        <a:prstGeom prst="hexagon">
          <a:avLst>
            <a:gd name="adj" fmla="val 25000"/>
            <a:gd name="vf" fmla="val 11547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t>Freedom and pluralism of the media</a:t>
          </a:r>
        </a:p>
      </dsp:txBody>
      <dsp:txXfrm>
        <a:off x="6771719" y="505981"/>
        <a:ext cx="1299618" cy="1115760"/>
      </dsp:txXfrm>
    </dsp:sp>
    <dsp:sp modelId="{CB7A8296-CD09-4383-A776-86DD335AB827}">
      <dsp:nvSpPr>
        <dsp:cNvPr id="0" name=""/>
        <dsp:cNvSpPr/>
      </dsp:nvSpPr>
      <dsp:spPr>
        <a:xfrm>
          <a:off x="8109372" y="980176"/>
          <a:ext cx="219630" cy="189312"/>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9D2FE7-5E1D-427A-BEA6-F076BFB9A716}">
      <dsp:nvSpPr>
        <dsp:cNvPr id="0" name=""/>
        <dsp:cNvSpPr/>
      </dsp:nvSpPr>
      <dsp:spPr>
        <a:xfrm>
          <a:off x="8100387" y="1157442"/>
          <a:ext cx="1882836" cy="1616470"/>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AEE478-0C61-45D1-9AA0-4975BFDF9FFE}">
      <dsp:nvSpPr>
        <dsp:cNvPr id="0" name=""/>
        <dsp:cNvSpPr/>
      </dsp:nvSpPr>
      <dsp:spPr>
        <a:xfrm>
          <a:off x="8475757" y="1193583"/>
          <a:ext cx="219630" cy="189312"/>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56CC3-C7D9-4504-90BF-2F605B4C042F}">
      <dsp:nvSpPr>
        <dsp:cNvPr id="0" name=""/>
        <dsp:cNvSpPr/>
      </dsp:nvSpPr>
      <dsp:spPr>
        <a:xfrm>
          <a:off x="4018232" y="205780"/>
          <a:ext cx="4083953" cy="141830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9C29E0-54A8-48DC-803E-1C321904BF5F}">
      <dsp:nvSpPr>
        <dsp:cNvPr id="0" name=""/>
        <dsp:cNvSpPr/>
      </dsp:nvSpPr>
      <dsp:spPr>
        <a:xfrm>
          <a:off x="5670809" y="3678724"/>
          <a:ext cx="791463" cy="506536"/>
        </a:xfrm>
        <a:prstGeom prst="down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EBF6C7E2-2FAB-4318-89F4-43BD55C8EE83}">
      <dsp:nvSpPr>
        <dsp:cNvPr id="0" name=""/>
        <dsp:cNvSpPr/>
      </dsp:nvSpPr>
      <dsp:spPr>
        <a:xfrm>
          <a:off x="4167027" y="4083953"/>
          <a:ext cx="3799026" cy="949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Threats?</a:t>
          </a:r>
        </a:p>
      </dsp:txBody>
      <dsp:txXfrm>
        <a:off x="4167027" y="4083953"/>
        <a:ext cx="3799026" cy="949756"/>
      </dsp:txXfrm>
    </dsp:sp>
    <dsp:sp modelId="{659CFBB8-C1AD-4E65-8EDB-1994E922CC26}">
      <dsp:nvSpPr>
        <dsp:cNvPr id="0" name=""/>
        <dsp:cNvSpPr/>
      </dsp:nvSpPr>
      <dsp:spPr>
        <a:xfrm>
          <a:off x="5503018" y="1733622"/>
          <a:ext cx="1424635" cy="142463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Illegal or criminal activities?</a:t>
          </a:r>
        </a:p>
      </dsp:txBody>
      <dsp:txXfrm>
        <a:off x="5711651" y="1942255"/>
        <a:ext cx="1007369" cy="1007369"/>
      </dsp:txXfrm>
    </dsp:sp>
    <dsp:sp modelId="{0B4AA0F5-40CC-4447-AB9F-22D9A9218622}">
      <dsp:nvSpPr>
        <dsp:cNvPr id="0" name=""/>
        <dsp:cNvSpPr/>
      </dsp:nvSpPr>
      <dsp:spPr>
        <a:xfrm>
          <a:off x="4483613" y="664829"/>
          <a:ext cx="1424635" cy="142463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Past activities affecting security?</a:t>
          </a:r>
        </a:p>
      </dsp:txBody>
      <dsp:txXfrm>
        <a:off x="4692246" y="873462"/>
        <a:ext cx="1007369" cy="1007369"/>
      </dsp:txXfrm>
    </dsp:sp>
    <dsp:sp modelId="{80E6B990-4E32-4B15-B1B2-325DFAC6B232}">
      <dsp:nvSpPr>
        <dsp:cNvPr id="0" name=""/>
        <dsp:cNvSpPr/>
      </dsp:nvSpPr>
      <dsp:spPr>
        <a:xfrm>
          <a:off x="5939906" y="320384"/>
          <a:ext cx="1424635" cy="142463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Control by third country government?</a:t>
          </a:r>
        </a:p>
      </dsp:txBody>
      <dsp:txXfrm>
        <a:off x="6148539" y="529017"/>
        <a:ext cx="1007369" cy="1007369"/>
      </dsp:txXfrm>
    </dsp:sp>
    <dsp:sp modelId="{B5160305-DC47-4CB3-A45C-8F97AA73741F}">
      <dsp:nvSpPr>
        <dsp:cNvPr id="0" name=""/>
        <dsp:cNvSpPr/>
      </dsp:nvSpPr>
      <dsp:spPr>
        <a:xfrm>
          <a:off x="3850442" y="31658"/>
          <a:ext cx="4432197" cy="3545758"/>
        </a:xfrm>
        <a:prstGeom prst="funnel">
          <a:avLst/>
        </a:prstGeom>
        <a:solidFill>
          <a:schemeClr val="accent6">
            <a:lumMod val="20000"/>
            <a:lumOff val="80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90666"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599" tIns="44800" rIns="89599" bIns="4480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776866" y="0"/>
            <a:ext cx="2890666"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599" tIns="44800" rIns="89599" bIns="4480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28166"/>
            <a:ext cx="2890666"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599" tIns="44800" rIns="89599" bIns="4480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776866" y="9428166"/>
            <a:ext cx="2890666"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599" tIns="44800" rIns="89599" bIns="44800" numCol="1" anchor="b" anchorCtr="0" compatLnSpc="1">
            <a:prstTxWarp prst="textNoShape">
              <a:avLst/>
            </a:prstTxWarp>
          </a:bodyPr>
          <a:lstStyle>
            <a:lvl1pPr algn="r">
              <a:defRPr>
                <a:solidFill>
                  <a:schemeClr val="tx1"/>
                </a:solidFill>
                <a:latin typeface="Arial" charset="0"/>
              </a:defRPr>
            </a:lvl1pPr>
          </a:lstStyle>
          <a:p>
            <a:fld id="{D8197FB3-7B71-4EC5-B21E-5DB74B71B33E}" type="slidenum">
              <a:rPr lang="en-GB" altLang="en-US"/>
              <a:pPr/>
              <a:t>‹#›</a:t>
            </a:fld>
            <a:endParaRPr lang="en-GB" altLang="en-US"/>
          </a:p>
        </p:txBody>
      </p:sp>
    </p:spTree>
    <p:extLst>
      <p:ext uri="{BB962C8B-B14F-4D97-AF65-F5344CB8AC3E}">
        <p14:creationId xmlns:p14="http://schemas.microsoft.com/office/powerpoint/2010/main" val="1172408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90666"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599" tIns="44800" rIns="89599" bIns="4480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776866" y="0"/>
            <a:ext cx="2890666"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599" tIns="44800" rIns="89599" bIns="4480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269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66600" y="4714877"/>
            <a:ext cx="5335893"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599" tIns="44800" rIns="89599" bIns="4480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6870" name="Rectangle 6"/>
          <p:cNvSpPr>
            <a:spLocks noGrp="1" noChangeArrowheads="1"/>
          </p:cNvSpPr>
          <p:nvPr>
            <p:ph type="ftr" sz="quarter" idx="4"/>
          </p:nvPr>
        </p:nvSpPr>
        <p:spPr bwMode="auto">
          <a:xfrm>
            <a:off x="0" y="9428166"/>
            <a:ext cx="2890666"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599" tIns="44800" rIns="89599" bIns="4480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776866" y="9428166"/>
            <a:ext cx="2890666"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599" tIns="44800" rIns="89599" bIns="44800" numCol="1" anchor="b" anchorCtr="0" compatLnSpc="1">
            <a:prstTxWarp prst="textNoShape">
              <a:avLst/>
            </a:prstTxWarp>
          </a:bodyPr>
          <a:lstStyle>
            <a:lvl1pPr algn="r">
              <a:defRPr>
                <a:solidFill>
                  <a:schemeClr val="tx1"/>
                </a:solidFill>
                <a:latin typeface="Arial" charset="0"/>
              </a:defRPr>
            </a:lvl1pPr>
          </a:lstStyle>
          <a:p>
            <a:fld id="{83213CE4-C9CF-4D14-98E8-E7306713A5F9}" type="slidenum">
              <a:rPr lang="en-GB" altLang="en-US"/>
              <a:pPr/>
              <a:t>‹#›</a:t>
            </a:fld>
            <a:endParaRPr lang="en-GB" altLang="en-US"/>
          </a:p>
        </p:txBody>
      </p:sp>
    </p:spTree>
    <p:extLst>
      <p:ext uri="{BB962C8B-B14F-4D97-AF65-F5344CB8AC3E}">
        <p14:creationId xmlns:p14="http://schemas.microsoft.com/office/powerpoint/2010/main" val="1840612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baseline="0" dirty="0"/>
          </a:p>
          <a:p>
            <a:endParaRPr lang="fr-BE" dirty="0"/>
          </a:p>
        </p:txBody>
      </p:sp>
      <p:sp>
        <p:nvSpPr>
          <p:cNvPr id="4" name="Slide Number Placeholder 3"/>
          <p:cNvSpPr>
            <a:spLocks noGrp="1"/>
          </p:cNvSpPr>
          <p:nvPr>
            <p:ph type="sldNum" sz="quarter" idx="10"/>
          </p:nvPr>
        </p:nvSpPr>
        <p:spPr/>
        <p:txBody>
          <a:bodyPr/>
          <a:lstStyle/>
          <a:p>
            <a:fld id="{83213CE4-C9CF-4D14-98E8-E7306713A5F9}" type="slidenum">
              <a:rPr lang="en-GB" altLang="en-US" smtClean="0"/>
              <a:pPr/>
              <a:t>1</a:t>
            </a:fld>
            <a:endParaRPr lang="en-GB" altLang="en-US"/>
          </a:p>
        </p:txBody>
      </p:sp>
    </p:spTree>
    <p:extLst>
      <p:ext uri="{BB962C8B-B14F-4D97-AF65-F5344CB8AC3E}">
        <p14:creationId xmlns:p14="http://schemas.microsoft.com/office/powerpoint/2010/main" val="1214176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The report is giving the EU a much better picture of </a:t>
            </a:r>
            <a:r>
              <a:rPr lang="en-US" sz="1200" b="1" dirty="0">
                <a:solidFill>
                  <a:srgbClr val="0356B1"/>
                </a:solidFill>
              </a:rPr>
              <a:t>investment patterns</a:t>
            </a:r>
            <a:r>
              <a:rPr lang="en-US" sz="1200" dirty="0"/>
              <a:t>. It shows that the top five countries for the ultimate investor notified in 2021 were the US, the UK, China, the Cayman Islands and Canada. Russian FDI accounted for less than 1.5% of the cases and Belarus for 0.2%</a:t>
            </a:r>
          </a:p>
          <a:p>
            <a:endParaRPr lang="en-GB" dirty="0"/>
          </a:p>
        </p:txBody>
      </p:sp>
      <p:sp>
        <p:nvSpPr>
          <p:cNvPr id="4" name="Slide Number Placeholder 3"/>
          <p:cNvSpPr>
            <a:spLocks noGrp="1"/>
          </p:cNvSpPr>
          <p:nvPr>
            <p:ph type="sldNum" sz="quarter" idx="5"/>
          </p:nvPr>
        </p:nvSpPr>
        <p:spPr/>
        <p:txBody>
          <a:bodyPr/>
          <a:lstStyle/>
          <a:p>
            <a:fld id="{83213CE4-C9CF-4D14-98E8-E7306713A5F9}" type="slidenum">
              <a:rPr lang="en-GB" altLang="en-US" smtClean="0"/>
              <a:pPr/>
              <a:t>10</a:t>
            </a:fld>
            <a:endParaRPr lang="en-GB" altLang="en-US"/>
          </a:p>
        </p:txBody>
      </p:sp>
    </p:spTree>
    <p:extLst>
      <p:ext uri="{BB962C8B-B14F-4D97-AF65-F5344CB8AC3E}">
        <p14:creationId xmlns:p14="http://schemas.microsoft.com/office/powerpoint/2010/main" val="3899961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IE" sz="1800" dirty="0">
                <a:effectLst/>
                <a:latin typeface="Times New Roman" panose="02020603050405020304" pitchFamily="18" charset="0"/>
                <a:ea typeface="Times New Roman" panose="02020603050405020304" pitchFamily="18" charset="0"/>
              </a:rPr>
              <a:t>Building on the OECD study done at our request which identifies key shortcomings in the current framework, and the results from the ongoing evaluation, DG Trade will be preparing a legislative proposal to revise the current Regulation. </a:t>
            </a:r>
          </a:p>
          <a:p>
            <a:pPr marL="228600" algn="just"/>
            <a:r>
              <a:rPr lang="en-IE" sz="1800" dirty="0">
                <a:effectLst/>
                <a:latin typeface="Times New Roman" panose="02020603050405020304" pitchFamily="18" charset="0"/>
                <a:ea typeface="Times New Roman" panose="02020603050405020304" pitchFamily="18" charset="0"/>
              </a:rPr>
              <a:t> </a:t>
            </a:r>
          </a:p>
          <a:p>
            <a:pPr algn="just"/>
            <a:r>
              <a:rPr lang="en-IE" sz="1800" dirty="0">
                <a:effectLst/>
                <a:latin typeface="Times New Roman" panose="02020603050405020304" pitchFamily="18" charset="0"/>
                <a:ea typeface="Times New Roman" panose="02020603050405020304" pitchFamily="18" charset="0"/>
              </a:rPr>
              <a:t>We aim to address three main issues which undermine the effectiveness of the Regulation: </a:t>
            </a:r>
            <a:r>
              <a:rPr lang="en-IE" sz="1800" dirty="0" err="1">
                <a:effectLst/>
                <a:latin typeface="Times New Roman" panose="02020603050405020304" pitchFamily="18" charset="0"/>
                <a:ea typeface="Times New Roman" panose="02020603050405020304" pitchFamily="18" charset="0"/>
              </a:rPr>
              <a:t>i</a:t>
            </a:r>
            <a:r>
              <a:rPr lang="en-IE" sz="1800" dirty="0">
                <a:effectLst/>
                <a:latin typeface="Times New Roman" panose="02020603050405020304" pitchFamily="18" charset="0"/>
                <a:ea typeface="Times New Roman" panose="02020603050405020304" pitchFamily="18" charset="0"/>
              </a:rPr>
              <a:t>) we miss some critical cases, ii) we see too many non-critical cases, and iii) Member States do not have the power to act on cross-border risks. This is in addition to the fact that Member States are not currently obliged to put national screening mechanisms in place, so gaps remain in the Regulation’s coverage. </a:t>
            </a:r>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3548936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IE" sz="1800" dirty="0">
                <a:effectLst/>
                <a:latin typeface="Times New Roman" panose="02020603050405020304" pitchFamily="18" charset="0"/>
                <a:ea typeface="Times New Roman" panose="02020603050405020304" pitchFamily="18" charset="0"/>
              </a:rPr>
              <a:t>Building on the OECD study done at our request which identifies key shortcomings in the current framework, and the results from the ongoing evaluation, DG Trade will be preparing a legislative proposal to revise the current Regulation. </a:t>
            </a:r>
          </a:p>
          <a:p>
            <a:pPr marL="228600" algn="just"/>
            <a:r>
              <a:rPr lang="en-IE" sz="1800" dirty="0">
                <a:effectLst/>
                <a:latin typeface="Times New Roman" panose="02020603050405020304" pitchFamily="18" charset="0"/>
                <a:ea typeface="Times New Roman" panose="02020603050405020304" pitchFamily="18" charset="0"/>
              </a:rPr>
              <a:t> </a:t>
            </a:r>
          </a:p>
          <a:p>
            <a:pPr algn="just"/>
            <a:r>
              <a:rPr lang="en-IE" sz="1800" dirty="0">
                <a:effectLst/>
                <a:latin typeface="Times New Roman" panose="02020603050405020304" pitchFamily="18" charset="0"/>
                <a:ea typeface="Times New Roman" panose="02020603050405020304" pitchFamily="18" charset="0"/>
              </a:rPr>
              <a:t>We aim to address three main issues which undermine the effectiveness of the Regulation: </a:t>
            </a:r>
            <a:r>
              <a:rPr lang="en-IE" sz="1800" dirty="0" err="1">
                <a:effectLst/>
                <a:latin typeface="Times New Roman" panose="02020603050405020304" pitchFamily="18" charset="0"/>
                <a:ea typeface="Times New Roman" panose="02020603050405020304" pitchFamily="18" charset="0"/>
              </a:rPr>
              <a:t>i</a:t>
            </a:r>
            <a:r>
              <a:rPr lang="en-IE" sz="1800" dirty="0">
                <a:effectLst/>
                <a:latin typeface="Times New Roman" panose="02020603050405020304" pitchFamily="18" charset="0"/>
                <a:ea typeface="Times New Roman" panose="02020603050405020304" pitchFamily="18" charset="0"/>
              </a:rPr>
              <a:t>) we miss some critical cases, ii) we see too many non-critical cases, and iii) Member States do not have the power to act on cross-border risks. This is in addition to the fact that Member States are not currently obliged to put national screening mechanisms in place, so gaps remain in the Regulation’s coverage. </a:t>
            </a:r>
          </a:p>
        </p:txBody>
      </p:sp>
      <p:sp>
        <p:nvSpPr>
          <p:cNvPr id="4" name="Slide Number Placeholder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2967424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en-US" baseline="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83213CE4-C9CF-4D14-98E8-E7306713A5F9}" type="slidenum">
              <a:rPr lang="en-GB" altLang="en-US" smtClean="0"/>
              <a:pPr/>
              <a:t>15</a:t>
            </a:fld>
            <a:endParaRPr lang="en-GB" altLang="en-US"/>
          </a:p>
        </p:txBody>
      </p:sp>
    </p:spTree>
    <p:extLst>
      <p:ext uri="{BB962C8B-B14F-4D97-AF65-F5344CB8AC3E}">
        <p14:creationId xmlns:p14="http://schemas.microsoft.com/office/powerpoint/2010/main" val="333803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hu-HU" altLang="en-US" baseline="0" dirty="0">
                <a:latin typeface="Arial" panose="020B0604020202020204" pitchFamily="34" charset="0"/>
              </a:rPr>
              <a:t>L</a:t>
            </a:r>
            <a:r>
              <a:rPr lang="en-US" altLang="en-US" baseline="0" dirty="0" err="1">
                <a:latin typeface="Arial" panose="020B0604020202020204" pitchFamily="34" charset="0"/>
              </a:rPr>
              <a:t>et’s</a:t>
            </a:r>
            <a:r>
              <a:rPr lang="en-US" altLang="en-US" baseline="0" dirty="0">
                <a:latin typeface="Arial" panose="020B0604020202020204" pitchFamily="34" charset="0"/>
              </a:rPr>
              <a:t> be clear on some fundamental points. </a:t>
            </a:r>
          </a:p>
          <a:p>
            <a:pPr marL="0" lvl="0" indent="0">
              <a:buFontTx/>
              <a:buNone/>
            </a:pPr>
            <a:endParaRPr lang="en-US" altLang="en-US" baseline="0" dirty="0">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altLang="en-US" baseline="0" dirty="0">
                <a:latin typeface="Arial" panose="020B0604020202020204" pitchFamily="34" charset="0"/>
              </a:rPr>
              <a:t>Focus of the entire mechanism is </a:t>
            </a:r>
            <a:r>
              <a:rPr lang="en-US" altLang="en-US" b="1" baseline="0" dirty="0">
                <a:latin typeface="Arial" panose="020B0604020202020204" pitchFamily="34" charset="0"/>
              </a:rPr>
              <a:t>security and public order</a:t>
            </a:r>
            <a:r>
              <a:rPr lang="en-US" altLang="en-US" baseline="0" dirty="0">
                <a:latin typeface="Arial" panose="020B0604020202020204" pitchFamily="34" charset="0"/>
              </a:rPr>
              <a:t>. This is not about supporting EU’s </a:t>
            </a:r>
            <a:r>
              <a:rPr lang="en-US" altLang="en-US" baseline="0" dirty="0" err="1">
                <a:latin typeface="Arial" panose="020B0604020202020204" pitchFamily="34" charset="0"/>
              </a:rPr>
              <a:t>competitivity</a:t>
            </a:r>
            <a:r>
              <a:rPr lang="en-US" altLang="en-US" baseline="0" dirty="0">
                <a:latin typeface="Arial" panose="020B0604020202020204" pitchFamily="34" charset="0"/>
              </a:rPr>
              <a:t> or ensuring economic sovereignty or protecting sectors that are deemed strategic. This is a not a judgement about those other policy objectives, but this specific tool – the FDI Screening Regulation – is about security/public order. Not more but not less.</a:t>
            </a:r>
            <a:br>
              <a:rPr lang="en-US" altLang="en-US" baseline="0" dirty="0">
                <a:latin typeface="Arial" panose="020B0604020202020204" pitchFamily="34" charset="0"/>
              </a:rPr>
            </a:br>
            <a:r>
              <a:rPr lang="en-US" altLang="en-US" baseline="0" dirty="0">
                <a:latin typeface="Arial" panose="020B0604020202020204" pitchFamily="34" charset="0"/>
              </a:rPr>
              <a:t>Against this backdrop, the EU will take care of two main aspects – this is its own added value:</a:t>
            </a:r>
          </a:p>
          <a:p>
            <a:pPr marL="685800" marR="0" lvl="1"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altLang="en-US" baseline="0" dirty="0">
                <a:latin typeface="Arial" panose="020B0604020202020204" pitchFamily="34" charset="0"/>
              </a:rPr>
              <a:t>Impact of the investment on more than one EU MS..</a:t>
            </a:r>
          </a:p>
          <a:p>
            <a:pPr marL="685800" marR="0" lvl="1"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altLang="en-US" baseline="0" dirty="0">
                <a:latin typeface="Arial" panose="020B0604020202020204" pitchFamily="34" charset="0"/>
              </a:rPr>
              <a:t>Risk for projects/programmes of EU interest .</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altLang="en-US" baseline="0" dirty="0">
                <a:latin typeface="Arial" panose="020B0604020202020204" pitchFamily="34" charset="0"/>
              </a:rPr>
              <a:t>	--- Not screening only on grounds of security and public order would risk to put us at odds with our international commitments (GATS, FTAs…).</a:t>
            </a:r>
          </a:p>
          <a:p>
            <a:pPr marL="457200" marR="0" lvl="1" indent="0" algn="l" defTabSz="914400" rtl="0" eaLnBrk="1" fontAlgn="auto" latinLnBrk="0" hangingPunct="1">
              <a:lnSpc>
                <a:spcPct val="100000"/>
              </a:lnSpc>
              <a:spcBef>
                <a:spcPts val="0"/>
              </a:spcBef>
              <a:spcAft>
                <a:spcPts val="600"/>
              </a:spcAft>
              <a:buClrTx/>
              <a:buSzTx/>
              <a:buFont typeface="+mj-lt"/>
              <a:buNone/>
              <a:tabLst/>
              <a:defRPr/>
            </a:pPr>
            <a:endParaRPr lang="en-US" altLang="en-US" baseline="0" dirty="0">
              <a:latin typeface="Arial" panose="020B0604020202020204" pitchFamily="34" charset="0"/>
            </a:endParaRPr>
          </a:p>
          <a:p>
            <a:pPr marL="228600" lvl="0" indent="-228600">
              <a:spcAft>
                <a:spcPts val="600"/>
              </a:spcAft>
              <a:buFont typeface="+mj-lt"/>
              <a:buAutoNum type="arabicPeriod"/>
            </a:pPr>
            <a:r>
              <a:rPr lang="en-US" altLang="en-US" baseline="0" dirty="0">
                <a:latin typeface="Arial" panose="020B0604020202020204" pitchFamily="34" charset="0"/>
              </a:rPr>
              <a:t>The Regulation </a:t>
            </a:r>
            <a:r>
              <a:rPr lang="en-US" altLang="en-US" b="1" baseline="0" dirty="0">
                <a:latin typeface="Arial" panose="020B0604020202020204" pitchFamily="34" charset="0"/>
              </a:rPr>
              <a:t>complements</a:t>
            </a:r>
            <a:r>
              <a:rPr lang="en-US" altLang="en-US" baseline="0" dirty="0">
                <a:latin typeface="Arial" panose="020B0604020202020204" pitchFamily="34" charset="0"/>
              </a:rPr>
              <a:t>, rather than replaces EU MS screening</a:t>
            </a:r>
          </a:p>
          <a:p>
            <a:pPr marL="685800" lvl="1" indent="-228600">
              <a:spcAft>
                <a:spcPts val="600"/>
              </a:spcAft>
              <a:buFont typeface="+mj-lt"/>
              <a:buAutoNum type="arabicPeriod"/>
            </a:pPr>
            <a:r>
              <a:rPr lang="en-US" altLang="en-US" baseline="0" dirty="0">
                <a:latin typeface="Arial" panose="020B0604020202020204" pitchFamily="34" charset="0"/>
              </a:rPr>
              <a:t>Additional layer of screening (in light of added value just explained).</a:t>
            </a:r>
          </a:p>
          <a:p>
            <a:pPr marL="685800" lvl="1" indent="-228600">
              <a:spcAft>
                <a:spcPts val="600"/>
              </a:spcAft>
              <a:buFont typeface="+mj-lt"/>
              <a:buAutoNum type="arabicPeriod"/>
            </a:pPr>
            <a:r>
              <a:rPr lang="en-US" altLang="en-US" baseline="0" dirty="0">
                <a:latin typeface="Arial" panose="020B0604020202020204" pitchFamily="34" charset="0"/>
              </a:rPr>
              <a:t>EU MS screening mechanism still and continue to applies.</a:t>
            </a:r>
          </a:p>
          <a:p>
            <a:pPr marL="685800" lvl="1" indent="-228600">
              <a:spcAft>
                <a:spcPts val="600"/>
              </a:spcAft>
              <a:buFont typeface="+mj-lt"/>
              <a:buAutoNum type="arabicPeriod"/>
            </a:pPr>
            <a:r>
              <a:rPr lang="en-US" altLang="en-US" baseline="0" dirty="0">
                <a:latin typeface="Arial" panose="020B0604020202020204" pitchFamily="34" charset="0"/>
              </a:rPr>
              <a:t>Key aspect: at most the Commission can issue an opinion / make some recommendations and suggestions but the ultimate responsibility rests with EU MS. It is the decision of the MS to allow/block the investment of propose mitigating measures.</a:t>
            </a:r>
          </a:p>
          <a:p>
            <a:pPr marL="457200" lvl="1" indent="0">
              <a:spcAft>
                <a:spcPts val="600"/>
              </a:spcAft>
              <a:buFont typeface="+mj-lt"/>
              <a:buNone/>
            </a:pPr>
            <a:endParaRPr lang="en-US" altLang="en-US" baseline="0" dirty="0">
              <a:latin typeface="Arial" panose="020B0604020202020204" pitchFamily="34" charset="0"/>
            </a:endParaRPr>
          </a:p>
          <a:p>
            <a:pPr marL="228600" lvl="0" indent="-228600">
              <a:spcAft>
                <a:spcPts val="600"/>
              </a:spcAft>
              <a:buFont typeface="+mj-lt"/>
              <a:buAutoNum type="arabicPeriod"/>
            </a:pPr>
            <a:r>
              <a:rPr lang="en-US" altLang="en-US" baseline="0" dirty="0">
                <a:latin typeface="Arial" panose="020B0604020202020204" pitchFamily="34" charset="0"/>
              </a:rPr>
              <a:t>There are strict rules in place in terms of </a:t>
            </a:r>
            <a:r>
              <a:rPr lang="en-US" altLang="en-US" b="1" baseline="0" dirty="0">
                <a:latin typeface="Arial" panose="020B0604020202020204" pitchFamily="34" charset="0"/>
              </a:rPr>
              <a:t>confidentiality</a:t>
            </a:r>
            <a:r>
              <a:rPr lang="en-US" altLang="en-US" baseline="0" dirty="0">
                <a:latin typeface="Arial" panose="020B0604020202020204" pitchFamily="34" charset="0"/>
              </a:rPr>
              <a:t>:</a:t>
            </a:r>
          </a:p>
          <a:p>
            <a:pPr marL="685800" lvl="1" indent="-228600">
              <a:spcAft>
                <a:spcPts val="600"/>
              </a:spcAft>
              <a:buFont typeface="+mj-lt"/>
              <a:buAutoNum type="arabicPeriod"/>
            </a:pPr>
            <a:r>
              <a:rPr lang="en-US" altLang="en-US" baseline="0" dirty="0">
                <a:latin typeface="Arial" panose="020B0604020202020204" pitchFamily="34" charset="0"/>
              </a:rPr>
              <a:t>Information received in the process of screening need to be handled accordingly (need to know basis and only for the purpose of the Regulation) – hence no communication on cases or even on number of cases.</a:t>
            </a:r>
          </a:p>
          <a:p>
            <a:pPr marL="685800" lvl="1" indent="-228600">
              <a:spcAft>
                <a:spcPts val="600"/>
              </a:spcAft>
              <a:buFont typeface="+mj-lt"/>
              <a:buAutoNum type="arabicPeriod"/>
            </a:pPr>
            <a:r>
              <a:rPr lang="en-US" altLang="en-US" baseline="0" dirty="0">
                <a:latin typeface="Arial" panose="020B0604020202020204" pitchFamily="34" charset="0"/>
              </a:rPr>
              <a:t>Security clearance for the team (potential use of EUCI).</a:t>
            </a:r>
          </a:p>
          <a:p>
            <a:pPr marL="685800" lvl="1" indent="-228600">
              <a:spcAft>
                <a:spcPts val="600"/>
              </a:spcAft>
              <a:buFont typeface="+mj-lt"/>
              <a:buAutoNum type="arabicPeriod"/>
            </a:pPr>
            <a:r>
              <a:rPr lang="en-US" altLang="en-US" baseline="0" dirty="0">
                <a:latin typeface="Arial" panose="020B0604020202020204" pitchFamily="34" charset="0"/>
              </a:rPr>
              <a:t>Status of possible Opinions, at least EU Restricted (in RUE).</a:t>
            </a:r>
          </a:p>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184219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u="none" baseline="0" dirty="0">
                <a:latin typeface="Arial" panose="020B0604020202020204" pitchFamily="34" charset="0"/>
              </a:rPr>
              <a:t>Need of </a:t>
            </a:r>
            <a:r>
              <a:rPr lang="en-IE" b="1" u="none" baseline="0" noProof="0" dirty="0">
                <a:latin typeface="Arial" panose="020B0604020202020204" pitchFamily="34" charset="0"/>
              </a:rPr>
              <a:t>transparency</a:t>
            </a:r>
            <a:r>
              <a:rPr lang="en-IE" b="0" u="none" baseline="0" noProof="0" dirty="0">
                <a:latin typeface="Arial" panose="020B0604020202020204" pitchFamily="34" charset="0"/>
              </a:rPr>
              <a:t>; key to assess risk is to be aware. Difficult without an EU instrument. Primary objective of the Regulation is to provide transparency and exchange of information. Before the regulation: did not know.</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IE" b="0" u="none" baseline="0" noProof="0" dirty="0">
              <a:latin typeface="Arial" panose="020B0604020202020204" pitchFamily="34" charset="0"/>
            </a:endParaRPr>
          </a:p>
          <a:p>
            <a:pPr marL="228600" lvl="0" indent="-228600">
              <a:buFont typeface="+mj-lt"/>
              <a:buAutoNum type="arabicPeriod"/>
            </a:pPr>
            <a:r>
              <a:rPr lang="en-IE" b="1" noProof="0" dirty="0" err="1"/>
              <a:t>Adress</a:t>
            </a:r>
            <a:r>
              <a:rPr lang="en-IE" b="1" noProof="0" dirty="0"/>
              <a:t> gaps and loopholes – the added value of the Regulation</a:t>
            </a:r>
            <a:r>
              <a:rPr lang="en-IE" noProof="0" dirty="0"/>
              <a:t>:</a:t>
            </a:r>
          </a:p>
          <a:p>
            <a:pPr marL="685800" lvl="1" indent="-228600">
              <a:buFont typeface="+mj-lt"/>
              <a:buAutoNum type="arabicPeriod"/>
            </a:pPr>
            <a:r>
              <a:rPr lang="en-IE" noProof="0" dirty="0"/>
              <a:t>With the internal market, there is no such thing as a purely local or national investment. With </a:t>
            </a:r>
            <a:r>
              <a:rPr lang="en-IE" altLang="en-US" b="0" u="none" baseline="0" noProof="0" dirty="0">
                <a:latin typeface="Arial" panose="020B0604020202020204" pitchFamily="34" charset="0"/>
              </a:rPr>
              <a:t>integrated markets, supply chains, interconnectedness, the cross-border impact is current, but was not sufficiently looked at. </a:t>
            </a:r>
          </a:p>
          <a:p>
            <a:pPr marL="1143000" lvl="2" indent="-228600">
              <a:buFont typeface="+mj-lt"/>
              <a:buAutoNum type="arabicPeriod"/>
            </a:pPr>
            <a:r>
              <a:rPr lang="en-IE" altLang="en-US" b="0" u="none" baseline="0" noProof="0" dirty="0">
                <a:latin typeface="Arial" panose="020B0604020202020204" pitchFamily="34" charset="0"/>
              </a:rPr>
              <a:t>MS screen in respect to their own national security – do not take into account national security risk of other MS. Hence, no protection of assets that could be critical at EU level.</a:t>
            </a:r>
          </a:p>
          <a:p>
            <a:pPr marL="685800" lvl="1" indent="-228600">
              <a:buFont typeface="+mj-lt"/>
              <a:buAutoNum type="arabicPeriod"/>
            </a:pPr>
            <a:r>
              <a:rPr lang="en-IE" b="0" u="none" baseline="0" noProof="0" dirty="0">
                <a:latin typeface="Arial" panose="020B0604020202020204" pitchFamily="34" charset="0"/>
              </a:rPr>
              <a:t>No specific mechanism to assess risk for EU programmes and projects.</a:t>
            </a:r>
          </a:p>
          <a:p>
            <a:pPr marL="914400" lvl="2" indent="0">
              <a:buFont typeface="+mj-lt"/>
              <a:buNone/>
            </a:pPr>
            <a:r>
              <a:rPr lang="en-IE" noProof="0" dirty="0"/>
              <a:t>--- </a:t>
            </a:r>
            <a:r>
              <a:rPr lang="en-IE" noProof="0" dirty="0" err="1"/>
              <a:t>Covid</a:t>
            </a:r>
            <a:r>
              <a:rPr lang="en-IE" noProof="0" dirty="0"/>
              <a:t> pandemic: EU communication in particular context: health sector fragile; undervaluation in time of economic crisis : higher risk</a:t>
            </a:r>
            <a:r>
              <a:rPr lang="en-IE" baseline="0" noProof="0" dirty="0"/>
              <a:t> for hostile investments</a:t>
            </a:r>
            <a:r>
              <a:rPr lang="en-IE" noProof="0" dirty="0"/>
              <a:t>.</a:t>
            </a:r>
          </a:p>
          <a:p>
            <a:pPr marL="914400" lvl="2" indent="0">
              <a:buFont typeface="+mj-lt"/>
              <a:buNone/>
            </a:pPr>
            <a:endParaRPr lang="en-IE" noProof="0" dirty="0"/>
          </a:p>
          <a:p>
            <a:pPr marL="228600" lvl="0" indent="-228600">
              <a:buFont typeface="+mj-lt"/>
              <a:buAutoNum type="arabicPeriod"/>
            </a:pPr>
            <a:r>
              <a:rPr lang="en-IE" noProof="0" dirty="0"/>
              <a:t>Lay down </a:t>
            </a:r>
            <a:r>
              <a:rPr lang="en-IE" b="1" noProof="0" dirty="0"/>
              <a:t>basic requirements</a:t>
            </a:r>
            <a:r>
              <a:rPr lang="en-IE" b="1" baseline="0" noProof="0" dirty="0"/>
              <a:t> for EU MS screening mechanism</a:t>
            </a:r>
            <a:r>
              <a:rPr lang="en-IE" baseline="0" noProof="0" dirty="0"/>
              <a:t>.</a:t>
            </a:r>
          </a:p>
          <a:p>
            <a:pPr marL="685800" lvl="1" indent="-228600">
              <a:buFont typeface="+mj-lt"/>
              <a:buAutoNum type="arabicPeriod"/>
            </a:pPr>
            <a:r>
              <a:rPr lang="en-IE" baseline="0" noProof="0" dirty="0"/>
              <a:t>Rules and procedures shall be transparent (trigger for screening, grounds for screenings shall be transparent)</a:t>
            </a:r>
          </a:p>
          <a:p>
            <a:pPr marL="685800" lvl="1" indent="-228600">
              <a:buFont typeface="+mj-lt"/>
              <a:buAutoNum type="arabicPeriod"/>
            </a:pPr>
            <a:r>
              <a:rPr lang="en-IE" baseline="0" noProof="0" dirty="0"/>
              <a:t>Timeframes shall take into account those of the Regulation</a:t>
            </a:r>
          </a:p>
          <a:p>
            <a:pPr marL="685800" lvl="1" indent="-228600">
              <a:buFont typeface="+mj-lt"/>
              <a:buAutoNum type="arabicPeriod"/>
            </a:pPr>
            <a:r>
              <a:rPr lang="en-IE" baseline="0" noProof="0" dirty="0"/>
              <a:t>Confidential information shall be protected</a:t>
            </a:r>
          </a:p>
          <a:p>
            <a:pPr marL="685800" lvl="1" indent="-228600">
              <a:buFont typeface="+mj-lt"/>
              <a:buAutoNum type="arabicPeriod"/>
            </a:pPr>
            <a:r>
              <a:rPr lang="en-IE" baseline="0" noProof="0" dirty="0"/>
              <a:t>Possibility of recourse for the investor</a:t>
            </a:r>
          </a:p>
          <a:p>
            <a:pPr marL="685800" lvl="1" indent="-228600">
              <a:buFont typeface="+mj-lt"/>
              <a:buAutoNum type="arabicPeriod"/>
            </a:pPr>
            <a:r>
              <a:rPr lang="en-IE" baseline="0" noProof="0" dirty="0"/>
              <a:t>Prevent circumvention</a:t>
            </a:r>
          </a:p>
          <a:p>
            <a:pPr marL="685800" lvl="1" indent="-228600">
              <a:buFont typeface="+mj-lt"/>
              <a:buAutoNum type="arabicPeriod"/>
            </a:pPr>
            <a:r>
              <a:rPr lang="en-IE" baseline="0" noProof="0" dirty="0"/>
              <a:t>Notification to COM of their N screening mechanism</a:t>
            </a:r>
          </a:p>
          <a:p>
            <a:pPr marL="685800" lvl="1" indent="-228600">
              <a:buFont typeface="+mj-lt"/>
              <a:buAutoNum type="arabicPeriod"/>
            </a:pPr>
            <a:endParaRPr lang="fr-CH" baseline="0" dirty="0"/>
          </a:p>
          <a:p>
            <a:pPr marL="0" lvl="0" indent="0">
              <a:buFont typeface="+mj-lt"/>
              <a:buNone/>
            </a:pPr>
            <a:endParaRPr lang="fr-CH" baseline="0" dirty="0"/>
          </a:p>
          <a:p>
            <a:endParaRPr lang="fr-BE" dirty="0"/>
          </a:p>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177748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u="sng" dirty="0">
                <a:latin typeface="Arial" panose="020B0604020202020204" pitchFamily="34" charset="0"/>
              </a:rPr>
              <a:t>WHAT?</a:t>
            </a:r>
            <a:r>
              <a:rPr lang="en-US" altLang="en-US" b="0" u="none" dirty="0">
                <a:latin typeface="Arial" panose="020B060402020202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0" u="none" baseline="0" dirty="0">
              <a:latin typeface="Arial" panose="020B0604020202020204" pitchFamily="34" charset="0"/>
            </a:endParaRPr>
          </a:p>
          <a:p>
            <a:pPr marL="228600" indent="-228600">
              <a:buFont typeface="+mj-lt"/>
              <a:buAutoNum type="arabicPeriod"/>
            </a:pPr>
            <a:r>
              <a:rPr lang="en-US" altLang="en-US" b="0" u="none" dirty="0">
                <a:latin typeface="Arial" panose="020B0604020202020204" pitchFamily="34" charset="0"/>
              </a:rPr>
              <a:t>FDI – not portfolio</a:t>
            </a:r>
            <a:r>
              <a:rPr lang="en-US" altLang="en-US" b="0" u="none" baseline="0" dirty="0">
                <a:latin typeface="Arial" panose="020B0604020202020204" pitchFamily="34" charset="0"/>
              </a:rPr>
              <a:t> investment, not reorganization, </a:t>
            </a:r>
            <a:r>
              <a:rPr lang="en-US" altLang="en-US" b="1" u="sng" baseline="0" dirty="0">
                <a:latin typeface="Arial" panose="020B0604020202020204" pitchFamily="34" charset="0"/>
              </a:rPr>
              <a:t>Foreign</a:t>
            </a:r>
            <a:r>
              <a:rPr lang="en-US" altLang="en-US" b="0" u="none" baseline="0" dirty="0">
                <a:latin typeface="Arial" panose="020B0604020202020204" pitchFamily="34" charset="0"/>
              </a:rPr>
              <a:t>  (</a:t>
            </a:r>
            <a:r>
              <a:rPr lang="fr-BE" baseline="0" dirty="0" err="1"/>
              <a:t>Circumvention</a:t>
            </a:r>
            <a:r>
              <a:rPr lang="fr-BE" baseline="0" dirty="0"/>
              <a:t> = </a:t>
            </a:r>
          </a:p>
          <a:p>
            <a:r>
              <a:rPr lang="en-US" dirty="0"/>
              <a:t>investments from within the Union by means of artificial arrangements that do not reflect economic reality and circumvent the screening mechanisms and screening decisions, where the investor is ultimately owned or controlled by a natural person or an undertaking of a third country.</a:t>
            </a:r>
          </a:p>
          <a:p>
            <a:r>
              <a:rPr lang="en-US" dirty="0"/>
              <a:t>All sectors. All countries</a:t>
            </a:r>
            <a:r>
              <a:rPr lang="en-US" baseline="0" dirty="0"/>
              <a:t> (non EU; includes EEA)</a:t>
            </a:r>
            <a:r>
              <a:rPr lang="en-US" dirty="0"/>
              <a:t> </a:t>
            </a:r>
            <a:endParaRPr lang="fr-BE"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altLang="en-US" b="0" u="none" dirty="0">
              <a:latin typeface="Arial" panose="020B0604020202020204" pitchFamily="34" charset="0"/>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startAt="2"/>
              <a:tabLst/>
              <a:defRPr/>
            </a:pPr>
            <a:r>
              <a:rPr lang="en-US" altLang="en-US" b="0" u="none" dirty="0">
                <a:latin typeface="Arial" panose="020B0604020202020204" pitchFamily="34" charset="0"/>
              </a:rPr>
              <a:t>Screened </a:t>
            </a:r>
            <a:r>
              <a:rPr lang="en-US" altLang="en-US" sz="1200" b="0" u="none" kern="1200" baseline="0" dirty="0">
                <a:solidFill>
                  <a:schemeClr val="tx1"/>
                </a:solidFill>
                <a:latin typeface="Arial" panose="020B0604020202020204" pitchFamily="34" charset="0"/>
                <a:ea typeface="+mn-ea"/>
                <a:cs typeface="+mn-cs"/>
              </a:rPr>
              <a:t>by</a:t>
            </a:r>
            <a:r>
              <a:rPr lang="en-US" altLang="en-US" b="0" u="none" dirty="0">
                <a:latin typeface="Arial" panose="020B0604020202020204" pitchFamily="34" charset="0"/>
              </a:rPr>
              <a:t> MS</a:t>
            </a:r>
            <a:r>
              <a:rPr lang="fr-CH" altLang="en-US" b="0" u="none" baseline="0" dirty="0">
                <a:latin typeface="+mn-lt"/>
              </a:rPr>
              <a:t> – notification ; article 6</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startAt="2"/>
              <a:tabLst/>
              <a:defRPr/>
            </a:pPr>
            <a:endParaRPr lang="fr-CH" altLang="en-US" b="0" u="none" baseline="0" dirty="0">
              <a:latin typeface="+mn-lt"/>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startAt="2"/>
              <a:tabLst/>
              <a:defRPr/>
            </a:pPr>
            <a:r>
              <a:rPr lang="fr-CH" altLang="en-US" b="0" u="none" baseline="0" dirty="0">
                <a:latin typeface="+mn-lt"/>
              </a:rPr>
              <a:t>Or not – ex </a:t>
            </a:r>
            <a:r>
              <a:rPr lang="fr-CH" altLang="en-US" b="0" u="none" baseline="0" dirty="0" err="1">
                <a:latin typeface="+mn-lt"/>
              </a:rPr>
              <a:t>officio</a:t>
            </a:r>
            <a:r>
              <a:rPr lang="fr-CH" altLang="en-US" b="0" u="none" baseline="0" dirty="0">
                <a:latin typeface="+mn-lt"/>
              </a:rPr>
              <a:t>, article 7</a:t>
            </a:r>
            <a:endParaRPr lang="hu-HU" altLang="en-US" b="0" u="none" baseline="0" dirty="0">
              <a:latin typeface="+mn-lt"/>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startAt="2"/>
              <a:tabLst/>
              <a:defRPr/>
            </a:pPr>
            <a:endParaRPr lang="hu-HU" altLang="en-US" b="0" u="none" baseline="0" dirty="0">
              <a:latin typeface="+mn-lt"/>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3361150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fr-BE" dirty="0" err="1"/>
              <a:t>Member</a:t>
            </a:r>
            <a:r>
              <a:rPr lang="fr-BE" baseline="0" dirty="0"/>
              <a:t> States are at the </a:t>
            </a:r>
            <a:r>
              <a:rPr lang="fr-BE" baseline="0" dirty="0" err="1"/>
              <a:t>heart</a:t>
            </a:r>
            <a:r>
              <a:rPr lang="fr-BE" baseline="0" dirty="0"/>
              <a:t> of th</a:t>
            </a:r>
            <a:r>
              <a:rPr lang="hu-HU" baseline="0" dirty="0"/>
              <a:t>e EU </a:t>
            </a:r>
            <a:r>
              <a:rPr lang="hu-HU" baseline="0" dirty="0" err="1"/>
              <a:t>framework</a:t>
            </a:r>
            <a:r>
              <a:rPr lang="fr-BE" baseline="0" dirty="0"/>
              <a:t>, as </a:t>
            </a:r>
            <a:r>
              <a:rPr lang="fr-BE" baseline="0" dirty="0" err="1"/>
              <a:t>they</a:t>
            </a:r>
            <a:r>
              <a:rPr lang="fr-BE" baseline="0" dirty="0"/>
              <a:t> </a:t>
            </a:r>
            <a:r>
              <a:rPr lang="fr-BE" baseline="0" dirty="0" err="1"/>
              <a:t>receive</a:t>
            </a:r>
            <a:r>
              <a:rPr lang="fr-BE" baseline="0" dirty="0"/>
              <a:t> the notifications by </a:t>
            </a:r>
            <a:r>
              <a:rPr lang="fr-BE" baseline="0" dirty="0" err="1"/>
              <a:t>investors</a:t>
            </a:r>
            <a:r>
              <a:rPr lang="fr-BE" baseline="0" dirty="0"/>
              <a:t>, </a:t>
            </a:r>
            <a:r>
              <a:rPr lang="fr-BE" baseline="0" dirty="0" err="1"/>
              <a:t>which</a:t>
            </a:r>
            <a:r>
              <a:rPr lang="fr-BE" baseline="0" dirty="0"/>
              <a:t> </a:t>
            </a:r>
            <a:r>
              <a:rPr lang="fr-BE" baseline="0" dirty="0" err="1"/>
              <a:t>they</a:t>
            </a:r>
            <a:r>
              <a:rPr lang="fr-BE" baseline="0" dirty="0"/>
              <a:t> </a:t>
            </a:r>
            <a:r>
              <a:rPr lang="fr-BE" baseline="0" dirty="0" err="1"/>
              <a:t>subsequently</a:t>
            </a:r>
            <a:r>
              <a:rPr lang="fr-BE" baseline="0" dirty="0"/>
              <a:t> screen. In </a:t>
            </a:r>
            <a:r>
              <a:rPr lang="fr-BE" baseline="0" dirty="0" err="1"/>
              <a:t>that</a:t>
            </a:r>
            <a:r>
              <a:rPr lang="fr-BE" baseline="0" dirty="0"/>
              <a:t> </a:t>
            </a:r>
            <a:r>
              <a:rPr lang="fr-BE" baseline="0" dirty="0" err="1"/>
              <a:t>sense</a:t>
            </a:r>
            <a:r>
              <a:rPr lang="fr-BE" baseline="0" dirty="0"/>
              <a:t>, </a:t>
            </a:r>
            <a:r>
              <a:rPr lang="fr-BE" baseline="0" dirty="0" err="1"/>
              <a:t>they</a:t>
            </a:r>
            <a:r>
              <a:rPr lang="fr-BE" baseline="0" dirty="0"/>
              <a:t> are the front office / the front </a:t>
            </a:r>
            <a:r>
              <a:rPr lang="fr-BE" baseline="0" dirty="0" err="1"/>
              <a:t>door</a:t>
            </a:r>
            <a:r>
              <a:rPr lang="fr-BE" baseline="0" dirty="0"/>
              <a:t> of the EU </a:t>
            </a:r>
            <a:r>
              <a:rPr lang="fr-BE" baseline="0" dirty="0" err="1"/>
              <a:t>Cooperation</a:t>
            </a:r>
            <a:r>
              <a:rPr lang="fr-BE" baseline="0" dirty="0"/>
              <a:t> </a:t>
            </a:r>
            <a:r>
              <a:rPr lang="fr-BE" baseline="0" dirty="0" err="1"/>
              <a:t>Mechanism</a:t>
            </a:r>
            <a:r>
              <a:rPr lang="fr-BE" baseline="0" dirty="0"/>
              <a:t>. </a:t>
            </a:r>
          </a:p>
          <a:p>
            <a:endParaRPr lang="nl-BE" baseline="0" dirty="0"/>
          </a:p>
          <a:p>
            <a:pPr marL="0" indent="0">
              <a:buFont typeface="+mj-lt"/>
              <a:buNone/>
            </a:pPr>
            <a:r>
              <a:rPr lang="fr-BE" sz="1200" kern="1200" dirty="0">
                <a:solidFill>
                  <a:schemeClr val="tx1"/>
                </a:solidFill>
                <a:effectLst/>
                <a:latin typeface="Arial" charset="0"/>
                <a:ea typeface="+mn-ea"/>
                <a:cs typeface="+mn-cs"/>
              </a:rPr>
              <a:t>T</a:t>
            </a:r>
            <a:r>
              <a:rPr lang="en-US" sz="1200" kern="1200" dirty="0">
                <a:solidFill>
                  <a:schemeClr val="tx1"/>
                </a:solidFill>
                <a:effectLst/>
                <a:latin typeface="Arial" charset="0"/>
                <a:ea typeface="+mn-ea"/>
                <a:cs typeface="+mn-cs"/>
              </a:rPr>
              <a:t>he EU Screening Mechanism </a:t>
            </a:r>
            <a:r>
              <a:rPr lang="en-US" sz="1200" b="1" kern="1200" dirty="0">
                <a:solidFill>
                  <a:schemeClr val="tx1"/>
                </a:solidFill>
                <a:effectLst/>
                <a:latin typeface="Arial" charset="0"/>
                <a:ea typeface="+mn-ea"/>
                <a:cs typeface="+mn-cs"/>
              </a:rPr>
              <a:t>complements</a:t>
            </a:r>
            <a:r>
              <a:rPr lang="en-US" sz="1200" kern="1200" dirty="0">
                <a:solidFill>
                  <a:schemeClr val="tx1"/>
                </a:solidFill>
                <a:effectLst/>
                <a:latin typeface="Arial" charset="0"/>
                <a:ea typeface="+mn-ea"/>
                <a:cs typeface="+mn-cs"/>
              </a:rPr>
              <a:t>, rather than replaces EU MS screening:</a:t>
            </a:r>
            <a:endParaRPr lang="fr-BE" sz="1200" kern="1200" dirty="0">
              <a:solidFill>
                <a:schemeClr val="tx1"/>
              </a:solidFill>
              <a:effectLst/>
              <a:latin typeface="Arial" charset="0"/>
              <a:ea typeface="+mn-ea"/>
              <a:cs typeface="+mn-cs"/>
            </a:endParaRPr>
          </a:p>
          <a:p>
            <a:pPr marL="457200" lvl="1" indent="0">
              <a:buFont typeface="+mj-lt"/>
              <a:buNone/>
            </a:pPr>
            <a:r>
              <a:rPr lang="en-US" sz="1200" kern="1200" dirty="0">
                <a:solidFill>
                  <a:schemeClr val="tx1"/>
                </a:solidFill>
                <a:effectLst/>
                <a:latin typeface="Arial" charset="0"/>
                <a:ea typeface="+mn-ea"/>
                <a:cs typeface="+mn-cs"/>
              </a:rPr>
              <a:t>Additional layer of screening, but MS screening mechanisms continue to apply</a:t>
            </a:r>
            <a:endParaRPr lang="fr-BE" sz="1200" kern="1200" dirty="0">
              <a:solidFill>
                <a:schemeClr val="tx1"/>
              </a:solidFill>
              <a:effectLst/>
              <a:latin typeface="Arial" charset="0"/>
              <a:ea typeface="+mn-ea"/>
              <a:cs typeface="+mn-cs"/>
            </a:endParaRPr>
          </a:p>
          <a:p>
            <a:pPr marL="457200" lvl="1" indent="0">
              <a:buFont typeface="+mj-lt"/>
              <a:buNone/>
            </a:pPr>
            <a:r>
              <a:rPr lang="en-US" sz="1200" u="sng" kern="1200" dirty="0">
                <a:solidFill>
                  <a:schemeClr val="tx1"/>
                </a:solidFill>
                <a:effectLst/>
                <a:latin typeface="Arial" charset="0"/>
                <a:ea typeface="+mn-ea"/>
                <a:cs typeface="+mn-cs"/>
              </a:rPr>
              <a:t>Key aspect:</a:t>
            </a:r>
            <a:r>
              <a:rPr lang="en-US" sz="1200" kern="1200" dirty="0">
                <a:solidFill>
                  <a:schemeClr val="tx1"/>
                </a:solidFill>
                <a:effectLst/>
                <a:latin typeface="Arial" charset="0"/>
                <a:ea typeface="+mn-ea"/>
                <a:cs typeface="+mn-cs"/>
              </a:rPr>
              <a:t> At most, the Commission can issue an opinion / make some recommendations and suggestions but the </a:t>
            </a:r>
            <a:r>
              <a:rPr lang="en-US" sz="1200" b="1" u="sng" kern="1200" dirty="0">
                <a:solidFill>
                  <a:schemeClr val="tx1"/>
                </a:solidFill>
                <a:effectLst/>
                <a:latin typeface="Arial" charset="0"/>
                <a:ea typeface="+mn-ea"/>
                <a:cs typeface="+mn-cs"/>
              </a:rPr>
              <a:t>ultimate responsibility rests with EU MS</a:t>
            </a:r>
            <a:r>
              <a:rPr lang="en-US" sz="1200" kern="1200" dirty="0">
                <a:solidFill>
                  <a:schemeClr val="tx1"/>
                </a:solidFill>
                <a:effectLst/>
                <a:latin typeface="Arial" charset="0"/>
                <a:ea typeface="+mn-ea"/>
                <a:cs typeface="+mn-cs"/>
              </a:rPr>
              <a:t>. It is the decision of the MS to allow any investment – if needed with mitigating measures, or, in exceptional cases, to block it.</a:t>
            </a:r>
          </a:p>
          <a:p>
            <a:pPr marL="171450" indent="-171450">
              <a:buFont typeface="Arial" panose="020B0604020202020204" pitchFamily="34" charset="0"/>
              <a:buChar char="•"/>
            </a:pPr>
            <a:endParaRPr lang="hu-HU" dirty="0"/>
          </a:p>
          <a:p>
            <a:pPr marL="171450" indent="-171450">
              <a:buFont typeface="Arial" panose="020B0604020202020204" pitchFamily="34" charset="0"/>
              <a:buChar char="•"/>
            </a:pPr>
            <a:r>
              <a:rPr lang="de-AT" dirty="0"/>
              <a:t>As </a:t>
            </a:r>
            <a:r>
              <a:rPr lang="de-AT" dirty="0" err="1"/>
              <a:t>of</a:t>
            </a:r>
            <a:r>
              <a:rPr lang="de-AT" dirty="0"/>
              <a:t> 1 August  2023, 21 </a:t>
            </a:r>
            <a:r>
              <a:rPr lang="de-AT" baseline="0" dirty="0" err="1"/>
              <a:t>of</a:t>
            </a:r>
            <a:r>
              <a:rPr lang="de-AT" baseline="0" dirty="0"/>
              <a:t> </a:t>
            </a:r>
            <a:r>
              <a:rPr lang="de-AT" baseline="0" dirty="0" err="1"/>
              <a:t>the</a:t>
            </a:r>
            <a:r>
              <a:rPr lang="de-AT" baseline="0" dirty="0"/>
              <a:t> 27 Member States </a:t>
            </a:r>
            <a:r>
              <a:rPr lang="de-AT" baseline="0" dirty="0" err="1"/>
              <a:t>have</a:t>
            </a:r>
            <a:r>
              <a:rPr lang="de-AT" baseline="0" dirty="0"/>
              <a:t> a Screening </a:t>
            </a:r>
            <a:r>
              <a:rPr lang="de-AT" baseline="0" dirty="0" err="1"/>
              <a:t>Mechanism</a:t>
            </a:r>
            <a:r>
              <a:rPr lang="de-AT" baseline="0" dirty="0"/>
              <a:t> in </a:t>
            </a:r>
            <a:r>
              <a:rPr lang="de-AT" baseline="0" dirty="0" err="1"/>
              <a:t>place</a:t>
            </a:r>
            <a:r>
              <a:rPr lang="de-AT" baseline="0" dirty="0"/>
              <a:t>, </a:t>
            </a:r>
            <a:r>
              <a:rPr lang="de-AT" baseline="0" dirty="0" err="1"/>
              <a:t>either</a:t>
            </a:r>
            <a:r>
              <a:rPr lang="de-AT" baseline="0" dirty="0"/>
              <a:t> on a </a:t>
            </a:r>
            <a:r>
              <a:rPr lang="de-AT" baseline="0" dirty="0" err="1"/>
              <a:t>broader</a:t>
            </a:r>
            <a:r>
              <a:rPr lang="de-AT" baseline="0" dirty="0"/>
              <a:t> </a:t>
            </a:r>
            <a:r>
              <a:rPr lang="de-AT" baseline="0" dirty="0" err="1"/>
              <a:t>level</a:t>
            </a:r>
            <a:r>
              <a:rPr lang="de-AT" baseline="0" dirty="0"/>
              <a:t> </a:t>
            </a:r>
            <a:r>
              <a:rPr lang="de-AT" baseline="0" dirty="0" err="1"/>
              <a:t>or</a:t>
            </a:r>
            <a:r>
              <a:rPr lang="de-AT" baseline="0" dirty="0"/>
              <a:t> </a:t>
            </a:r>
            <a:r>
              <a:rPr lang="de-AT" baseline="0" dirty="0" err="1"/>
              <a:t>sector-specific</a:t>
            </a:r>
            <a:r>
              <a:rPr lang="de-AT" baseline="0" dirty="0"/>
              <a:t>.</a:t>
            </a:r>
          </a:p>
          <a:p>
            <a:pPr marL="0" indent="0">
              <a:buFont typeface="Arial" panose="020B0604020202020204" pitchFamily="34" charset="0"/>
              <a:buNone/>
            </a:pPr>
            <a:endParaRPr lang="de-AT" baseline="0" dirty="0"/>
          </a:p>
          <a:p>
            <a:pPr marL="0" indent="0">
              <a:buFont typeface="Arial" panose="020B0604020202020204" pitchFamily="34" charset="0"/>
              <a:buNone/>
            </a:pPr>
            <a:r>
              <a:rPr lang="de-AT" i="1" u="sng" baseline="0" dirty="0" err="1"/>
              <a:t>From</a:t>
            </a:r>
            <a:r>
              <a:rPr lang="de-AT" i="1" u="sng" baseline="0" dirty="0"/>
              <a:t> 1 August 2023:</a:t>
            </a:r>
            <a:br>
              <a:rPr lang="de-AT" baseline="0" dirty="0"/>
            </a:br>
            <a:endParaRPr lang="de-AT" baseline="0" dirty="0"/>
          </a:p>
          <a:p>
            <a:pPr marL="171450" indent="-171450">
              <a:buFont typeface="Arial" panose="020B0604020202020204" pitchFamily="34" charset="0"/>
              <a:buChar char="•"/>
            </a:pPr>
            <a:r>
              <a:rPr lang="de-AT" b="1" baseline="0" dirty="0"/>
              <a:t>21</a:t>
            </a:r>
            <a:r>
              <a:rPr lang="de-AT" baseline="0" dirty="0"/>
              <a:t> Member States </a:t>
            </a:r>
            <a:r>
              <a:rPr lang="de-AT" baseline="0" dirty="0" err="1"/>
              <a:t>with</a:t>
            </a:r>
            <a:r>
              <a:rPr lang="de-AT" baseline="0" dirty="0"/>
              <a:t> a </a:t>
            </a:r>
            <a:r>
              <a:rPr lang="de-AT" baseline="0" dirty="0" err="1"/>
              <a:t>screening</a:t>
            </a:r>
            <a:r>
              <a:rPr lang="de-AT" baseline="0" dirty="0"/>
              <a:t> </a:t>
            </a:r>
            <a:r>
              <a:rPr lang="de-AT" baseline="0" dirty="0" err="1"/>
              <a:t>mechanism</a:t>
            </a:r>
            <a:r>
              <a:rPr lang="de-AT" baseline="0" dirty="0"/>
              <a:t>: </a:t>
            </a:r>
            <a:r>
              <a:rPr lang="en-GB" sz="1200" kern="1200" dirty="0">
                <a:solidFill>
                  <a:schemeClr val="tx1"/>
                </a:solidFill>
                <a:effectLst/>
                <a:latin typeface="Arial" charset="0"/>
                <a:ea typeface="+mn-ea"/>
                <a:cs typeface="+mn-cs"/>
              </a:rPr>
              <a:t>MT, FR, AT, PL, LT, PT, DE, CZ, IT, DK, HU, LV, RO, </a:t>
            </a:r>
            <a:r>
              <a:rPr lang="de-AT" sz="1200" kern="1200" dirty="0">
                <a:solidFill>
                  <a:schemeClr val="tx1"/>
                </a:solidFill>
                <a:effectLst/>
                <a:latin typeface="Arial" charset="0"/>
                <a:ea typeface="+mn-ea"/>
                <a:cs typeface="+mn-cs"/>
              </a:rPr>
              <a:t>NL, SK, SV, ES, FI, +BE, LX, E</a:t>
            </a:r>
            <a:r>
              <a:rPr lang="hu-HU" sz="1200" kern="1200" dirty="0">
                <a:solidFill>
                  <a:schemeClr val="tx1"/>
                </a:solidFill>
                <a:effectLst/>
                <a:latin typeface="Arial" charset="0"/>
                <a:ea typeface="+mn-ea"/>
                <a:cs typeface="+mn-cs"/>
              </a:rPr>
              <a:t>E</a:t>
            </a:r>
            <a:br>
              <a:rPr lang="de-AT" sz="1200" kern="1200" dirty="0">
                <a:solidFill>
                  <a:schemeClr val="tx1"/>
                </a:solidFill>
                <a:effectLst/>
                <a:latin typeface="Arial" charset="0"/>
                <a:ea typeface="+mn-ea"/>
                <a:cs typeface="+mn-cs"/>
              </a:rPr>
            </a:br>
            <a:endParaRPr lang="de-AT" sz="1200" kern="1200" dirty="0">
              <a:solidFill>
                <a:schemeClr val="tx1"/>
              </a:solidFill>
              <a:effectLst/>
              <a:latin typeface="Arial" charset="0"/>
              <a:ea typeface="+mn-ea"/>
              <a:cs typeface="+mn-cs"/>
            </a:endParaRPr>
          </a:p>
          <a:p>
            <a:pPr marL="171450" indent="-171450">
              <a:buFont typeface="Arial" panose="020B0604020202020204" pitchFamily="34" charset="0"/>
              <a:buChar char="•"/>
            </a:pPr>
            <a:r>
              <a:rPr lang="de-AT" sz="1200" b="1" kern="1200" baseline="0" dirty="0">
                <a:solidFill>
                  <a:schemeClr val="tx1"/>
                </a:solidFill>
                <a:effectLst/>
                <a:latin typeface="Arial" charset="0"/>
                <a:ea typeface="+mn-ea"/>
                <a:cs typeface="+mn-cs"/>
              </a:rPr>
              <a:t>5</a:t>
            </a:r>
            <a:r>
              <a:rPr lang="de-AT" sz="1200" kern="1200" baseline="0" dirty="0">
                <a:solidFill>
                  <a:schemeClr val="tx1"/>
                </a:solidFill>
                <a:effectLst/>
                <a:latin typeface="Arial" charset="0"/>
                <a:ea typeface="+mn-ea"/>
                <a:cs typeface="+mn-cs"/>
              </a:rPr>
              <a:t> Member States in </a:t>
            </a:r>
            <a:r>
              <a:rPr lang="de-AT" sz="1200" kern="1200" baseline="0" dirty="0" err="1">
                <a:solidFill>
                  <a:schemeClr val="tx1"/>
                </a:solidFill>
                <a:effectLst/>
                <a:latin typeface="Arial" charset="0"/>
                <a:ea typeface="+mn-ea"/>
                <a:cs typeface="+mn-cs"/>
              </a:rPr>
              <a:t>the</a:t>
            </a:r>
            <a:r>
              <a:rPr lang="de-AT" sz="1200" kern="1200" baseline="0" dirty="0">
                <a:solidFill>
                  <a:schemeClr val="tx1"/>
                </a:solidFill>
                <a:effectLst/>
                <a:latin typeface="Arial" charset="0"/>
                <a:ea typeface="+mn-ea"/>
                <a:cs typeface="+mn-cs"/>
              </a:rPr>
              <a:t> </a:t>
            </a:r>
            <a:r>
              <a:rPr lang="de-AT" sz="1200" kern="1200" baseline="0" dirty="0" err="1">
                <a:solidFill>
                  <a:schemeClr val="tx1"/>
                </a:solidFill>
                <a:effectLst/>
                <a:latin typeface="Arial" charset="0"/>
                <a:ea typeface="+mn-ea"/>
                <a:cs typeface="+mn-cs"/>
              </a:rPr>
              <a:t>process</a:t>
            </a:r>
            <a:r>
              <a:rPr lang="de-AT" sz="1200" kern="1200" baseline="0" dirty="0">
                <a:solidFill>
                  <a:schemeClr val="tx1"/>
                </a:solidFill>
                <a:effectLst/>
                <a:latin typeface="Arial" charset="0"/>
                <a:ea typeface="+mn-ea"/>
                <a:cs typeface="+mn-cs"/>
              </a:rPr>
              <a:t> </a:t>
            </a:r>
            <a:r>
              <a:rPr lang="de-AT" sz="1200" kern="1200" baseline="0" dirty="0" err="1">
                <a:solidFill>
                  <a:schemeClr val="tx1"/>
                </a:solidFill>
                <a:effectLst/>
                <a:latin typeface="Arial" charset="0"/>
                <a:ea typeface="+mn-ea"/>
                <a:cs typeface="+mn-cs"/>
              </a:rPr>
              <a:t>of</a:t>
            </a:r>
            <a:r>
              <a:rPr lang="de-AT" sz="1200" kern="1200" baseline="0" dirty="0">
                <a:solidFill>
                  <a:schemeClr val="tx1"/>
                </a:solidFill>
                <a:effectLst/>
                <a:latin typeface="Arial" charset="0"/>
                <a:ea typeface="+mn-ea"/>
                <a:cs typeface="+mn-cs"/>
              </a:rPr>
              <a:t> </a:t>
            </a:r>
            <a:r>
              <a:rPr lang="de-AT" sz="1200" kern="1200" baseline="0" dirty="0" err="1">
                <a:solidFill>
                  <a:schemeClr val="tx1"/>
                </a:solidFill>
                <a:effectLst/>
                <a:latin typeface="Arial" charset="0"/>
                <a:ea typeface="+mn-ea"/>
                <a:cs typeface="+mn-cs"/>
              </a:rPr>
              <a:t>creating</a:t>
            </a:r>
            <a:r>
              <a:rPr lang="de-AT" sz="1200" kern="1200" baseline="0" dirty="0">
                <a:solidFill>
                  <a:schemeClr val="tx1"/>
                </a:solidFill>
                <a:effectLst/>
                <a:latin typeface="Arial" charset="0"/>
                <a:ea typeface="+mn-ea"/>
                <a:cs typeface="+mn-cs"/>
              </a:rPr>
              <a:t> a </a:t>
            </a:r>
            <a:r>
              <a:rPr lang="de-AT" sz="1200" kern="1200" baseline="0" dirty="0" err="1">
                <a:solidFill>
                  <a:schemeClr val="tx1"/>
                </a:solidFill>
                <a:effectLst/>
                <a:latin typeface="Arial" charset="0"/>
                <a:ea typeface="+mn-ea"/>
                <a:cs typeface="+mn-cs"/>
              </a:rPr>
              <a:t>screening</a:t>
            </a:r>
            <a:r>
              <a:rPr lang="de-AT" sz="1200" kern="1200" baseline="0" dirty="0">
                <a:solidFill>
                  <a:schemeClr val="tx1"/>
                </a:solidFill>
                <a:effectLst/>
                <a:latin typeface="Arial" charset="0"/>
                <a:ea typeface="+mn-ea"/>
                <a:cs typeface="+mn-cs"/>
              </a:rPr>
              <a:t> </a:t>
            </a:r>
            <a:r>
              <a:rPr lang="de-AT" sz="1200" kern="1200" baseline="0" dirty="0" err="1">
                <a:solidFill>
                  <a:schemeClr val="tx1"/>
                </a:solidFill>
                <a:effectLst/>
                <a:latin typeface="Arial" charset="0"/>
                <a:ea typeface="+mn-ea"/>
                <a:cs typeface="+mn-cs"/>
              </a:rPr>
              <a:t>mechanism</a:t>
            </a:r>
            <a:r>
              <a:rPr lang="de-AT" sz="1200" kern="1200" baseline="0" dirty="0">
                <a:solidFill>
                  <a:schemeClr val="tx1"/>
                </a:solidFill>
                <a:effectLst/>
                <a:latin typeface="Arial" charset="0"/>
                <a:ea typeface="+mn-ea"/>
                <a:cs typeface="+mn-cs"/>
              </a:rPr>
              <a:t>:</a:t>
            </a:r>
            <a:r>
              <a:rPr lang="pt-BR" sz="1200" kern="1200" dirty="0">
                <a:solidFill>
                  <a:schemeClr val="tx1"/>
                </a:solidFill>
                <a:effectLst/>
                <a:latin typeface="Arial" charset="0"/>
                <a:ea typeface="+mn-ea"/>
                <a:cs typeface="+mn-cs"/>
              </a:rPr>
              <a:t>, Croatia, Cyprus, Greece, Ireland, Sweden</a:t>
            </a:r>
          </a:p>
          <a:p>
            <a:pPr marL="171450" indent="-171450">
              <a:buFont typeface="Arial" panose="020B0604020202020204" pitchFamily="34" charset="0"/>
              <a:buChar char="•"/>
            </a:pPr>
            <a:endParaRPr lang="pt-BR" sz="1200" kern="1200" dirty="0">
              <a:solidFill>
                <a:schemeClr val="tx1"/>
              </a:solidFill>
              <a:effectLst/>
              <a:latin typeface="Arial" charset="0"/>
              <a:ea typeface="+mn-ea"/>
              <a:cs typeface="+mn-cs"/>
            </a:endParaRPr>
          </a:p>
          <a:p>
            <a:pPr marL="171450" indent="-171450">
              <a:buFont typeface="Arial" panose="020B0604020202020204" pitchFamily="34" charset="0"/>
              <a:buChar char="•"/>
            </a:pPr>
            <a:r>
              <a:rPr lang="pt-BR" sz="1200" b="1" kern="1200" dirty="0">
                <a:solidFill>
                  <a:schemeClr val="tx1"/>
                </a:solidFill>
                <a:effectLst/>
                <a:latin typeface="Arial" charset="0"/>
                <a:ea typeface="+mn-ea"/>
                <a:cs typeface="+mn-cs"/>
              </a:rPr>
              <a:t>1</a:t>
            </a:r>
            <a:r>
              <a:rPr lang="pt-BR" sz="1200" kern="1200" dirty="0">
                <a:solidFill>
                  <a:schemeClr val="tx1"/>
                </a:solidFill>
                <a:effectLst/>
                <a:latin typeface="Arial" charset="0"/>
                <a:ea typeface="+mn-ea"/>
                <a:cs typeface="+mn-cs"/>
              </a:rPr>
              <a:t> MS initiating steps </a:t>
            </a:r>
            <a:r>
              <a:rPr lang="pt-BR" sz="1200" kern="1200" baseline="0" dirty="0">
                <a:solidFill>
                  <a:schemeClr val="tx1"/>
                </a:solidFill>
                <a:effectLst/>
                <a:latin typeface="Arial" charset="0"/>
                <a:ea typeface="+mn-ea"/>
                <a:cs typeface="+mn-cs"/>
              </a:rPr>
              <a:t>to adopt one</a:t>
            </a:r>
            <a:r>
              <a:rPr lang="pt-BR" sz="1200" kern="1200" dirty="0">
                <a:solidFill>
                  <a:schemeClr val="tx1"/>
                </a:solidFill>
                <a:effectLst/>
                <a:latin typeface="Arial" charset="0"/>
                <a:ea typeface="+mn-ea"/>
                <a:cs typeface="+mn-cs"/>
              </a:rPr>
              <a:t>:</a:t>
            </a:r>
            <a:r>
              <a:rPr lang="pt-BR" sz="1200" kern="1200" baseline="0" dirty="0">
                <a:solidFill>
                  <a:schemeClr val="tx1"/>
                </a:solidFill>
                <a:effectLst/>
                <a:latin typeface="Arial" charset="0"/>
                <a:ea typeface="+mn-ea"/>
                <a:cs typeface="+mn-cs"/>
              </a:rPr>
              <a:t> BG</a:t>
            </a:r>
          </a:p>
          <a:p>
            <a:pPr marL="0" indent="0">
              <a:buFont typeface="Arial" panose="020B0604020202020204" pitchFamily="34" charset="0"/>
              <a:buNone/>
            </a:pPr>
            <a:endParaRPr lang="pt-BR" sz="1200" kern="1200" baseline="0" dirty="0">
              <a:solidFill>
                <a:schemeClr val="tx1"/>
              </a:solidFill>
              <a:effectLst/>
              <a:latin typeface="Arial" charset="0"/>
              <a:ea typeface="+mn-ea"/>
              <a:cs typeface="+mn-cs"/>
            </a:endParaRP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	Member State 	FDI Screening Mechanism Adopted	FDI Screening Mechanism Notified to Commission</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Date of entry into force</a:t>
            </a:r>
          </a:p>
          <a:p>
            <a:pPr marL="171450" indent="-171450">
              <a:buFont typeface="Arial" panose="020B0604020202020204" pitchFamily="34" charset="0"/>
              <a:buChar char="•"/>
            </a:pPr>
            <a:endParaRPr lang="en-US" sz="1200" kern="1200" baseline="0" dirty="0">
              <a:solidFill>
                <a:schemeClr val="tx1"/>
              </a:solidFill>
              <a:effectLst/>
              <a:latin typeface="Arial" charset="0"/>
              <a:ea typeface="+mn-ea"/>
              <a:cs typeface="+mn-cs"/>
            </a:endParaRPr>
          </a:p>
          <a:p>
            <a:pPr marL="171450" indent="-171450">
              <a:buFont typeface="Arial" panose="020B0604020202020204" pitchFamily="34" charset="0"/>
              <a:buChar char="•"/>
            </a:pPr>
            <a:endParaRPr lang="en-US" sz="1200" kern="1200" baseline="0" dirty="0">
              <a:solidFill>
                <a:schemeClr val="tx1"/>
              </a:solidFill>
              <a:effectLst/>
              <a:latin typeface="Arial" charset="0"/>
              <a:ea typeface="+mn-ea"/>
              <a:cs typeface="+mn-cs"/>
            </a:endParaRP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1	CZ – Czechia 	YES	YES	</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2	DK – Denmark	YES	YES	</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3	DE – Germany	YES	YES	</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4	ES – Spain 	YES	YES	5/7/2023 (amendment)</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5	FR – France 	YES	YES	</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6	IT – Italy 	YES	YES	</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7	LV – Latvia 	YES	YES	</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8	LT – Lithuania 	YES	YES	</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9	HU – Hungary 	YES	YES	</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10	MT – Malta 	YES	YES	</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11	NL – Netherlands 	YES	YES	1/06/2023 (amendment)</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12	AT – Austria 	YES	YES	</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13	PL – Poland 	YES	YES	</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14	PT – Portugal 	YES (but no notifications)	YES	</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15	RO – Romania 	YES	YES	</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16	SI – Slovenia 	YES	YES	</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17	SK – Slovakia 	YES	YES	</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18	FI – Finland 	YES	YES	</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19	BE - Belgium	YES	NO (not yet)	1/07/2023</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20	LU – Luxembourg 	YES (13/06/2023)	NO (not yet)	1/08/2023 (tbc)</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21	EE – Estonia 	YES	NO (not yet)	1/09/2023</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22	SE – Sweden	NO (but soon)	NO (not yet)	1/12/2023 (tbc)</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23	IE – Ireland 	NO (but soon)	NO (not yet)	1/12/2023 or 1/01/2024</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24	BG – Bulgaria	NO	NO	-</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25	EL – Greece 	NO 	NO	-</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26	HR – Croatia 	NO	NO	-</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27	CY – Cyprus 	NO	NO	-</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	-	21 Member States	18 Member States	</a:t>
            </a:r>
          </a:p>
          <a:p>
            <a:pPr marL="171450" indent="-171450">
              <a:buFont typeface="Arial" panose="020B0604020202020204" pitchFamily="34" charset="0"/>
              <a:buChar char="•"/>
            </a:pPr>
            <a:endParaRPr lang="en-US" sz="1200" kern="1200" baseline="0" dirty="0">
              <a:solidFill>
                <a:schemeClr val="tx1"/>
              </a:solidFill>
              <a:effectLst/>
              <a:latin typeface="Arial" charset="0"/>
              <a:ea typeface="+mn-ea"/>
              <a:cs typeface="+mn-cs"/>
            </a:endParaRP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5 more MS are expected to have a national FDI screening mechanism in place in 2023: EE, BE, LU, IE and SE.</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	BE adopted its legislation (and is preparing its notification) which will enter into force on 1st July 2023.</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	LU adopted its legislation in June which will enter into force on 1st August 2023 (if text published in June).</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	EE adopted its legislation in February 2023 (and did not notify it officially yet). Their legislation is expected to enter into force on 1st September 2023.</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	SE adopted on 16 March 2023 a draft bill. Its possible date of entry into force could be 1 December 2023.</a:t>
            </a:r>
          </a:p>
          <a:p>
            <a:pPr marL="171450" indent="-171450">
              <a:buFont typeface="Arial" panose="020B0604020202020204" pitchFamily="34" charset="0"/>
              <a:buChar char="•"/>
            </a:pPr>
            <a:r>
              <a:rPr lang="en-US" sz="1200" kern="1200" baseline="0" dirty="0">
                <a:solidFill>
                  <a:schemeClr val="tx1"/>
                </a:solidFill>
                <a:effectLst/>
                <a:latin typeface="Arial" charset="0"/>
                <a:ea typeface="+mn-ea"/>
                <a:cs typeface="+mn-cs"/>
              </a:rPr>
              <a:t>•	IE is progressing and its legislation is expected to enter into force at the end of 2023 or beginning of 2024.</a:t>
            </a:r>
          </a:p>
          <a:p>
            <a:pPr marL="171450" indent="-171450">
              <a:buFont typeface="Arial" panose="020B0604020202020204" pitchFamily="34" charset="0"/>
              <a:buChar char="•"/>
            </a:pPr>
            <a:endParaRPr lang="pt-BR" sz="1200" kern="1200" baseline="0" dirty="0">
              <a:solidFill>
                <a:schemeClr val="tx1"/>
              </a:solidFill>
              <a:effectLst/>
              <a:latin typeface="Arial" charset="0"/>
              <a:ea typeface="+mn-ea"/>
              <a:cs typeface="+mn-cs"/>
            </a:endParaRPr>
          </a:p>
          <a:p>
            <a:pPr marL="171450" indent="-171450">
              <a:buFont typeface="Arial" panose="020B0604020202020204" pitchFamily="34" charset="0"/>
              <a:buChar char="•"/>
            </a:pPr>
            <a:endParaRPr lang="pt-BR" sz="1200" kern="1200" dirty="0">
              <a:solidFill>
                <a:schemeClr val="tx1"/>
              </a:solidFill>
              <a:effectLst/>
              <a:latin typeface="Arial" charset="0"/>
              <a:ea typeface="+mn-ea"/>
              <a:cs typeface="+mn-cs"/>
            </a:endParaRPr>
          </a:p>
          <a:p>
            <a:pPr marL="171450" indent="-171450">
              <a:buFont typeface="Arial" panose="020B0604020202020204" pitchFamily="34" charset="0"/>
              <a:buChar char="•"/>
            </a:pPr>
            <a:endParaRPr lang="pt-BR" sz="1200" kern="1200" dirty="0">
              <a:solidFill>
                <a:schemeClr val="tx1"/>
              </a:solidFill>
              <a:effectLst/>
              <a:latin typeface="Arial" charset="0"/>
              <a:ea typeface="+mn-ea"/>
              <a:cs typeface="+mn-cs"/>
            </a:endParaRPr>
          </a:p>
          <a:p>
            <a:pPr marL="0" indent="0">
              <a:buFont typeface="Arial" panose="020B0604020202020204" pitchFamily="34" charset="0"/>
              <a:buNone/>
            </a:pPr>
            <a:endParaRPr lang="pt-BR" sz="1200" kern="1200" dirty="0">
              <a:solidFill>
                <a:schemeClr val="tx1"/>
              </a:solidFill>
              <a:effectLst/>
              <a:latin typeface="Arial" charset="0"/>
              <a:ea typeface="+mn-ea"/>
              <a:cs typeface="+mn-cs"/>
            </a:endParaRPr>
          </a:p>
          <a:p>
            <a:pPr marL="0" indent="0">
              <a:buFont typeface="Arial" panose="020B0604020202020204" pitchFamily="34" charset="0"/>
              <a:buNone/>
            </a:pPr>
            <a:endParaRPr lang="pt-BR" sz="1200" kern="1200" baseline="0" dirty="0">
              <a:solidFill>
                <a:schemeClr val="tx1"/>
              </a:solidFill>
              <a:effectLst/>
              <a:latin typeface="Arial" charset="0"/>
              <a:ea typeface="+mn-ea"/>
              <a:cs typeface="+mn-cs"/>
            </a:endParaRPr>
          </a:p>
          <a:p>
            <a:pPr marL="628650" lvl="1" indent="-171450">
              <a:buFont typeface="Arial" panose="020B0604020202020204" pitchFamily="34" charset="0"/>
              <a:buChar char="•"/>
            </a:pPr>
            <a:endParaRPr lang="en-GB" sz="1200" kern="1200" dirty="0">
              <a:solidFill>
                <a:schemeClr val="tx1"/>
              </a:solidFill>
              <a:effectLst/>
              <a:latin typeface="Arial" charset="0"/>
              <a:ea typeface="+mn-ea"/>
              <a:cs typeface="+mn-cs"/>
            </a:endParaRPr>
          </a:p>
          <a:p>
            <a:pPr marL="171450" indent="-171450">
              <a:buFont typeface="Arial" panose="020B0604020202020204" pitchFamily="34" charset="0"/>
              <a:buChar char="•"/>
            </a:pPr>
            <a:endParaRPr lang="fr-BE" dirty="0"/>
          </a:p>
        </p:txBody>
      </p:sp>
      <p:sp>
        <p:nvSpPr>
          <p:cNvPr id="28676"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DCB1C5C0-8D38-4EF2-A059-2C883746552A}" type="slidenum">
              <a:rPr lang="en-GB" altLang="en-US" smtClean="0">
                <a:solidFill>
                  <a:schemeClr val="tx1"/>
                </a:solidFill>
                <a:latin typeface="Arial" panose="020B0604020202020204" pitchFamily="34" charset="0"/>
              </a:rPr>
              <a:pPr/>
              <a:t>5</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424623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u="none" dirty="0"/>
              <a:t>1 – </a:t>
            </a:r>
            <a:r>
              <a:rPr lang="fr-CH" u="none" dirty="0" err="1"/>
              <a:t>F</a:t>
            </a:r>
            <a:r>
              <a:rPr lang="fr-CH" u="none" baseline="0" dirty="0" err="1"/>
              <a:t>actors</a:t>
            </a:r>
            <a:r>
              <a:rPr lang="fr-CH" u="none" baseline="0" dirty="0"/>
              <a:t>  </a:t>
            </a:r>
            <a:r>
              <a:rPr lang="fr-CH" u="none" baseline="0" dirty="0" err="1"/>
              <a:t>that</a:t>
            </a:r>
            <a:r>
              <a:rPr lang="fr-CH" u="none" baseline="0" dirty="0"/>
              <a:t> </a:t>
            </a:r>
            <a:r>
              <a:rPr lang="fr-CH" u="none" baseline="0" dirty="0" err="1"/>
              <a:t>indicate</a:t>
            </a:r>
            <a:r>
              <a:rPr lang="fr-CH" u="none" baseline="0" dirty="0"/>
              <a:t> </a:t>
            </a:r>
            <a:r>
              <a:rPr lang="fr-CH" u="none" baseline="0" dirty="0" err="1"/>
              <a:t>criticality</a:t>
            </a:r>
            <a:r>
              <a:rPr lang="fr-CH" u="none" baseline="0" dirty="0"/>
              <a:t> and open the </a:t>
            </a:r>
            <a:r>
              <a:rPr lang="fr-CH" u="none" baseline="0" dirty="0" err="1"/>
              <a:t>analysis</a:t>
            </a:r>
            <a:r>
              <a:rPr lang="fr-CH" u="none" baseline="0" dirty="0"/>
              <a:t> of </a:t>
            </a:r>
            <a:r>
              <a:rPr lang="fr-CH" u="none" baseline="0" dirty="0" err="1"/>
              <a:t>vulnerability</a:t>
            </a:r>
            <a:endParaRPr lang="fr-CH"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H"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u="none" baseline="0" dirty="0"/>
              <a:t>2 - </a:t>
            </a:r>
            <a:r>
              <a:rPr lang="fr-CH" u="none" baseline="0" dirty="0" err="1"/>
              <a:t>Approach</a:t>
            </a:r>
            <a:r>
              <a:rPr lang="fr-CH" u="none" baseline="0" dirty="0"/>
              <a:t> the </a:t>
            </a:r>
            <a:r>
              <a:rPr lang="fr-CH" u="none" baseline="0" dirty="0" err="1"/>
              <a:t>vulnerability</a:t>
            </a:r>
            <a:r>
              <a:rPr lang="fr-CH" u="none" baseline="0" dirty="0"/>
              <a:t> </a:t>
            </a:r>
            <a:r>
              <a:rPr lang="fr-CH" u="none" baseline="0" dirty="0" err="1"/>
              <a:t>analysis</a:t>
            </a:r>
            <a:r>
              <a:rPr lang="fr-CH" u="none" baseline="0" dirty="0"/>
              <a:t>:</a:t>
            </a:r>
            <a:endParaRPr lang="fr-CH"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dirty="0"/>
              <a:t>sensitive </a:t>
            </a:r>
            <a:r>
              <a:rPr lang="fr-CH" dirty="0" err="1"/>
              <a:t>customers</a:t>
            </a:r>
            <a:r>
              <a:rPr lang="fr-CH" dirty="0"/>
              <a:t> or (if </a:t>
            </a:r>
            <a:r>
              <a:rPr lang="fr-CH" dirty="0" err="1"/>
              <a:t>upstream</a:t>
            </a:r>
            <a:r>
              <a:rPr lang="fr-CH" baseline="0" dirty="0"/>
              <a:t> input) </a:t>
            </a:r>
            <a:r>
              <a:rPr lang="fr-CH" dirty="0" err="1"/>
              <a:t>custmers</a:t>
            </a:r>
            <a:r>
              <a:rPr lang="fr-CH" dirty="0"/>
              <a:t> </a:t>
            </a:r>
            <a:r>
              <a:rPr lang="fr-CH" dirty="0" err="1"/>
              <a:t>supplying</a:t>
            </a:r>
            <a:r>
              <a:rPr lang="fr-CH" dirty="0"/>
              <a:t> </a:t>
            </a:r>
            <a:r>
              <a:rPr lang="fr-CH" dirty="0" err="1"/>
              <a:t>downsteram</a:t>
            </a:r>
            <a:r>
              <a:rPr lang="fr-CH" dirty="0"/>
              <a:t> end-</a:t>
            </a:r>
            <a:r>
              <a:rPr lang="fr-CH" dirty="0" err="1"/>
              <a:t>users</a:t>
            </a:r>
            <a:r>
              <a:rPr lang="fr-CH" dirty="0"/>
              <a:t> operating </a:t>
            </a:r>
            <a:r>
              <a:rPr lang="fr-CH" dirty="0" err="1"/>
              <a:t>critical</a:t>
            </a:r>
            <a:r>
              <a:rPr lang="fr-CH" dirty="0"/>
              <a:t> infrastructures –</a:t>
            </a:r>
            <a:r>
              <a:rPr lang="fr-CH" baseline="0" dirty="0"/>
              <a:t> but how </a:t>
            </a:r>
            <a:r>
              <a:rPr lang="fr-CH" baseline="0" dirty="0" err="1"/>
              <a:t>critical</a:t>
            </a:r>
            <a:r>
              <a:rPr lang="fr-CH" baseline="0" dirty="0"/>
              <a:t> (</a:t>
            </a:r>
            <a:r>
              <a:rPr lang="fr-CH" baseline="0" dirty="0" err="1"/>
              <a:t>chockepoint</a:t>
            </a:r>
            <a:r>
              <a:rPr lang="fr-CH" baseline="0" dirty="0"/>
              <a:t>) </a:t>
            </a:r>
            <a:r>
              <a:rPr lang="fr-CH" baseline="0" dirty="0" err="1"/>
              <a:t>is</a:t>
            </a:r>
            <a:r>
              <a:rPr lang="fr-CH" baseline="0" dirty="0"/>
              <a:t> the input for </a:t>
            </a:r>
            <a:r>
              <a:rPr lang="fr-CH" baseline="0" dirty="0" err="1"/>
              <a:t>critical</a:t>
            </a:r>
            <a:r>
              <a:rPr lang="fr-CH" baseline="0" dirty="0"/>
              <a:t> </a:t>
            </a:r>
            <a:r>
              <a:rPr lang="fr-CH" baseline="0" dirty="0" err="1"/>
              <a:t>infrastucture</a:t>
            </a:r>
            <a:r>
              <a:rPr lang="fr-CH" baseline="0" dirty="0"/>
              <a:t>?</a:t>
            </a:r>
            <a:r>
              <a:rPr lang="fr-CH"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dirty="0"/>
              <a:t>how </a:t>
            </a:r>
            <a:r>
              <a:rPr lang="fr-CH" dirty="0" err="1"/>
              <a:t>dependent</a:t>
            </a:r>
            <a:r>
              <a:rPr lang="fr-CH" dirty="0"/>
              <a:t> are </a:t>
            </a:r>
            <a:r>
              <a:rPr lang="fr-CH" dirty="0" err="1"/>
              <a:t>they</a:t>
            </a:r>
            <a:r>
              <a:rPr lang="fr-CH" dirty="0"/>
              <a:t> </a:t>
            </a:r>
            <a:r>
              <a:rPr lang="fr-CH" dirty="0" err="1"/>
              <a:t>from</a:t>
            </a:r>
            <a:r>
              <a:rPr lang="fr-CH" dirty="0"/>
              <a:t> the </a:t>
            </a:r>
            <a:r>
              <a:rPr lang="fr-CH" dirty="0" err="1"/>
              <a:t>products</a:t>
            </a:r>
            <a:r>
              <a:rPr lang="fr-CH" dirty="0"/>
              <a:t> of the </a:t>
            </a:r>
            <a:r>
              <a:rPr lang="fr-CH" dirty="0" err="1"/>
              <a:t>target</a:t>
            </a:r>
            <a:r>
              <a:rPr lang="fr-CH" dirty="0"/>
              <a:t> (volumes</a:t>
            </a:r>
            <a:r>
              <a:rPr lang="fr-CH" baseline="0" dirty="0"/>
              <a:t> of </a:t>
            </a:r>
            <a:r>
              <a:rPr lang="fr-CH" baseline="0" dirty="0" err="1"/>
              <a:t>products</a:t>
            </a:r>
            <a:r>
              <a:rPr lang="fr-CH" baseline="0" dirty="0"/>
              <a:t> </a:t>
            </a:r>
            <a:r>
              <a:rPr lang="fr-CH" baseline="0" dirty="0" err="1"/>
              <a:t>purchased</a:t>
            </a:r>
            <a:r>
              <a:rPr lang="fr-CH" baseline="0" dirty="0"/>
              <a:t> </a:t>
            </a:r>
            <a:r>
              <a:rPr lang="fr-CH" baseline="0" dirty="0" err="1"/>
              <a:t>from</a:t>
            </a:r>
            <a:r>
              <a:rPr lang="fr-CH" baseline="0" dirty="0"/>
              <a:t> the </a:t>
            </a:r>
            <a:r>
              <a:rPr lang="fr-CH" baseline="0" dirty="0" err="1"/>
              <a:t>target</a:t>
            </a:r>
            <a:r>
              <a:rPr lang="fr-CH" baseline="0" dirty="0"/>
              <a:t> // </a:t>
            </a:r>
            <a:r>
              <a:rPr lang="fr-CH" baseline="0" dirty="0" err="1"/>
              <a:t>from</a:t>
            </a:r>
            <a:r>
              <a:rPr lang="fr-CH" baseline="0" dirty="0"/>
              <a:t> </a:t>
            </a:r>
            <a:r>
              <a:rPr lang="fr-CH" baseline="0" dirty="0" err="1"/>
              <a:t>other</a:t>
            </a:r>
            <a:r>
              <a:rPr lang="fr-CH" baseline="0" dirty="0"/>
              <a:t> </a:t>
            </a:r>
            <a:r>
              <a:rPr lang="fr-CH" baseline="0" dirty="0" err="1"/>
              <a:t>suppliers</a:t>
            </a:r>
            <a:r>
              <a:rPr lang="fr-CH" baseline="0" dirty="0"/>
              <a:t>) </a:t>
            </a:r>
            <a:r>
              <a:rPr lang="fr-CH" dirty="0"/>
              <a:t>– are </a:t>
            </a:r>
            <a:r>
              <a:rPr lang="fr-CH" dirty="0" err="1"/>
              <a:t>they</a:t>
            </a:r>
            <a:r>
              <a:rPr lang="fr-CH" dirty="0"/>
              <a:t> </a:t>
            </a:r>
            <a:r>
              <a:rPr lang="fr-CH" dirty="0" err="1"/>
              <a:t>already</a:t>
            </a:r>
            <a:r>
              <a:rPr lang="fr-CH" dirty="0"/>
              <a:t> </a:t>
            </a:r>
            <a:r>
              <a:rPr lang="fr-CH" dirty="0" err="1"/>
              <a:t>multisourcing</a:t>
            </a:r>
            <a:r>
              <a:rPr lang="fr-CH"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dirty="0"/>
              <a:t>If </a:t>
            </a:r>
            <a:r>
              <a:rPr lang="fr-CH" dirty="0" err="1"/>
              <a:t>they</a:t>
            </a:r>
            <a:r>
              <a:rPr lang="fr-CH" dirty="0"/>
              <a:t> are (but </a:t>
            </a:r>
            <a:r>
              <a:rPr lang="fr-CH" dirty="0" err="1"/>
              <a:t>also</a:t>
            </a:r>
            <a:r>
              <a:rPr lang="fr-CH" dirty="0"/>
              <a:t> if </a:t>
            </a:r>
            <a:r>
              <a:rPr lang="fr-CH" dirty="0" err="1"/>
              <a:t>they</a:t>
            </a:r>
            <a:r>
              <a:rPr lang="fr-CH" dirty="0"/>
              <a:t> are not) </a:t>
            </a:r>
            <a:r>
              <a:rPr lang="fr-CH" dirty="0" err="1"/>
              <a:t>multisourcing</a:t>
            </a:r>
            <a:r>
              <a:rPr lang="fr-CH" dirty="0"/>
              <a:t>, are </a:t>
            </a:r>
            <a:r>
              <a:rPr lang="fr-CH" dirty="0" err="1"/>
              <a:t>there</a:t>
            </a:r>
            <a:r>
              <a:rPr lang="fr-CH" dirty="0"/>
              <a:t> </a:t>
            </a:r>
            <a:r>
              <a:rPr lang="fr-CH" dirty="0" err="1"/>
              <a:t>any</a:t>
            </a:r>
            <a:r>
              <a:rPr lang="fr-CH" dirty="0"/>
              <a:t> alternative </a:t>
            </a:r>
            <a:r>
              <a:rPr lang="fr-CH" dirty="0" err="1"/>
              <a:t>suppliers</a:t>
            </a:r>
            <a:r>
              <a:rPr lang="fr-CH" dirty="0"/>
              <a:t> in EU and </a:t>
            </a:r>
            <a:r>
              <a:rPr lang="fr-CH" dirty="0" err="1"/>
              <a:t>aborad</a:t>
            </a:r>
            <a:r>
              <a:rPr lang="fr-CH" dirty="0"/>
              <a:t>? How </a:t>
            </a:r>
            <a:r>
              <a:rPr lang="fr-CH" dirty="0" err="1"/>
              <a:t>many</a:t>
            </a:r>
            <a:r>
              <a:rPr lang="fr-CH" dirty="0"/>
              <a:t> in the EU?</a:t>
            </a:r>
            <a:r>
              <a:rPr lang="fr-CH" baseline="0" dirty="0"/>
              <a:t> How big (</a:t>
            </a:r>
            <a:r>
              <a:rPr lang="fr-CH" baseline="0" dirty="0" err="1"/>
              <a:t>capacity</a:t>
            </a:r>
            <a:r>
              <a:rPr lang="fr-CH" baseline="0" dirty="0"/>
              <a:t>)? </a:t>
            </a:r>
            <a:r>
              <a:rPr lang="fr-CH" baseline="0" dirty="0" err="1"/>
              <a:t>Technology</a:t>
            </a:r>
            <a:r>
              <a:rPr lang="fr-CH" baseline="0" dirty="0"/>
              <a:t> </a:t>
            </a:r>
            <a:r>
              <a:rPr lang="fr-CH" baseline="0" dirty="0" err="1"/>
              <a:t>is</a:t>
            </a:r>
            <a:r>
              <a:rPr lang="fr-CH" baseline="0" dirty="0"/>
              <a:t> </a:t>
            </a:r>
            <a:r>
              <a:rPr lang="fr-CH" baseline="0" dirty="0" err="1"/>
              <a:t>similar</a:t>
            </a:r>
            <a:r>
              <a:rPr lang="fr-CH" baseline="0"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dirty="0"/>
              <a:t>If </a:t>
            </a:r>
            <a:r>
              <a:rPr lang="fr-CH" dirty="0" err="1"/>
              <a:t>so</a:t>
            </a:r>
            <a:r>
              <a:rPr lang="fr-CH" dirty="0"/>
              <a:t>, </a:t>
            </a:r>
            <a:r>
              <a:rPr lang="fr-CH" dirty="0" err="1"/>
              <a:t>what</a:t>
            </a:r>
            <a:r>
              <a:rPr lang="fr-CH" dirty="0"/>
              <a:t> </a:t>
            </a:r>
            <a:r>
              <a:rPr lang="fr-CH" dirty="0" err="1"/>
              <a:t>will</a:t>
            </a:r>
            <a:r>
              <a:rPr lang="fr-CH" dirty="0"/>
              <a:t> </a:t>
            </a:r>
            <a:r>
              <a:rPr lang="fr-CH" dirty="0" err="1"/>
              <a:t>be</a:t>
            </a:r>
            <a:r>
              <a:rPr lang="fr-CH" dirty="0"/>
              <a:t> the </a:t>
            </a:r>
            <a:r>
              <a:rPr lang="fr-CH" dirty="0" err="1"/>
              <a:t>costs</a:t>
            </a:r>
            <a:r>
              <a:rPr lang="fr-CH" dirty="0"/>
              <a:t>/</a:t>
            </a:r>
            <a:r>
              <a:rPr lang="fr-CH" dirty="0" err="1"/>
              <a:t>risks</a:t>
            </a:r>
            <a:r>
              <a:rPr lang="fr-CH" dirty="0"/>
              <a:t> of </a:t>
            </a:r>
            <a:r>
              <a:rPr lang="fr-CH" dirty="0" err="1"/>
              <a:t>switching</a:t>
            </a:r>
            <a:r>
              <a:rPr lang="fr-CH" dirty="0"/>
              <a:t> to </a:t>
            </a:r>
            <a:r>
              <a:rPr lang="fr-CH" dirty="0" err="1"/>
              <a:t>other</a:t>
            </a:r>
            <a:r>
              <a:rPr lang="fr-CH" dirty="0"/>
              <a:t> </a:t>
            </a:r>
            <a:r>
              <a:rPr lang="fr-CH" dirty="0" err="1"/>
              <a:t>suppliers</a:t>
            </a:r>
            <a:r>
              <a:rPr lang="fr-CH" dirty="0"/>
              <a:t> </a:t>
            </a:r>
            <a:r>
              <a:rPr lang="fr-CH" dirty="0" err="1"/>
              <a:t>should</a:t>
            </a:r>
            <a:r>
              <a:rPr lang="fr-CH" dirty="0"/>
              <a:t> </a:t>
            </a:r>
            <a:r>
              <a:rPr lang="fr-CH" dirty="0" err="1"/>
              <a:t>there</a:t>
            </a:r>
            <a:r>
              <a:rPr lang="fr-CH" baseline="0" dirty="0"/>
              <a:t> </a:t>
            </a:r>
            <a:r>
              <a:rPr lang="fr-CH" baseline="0" dirty="0" err="1"/>
              <a:t>be</a:t>
            </a:r>
            <a:r>
              <a:rPr lang="fr-CH" baseline="0" dirty="0"/>
              <a:t> a disruption in the </a:t>
            </a:r>
            <a:r>
              <a:rPr lang="fr-CH" baseline="0" dirty="0" err="1"/>
              <a:t>prodcution</a:t>
            </a:r>
            <a:r>
              <a:rPr lang="fr-CH" baseline="0" dirty="0"/>
              <a:t> </a:t>
            </a:r>
            <a:r>
              <a:rPr lang="fr-CH" baseline="0" dirty="0" err="1"/>
              <a:t>activities</a:t>
            </a:r>
            <a:r>
              <a:rPr lang="fr-CH" baseline="0" dirty="0"/>
              <a:t> of </a:t>
            </a:r>
            <a:r>
              <a:rPr lang="fr-CH" baseline="0" dirty="0" err="1"/>
              <a:t>teh</a:t>
            </a:r>
            <a:r>
              <a:rPr lang="fr-CH" baseline="0" dirty="0"/>
              <a:t> </a:t>
            </a:r>
            <a:r>
              <a:rPr lang="fr-CH" baseline="0" dirty="0" err="1"/>
              <a:t>target</a:t>
            </a:r>
            <a:r>
              <a:rPr lang="fr-CH" baseline="0" dirty="0"/>
              <a:t> </a:t>
            </a:r>
            <a:r>
              <a:rPr lang="fr-CH" baseline="0" dirty="0" err="1"/>
              <a:t>following</a:t>
            </a:r>
            <a:r>
              <a:rPr lang="fr-CH" baseline="0" dirty="0"/>
              <a:t> the transaction</a:t>
            </a:r>
            <a:r>
              <a:rPr lang="fr-CH"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dirty="0"/>
              <a:t>In </a:t>
            </a:r>
            <a:r>
              <a:rPr lang="fr-CH" dirty="0" err="1"/>
              <a:t>sum</a:t>
            </a:r>
            <a:r>
              <a:rPr lang="fr-CH" dirty="0"/>
              <a:t>: </a:t>
            </a:r>
            <a:r>
              <a:rPr lang="fr-CH" dirty="0" err="1"/>
              <a:t>why</a:t>
            </a:r>
            <a:r>
              <a:rPr lang="fr-CH" baseline="0" dirty="0"/>
              <a:t> </a:t>
            </a:r>
            <a:r>
              <a:rPr lang="fr-CH" baseline="0" dirty="0" err="1"/>
              <a:t>we</a:t>
            </a:r>
            <a:r>
              <a:rPr lang="fr-CH" baseline="0" dirty="0"/>
              <a:t> </a:t>
            </a:r>
            <a:r>
              <a:rPr lang="fr-CH" baseline="0" dirty="0" err="1"/>
              <a:t>could</a:t>
            </a:r>
            <a:r>
              <a:rPr lang="fr-CH" baseline="0" dirty="0"/>
              <a:t> not </a:t>
            </a:r>
            <a:r>
              <a:rPr lang="fr-CH" baseline="0" dirty="0" err="1"/>
              <a:t>rely</a:t>
            </a:r>
            <a:r>
              <a:rPr lang="fr-CH" baseline="0" dirty="0"/>
              <a:t> on imports </a:t>
            </a:r>
            <a:r>
              <a:rPr lang="fr-CH" baseline="0" dirty="0" err="1"/>
              <a:t>from</a:t>
            </a:r>
            <a:r>
              <a:rPr lang="fr-CH" baseline="0" dirty="0"/>
              <a:t> alternative </a:t>
            </a:r>
            <a:r>
              <a:rPr lang="fr-CH" baseline="0" dirty="0" err="1"/>
              <a:t>suppliers</a:t>
            </a:r>
            <a:r>
              <a:rPr lang="fr-CH" baseline="0" dirty="0"/>
              <a:t>?: e.g. </a:t>
            </a:r>
            <a:r>
              <a:rPr lang="fr-CH" baseline="0" dirty="0" err="1"/>
              <a:t>trade</a:t>
            </a:r>
            <a:r>
              <a:rPr lang="fr-CH" baseline="0" dirty="0"/>
              <a:t> frictions; export control </a:t>
            </a:r>
            <a:r>
              <a:rPr lang="fr-CH" baseline="0" dirty="0" err="1"/>
              <a:t>measure</a:t>
            </a:r>
            <a:r>
              <a:rPr lang="fr-CH" baseline="0" dirty="0"/>
              <a:t>; </a:t>
            </a:r>
            <a:r>
              <a:rPr lang="fr-CH" baseline="0" dirty="0" err="1"/>
              <a:t>threats</a:t>
            </a:r>
            <a:r>
              <a:rPr lang="fr-CH" baseline="0" dirty="0"/>
              <a:t> of </a:t>
            </a:r>
            <a:r>
              <a:rPr lang="fr-CH" baseline="0" dirty="0" err="1"/>
              <a:t>supply</a:t>
            </a:r>
            <a:r>
              <a:rPr lang="fr-CH" baseline="0" dirty="0"/>
              <a:t> </a:t>
            </a:r>
            <a:r>
              <a:rPr lang="fr-CH" baseline="0" dirty="0" err="1"/>
              <a:t>chain</a:t>
            </a:r>
            <a:r>
              <a:rPr lang="fr-CH" baseline="0" dirty="0"/>
              <a:t> </a:t>
            </a:r>
            <a:r>
              <a:rPr lang="fr-CH" baseline="0" dirty="0" err="1"/>
              <a:t>distruptions</a:t>
            </a:r>
            <a:r>
              <a:rPr lang="fr-CH" baseline="0" dirty="0"/>
              <a:t> </a:t>
            </a:r>
            <a:r>
              <a:rPr lang="fr-CH" baseline="0" dirty="0" err="1"/>
              <a:t>linked</a:t>
            </a:r>
            <a:r>
              <a:rPr lang="fr-CH" baseline="0" dirty="0"/>
              <a:t> to </a:t>
            </a:r>
            <a:r>
              <a:rPr lang="fr-CH" baseline="0" dirty="0" err="1"/>
              <a:t>geographical</a:t>
            </a:r>
            <a:r>
              <a:rPr lang="fr-CH" baseline="0" dirty="0"/>
              <a:t> concentration, global crises (covid, </a:t>
            </a:r>
            <a:r>
              <a:rPr lang="fr-CH" baseline="0" dirty="0" err="1"/>
              <a:t>natural</a:t>
            </a:r>
            <a:r>
              <a:rPr lang="fr-CH" baseline="0" dirty="0"/>
              <a:t> </a:t>
            </a:r>
            <a:r>
              <a:rPr lang="fr-CH" baseline="0" dirty="0" err="1"/>
              <a:t>disasters</a:t>
            </a:r>
            <a:r>
              <a:rPr lang="fr-CH" baseline="0" dirty="0"/>
              <a:t>); </a:t>
            </a:r>
            <a:r>
              <a:rPr lang="fr-CH" baseline="0" dirty="0" err="1"/>
              <a:t>geopolitical</a:t>
            </a:r>
            <a:r>
              <a:rPr lang="fr-CH" baseline="0" dirty="0"/>
              <a:t> </a:t>
            </a:r>
            <a:r>
              <a:rPr lang="fr-CH" baseline="0" dirty="0" err="1"/>
              <a:t>uncertainities</a:t>
            </a:r>
            <a:r>
              <a:rPr lang="fr-CH" baseline="0" dirty="0"/>
              <a:t>; if </a:t>
            </a:r>
            <a:r>
              <a:rPr lang="fr-CH" baseline="0" dirty="0" err="1"/>
              <a:t>defence</a:t>
            </a:r>
            <a:r>
              <a:rPr lang="fr-CH" baseline="0" dirty="0"/>
              <a:t> (emergencies in international relations) – </a:t>
            </a:r>
            <a:r>
              <a:rPr lang="fr-CH" baseline="0" dirty="0" err="1"/>
              <a:t>then</a:t>
            </a:r>
            <a:r>
              <a:rPr lang="fr-CH" baseline="0" dirty="0"/>
              <a:t> the supplier </a:t>
            </a:r>
            <a:r>
              <a:rPr lang="fr-CH" baseline="0" dirty="0" err="1"/>
              <a:t>should</a:t>
            </a:r>
            <a:r>
              <a:rPr lang="fr-CH" baseline="0" dirty="0"/>
              <a:t> </a:t>
            </a:r>
            <a:r>
              <a:rPr lang="fr-CH" baseline="0" dirty="0" err="1"/>
              <a:t>be</a:t>
            </a:r>
            <a:r>
              <a:rPr lang="fr-CH" baseline="0" dirty="0"/>
              <a:t> EU </a:t>
            </a:r>
            <a:r>
              <a:rPr lang="fr-CH" baseline="0" dirty="0" err="1"/>
              <a:t>based</a:t>
            </a:r>
            <a:r>
              <a:rPr lang="fr-CH"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H"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H" baseline="0" dirty="0"/>
          </a:p>
          <a:p>
            <a:r>
              <a:rPr lang="de-AT" dirty="0"/>
              <a:t>In general, </a:t>
            </a:r>
            <a:r>
              <a:rPr lang="de-AT" dirty="0" err="1"/>
              <a:t>we</a:t>
            </a:r>
            <a:r>
              <a:rPr lang="de-AT" dirty="0"/>
              <a:t> </a:t>
            </a:r>
            <a:r>
              <a:rPr lang="de-AT" dirty="0" err="1"/>
              <a:t>can</a:t>
            </a:r>
            <a:r>
              <a:rPr lang="de-AT" dirty="0"/>
              <a:t> </a:t>
            </a:r>
            <a:r>
              <a:rPr lang="de-AT" dirty="0" err="1"/>
              <a:t>understand</a:t>
            </a:r>
            <a:r>
              <a:rPr lang="de-AT" dirty="0"/>
              <a:t> Securit</a:t>
            </a:r>
            <a:r>
              <a:rPr lang="de-AT" baseline="0" dirty="0"/>
              <a:t>y and </a:t>
            </a:r>
            <a:r>
              <a:rPr lang="de-AT" baseline="0" dirty="0" err="1"/>
              <a:t>public</a:t>
            </a:r>
            <a:r>
              <a:rPr lang="de-AT" baseline="0" dirty="0"/>
              <a:t> </a:t>
            </a:r>
            <a:r>
              <a:rPr lang="de-AT" baseline="0" dirty="0" err="1"/>
              <a:t>order</a:t>
            </a:r>
            <a:r>
              <a:rPr lang="de-AT" baseline="0" dirty="0"/>
              <a:t> </a:t>
            </a:r>
            <a:r>
              <a:rPr lang="de-AT" baseline="0" dirty="0" err="1"/>
              <a:t>using</a:t>
            </a:r>
            <a:r>
              <a:rPr lang="de-AT" baseline="0" dirty="0"/>
              <a:t> </a:t>
            </a:r>
            <a:r>
              <a:rPr lang="de-AT" baseline="0" dirty="0" err="1"/>
              <a:t>concentric</a:t>
            </a:r>
            <a:r>
              <a:rPr lang="de-AT" baseline="0" dirty="0"/>
              <a:t> </a:t>
            </a:r>
            <a:r>
              <a:rPr lang="de-AT" baseline="0" dirty="0" err="1"/>
              <a:t>ellipses</a:t>
            </a:r>
            <a:r>
              <a:rPr lang="de-AT" baseline="0" dirty="0"/>
              <a:t>. Order:</a:t>
            </a:r>
          </a:p>
          <a:p>
            <a:endParaRPr lang="de-AT" baseline="0" dirty="0"/>
          </a:p>
          <a:p>
            <a:r>
              <a:rPr lang="de-AT" baseline="0" dirty="0"/>
              <a:t>Military Security </a:t>
            </a:r>
            <a:r>
              <a:rPr lang="de-AT" baseline="0" dirty="0">
                <a:sym typeface="Wingdings" panose="05000000000000000000" pitchFamily="2" charset="2"/>
              </a:rPr>
              <a:t> P</a:t>
            </a:r>
            <a:r>
              <a:rPr lang="en-IE" sz="1200" kern="1200" dirty="0" err="1">
                <a:solidFill>
                  <a:schemeClr val="tx1"/>
                </a:solidFill>
                <a:effectLst/>
                <a:latin typeface="Arial" charset="0"/>
                <a:ea typeface="+mn-ea"/>
                <a:cs typeface="+mn-cs"/>
              </a:rPr>
              <a:t>hysical</a:t>
            </a:r>
            <a:r>
              <a:rPr lang="en-IE" sz="1200" kern="1200" dirty="0">
                <a:solidFill>
                  <a:schemeClr val="tx1"/>
                </a:solidFill>
                <a:effectLst/>
                <a:latin typeface="Arial" charset="0"/>
                <a:ea typeface="+mn-ea"/>
                <a:cs typeface="+mn-cs"/>
              </a:rPr>
              <a:t> (e.g. police, gendarmerie, fire departments)</a:t>
            </a:r>
            <a:r>
              <a:rPr lang="en-IE" sz="1200" kern="1200" baseline="0" dirty="0">
                <a:solidFill>
                  <a:schemeClr val="tx1"/>
                </a:solidFill>
                <a:effectLst/>
                <a:latin typeface="Arial" charset="0"/>
                <a:ea typeface="+mn-ea"/>
                <a:cs typeface="+mn-cs"/>
              </a:rPr>
              <a:t> </a:t>
            </a:r>
            <a:r>
              <a:rPr lang="en-IE" sz="1200" kern="1200" baseline="0" dirty="0">
                <a:solidFill>
                  <a:schemeClr val="tx1"/>
                </a:solidFill>
                <a:effectLst/>
                <a:latin typeface="Arial" charset="0"/>
                <a:ea typeface="+mn-ea"/>
                <a:cs typeface="+mn-cs"/>
                <a:sym typeface="Wingdings" panose="05000000000000000000" pitchFamily="2" charset="2"/>
              </a:rPr>
              <a:t> </a:t>
            </a:r>
            <a:r>
              <a:rPr lang="en-IE" sz="1200" kern="1200" dirty="0">
                <a:solidFill>
                  <a:schemeClr val="tx1"/>
                </a:solidFill>
                <a:effectLst/>
                <a:latin typeface="Arial" charset="0"/>
                <a:ea typeface="+mn-ea"/>
                <a:cs typeface="+mn-cs"/>
              </a:rPr>
              <a:t>issues of supply (e.g. energy)</a:t>
            </a:r>
            <a:r>
              <a:rPr lang="en-IE" sz="1200" kern="1200" baseline="0" dirty="0">
                <a:solidFill>
                  <a:schemeClr val="tx1"/>
                </a:solidFill>
                <a:effectLst/>
                <a:latin typeface="Arial" charset="0"/>
                <a:ea typeface="+mn-ea"/>
                <a:cs typeface="+mn-cs"/>
              </a:rPr>
              <a:t> </a:t>
            </a:r>
            <a:r>
              <a:rPr lang="en-IE" sz="1200" kern="1200" baseline="0" dirty="0">
                <a:solidFill>
                  <a:schemeClr val="tx1"/>
                </a:solidFill>
                <a:effectLst/>
                <a:latin typeface="Arial" charset="0"/>
                <a:ea typeface="+mn-ea"/>
                <a:cs typeface="+mn-cs"/>
                <a:sym typeface="Wingdings" panose="05000000000000000000" pitchFamily="2" charset="2"/>
              </a:rPr>
              <a:t> </a:t>
            </a:r>
            <a:r>
              <a:rPr lang="en-IE" sz="1200" kern="1200" dirty="0">
                <a:solidFill>
                  <a:schemeClr val="tx1"/>
                </a:solidFill>
                <a:effectLst/>
                <a:latin typeface="Arial" charset="0"/>
                <a:ea typeface="+mn-ea"/>
                <a:cs typeface="+mn-cs"/>
              </a:rPr>
              <a:t>inputs related to critical infrastructure (e.g. communication technologies, transport)</a:t>
            </a:r>
            <a:r>
              <a:rPr lang="en-IE" sz="1200" kern="1200" baseline="0" dirty="0">
                <a:solidFill>
                  <a:schemeClr val="tx1"/>
                </a:solidFill>
                <a:effectLst/>
                <a:latin typeface="Arial" charset="0"/>
                <a:ea typeface="+mn-ea"/>
                <a:cs typeface="+mn-cs"/>
              </a:rPr>
              <a:t> </a:t>
            </a:r>
            <a:r>
              <a:rPr lang="en-IE" sz="1200" kern="1200" baseline="0" dirty="0">
                <a:solidFill>
                  <a:schemeClr val="tx1"/>
                </a:solidFill>
                <a:effectLst/>
                <a:latin typeface="Arial" charset="0"/>
                <a:ea typeface="+mn-ea"/>
                <a:cs typeface="+mn-cs"/>
                <a:sym typeface="Wingdings" panose="05000000000000000000" pitchFamily="2" charset="2"/>
              </a:rPr>
              <a:t> </a:t>
            </a:r>
            <a:r>
              <a:rPr lang="en-IE" sz="1200" kern="1200" dirty="0">
                <a:solidFill>
                  <a:schemeClr val="tx1"/>
                </a:solidFill>
                <a:effectLst/>
                <a:latin typeface="Arial" charset="0"/>
                <a:ea typeface="+mn-ea"/>
                <a:cs typeface="+mn-cs"/>
              </a:rPr>
              <a:t>public order issues (e.g. protection of public health)</a:t>
            </a:r>
          </a:p>
          <a:p>
            <a:endParaRPr lang="en-IE" sz="1200" kern="1200" dirty="0">
              <a:solidFill>
                <a:schemeClr val="tx1"/>
              </a:solidFill>
              <a:effectLst/>
              <a:latin typeface="Arial" charset="0"/>
              <a:ea typeface="+mn-ea"/>
              <a:cs typeface="+mn-cs"/>
            </a:endParaRPr>
          </a:p>
          <a:p>
            <a:pPr lvl="0"/>
            <a:r>
              <a:rPr lang="en-IE" sz="1200" kern="1200" dirty="0">
                <a:solidFill>
                  <a:schemeClr val="tx1"/>
                </a:solidFill>
                <a:effectLst/>
                <a:latin typeface="Arial" charset="0"/>
                <a:ea typeface="+mn-ea"/>
                <a:cs typeface="+mn-cs"/>
              </a:rPr>
              <a:t>The</a:t>
            </a:r>
            <a:r>
              <a:rPr lang="en-IE" sz="1200" kern="1200" baseline="0" dirty="0">
                <a:solidFill>
                  <a:schemeClr val="tx1"/>
                </a:solidFill>
                <a:effectLst/>
                <a:latin typeface="Arial" charset="0"/>
                <a:ea typeface="+mn-ea"/>
                <a:cs typeface="+mn-cs"/>
              </a:rPr>
              <a:t> purpose of the FDI Screening is to assess whether a transaction could negatively impact any of these areas. </a:t>
            </a:r>
            <a:endParaRPr lang="fr-BE" sz="1200" kern="1200" dirty="0">
              <a:solidFill>
                <a:schemeClr val="tx1"/>
              </a:solidFill>
              <a:effectLst/>
              <a:latin typeface="Arial" charset="0"/>
              <a:ea typeface="+mn-ea"/>
              <a:cs typeface="+mn-cs"/>
            </a:endParaRPr>
          </a:p>
          <a:p>
            <a:endParaRPr lang="nl-BE"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0" u="none" dirty="0">
                <a:latin typeface="Arial" panose="020B0604020202020204" pitchFamily="34" charset="0"/>
              </a:rPr>
              <a:t>The</a:t>
            </a:r>
            <a:r>
              <a:rPr lang="en-US" altLang="en-US" b="0" u="none" baseline="0" dirty="0">
                <a:latin typeface="Arial" panose="020B0604020202020204" pitchFamily="34" charset="0"/>
              </a:rPr>
              <a:t> basis for this is the FDI Screening Regulation: </a:t>
            </a:r>
            <a:r>
              <a:rPr lang="en-US" altLang="en-US" b="0" u="none" dirty="0">
                <a:latin typeface="Arial" panose="020B0604020202020204" pitchFamily="34" charset="0"/>
              </a:rPr>
              <a:t>the Regulation</a:t>
            </a:r>
            <a:r>
              <a:rPr lang="en-US" altLang="en-US" b="0" u="none" baseline="0" dirty="0">
                <a:latin typeface="Arial" panose="020B0604020202020204" pitchFamily="34" charset="0"/>
              </a:rPr>
              <a:t> mandates us to look at the impact of a transaction on: “I Quote”</a:t>
            </a:r>
            <a:r>
              <a:rPr lang="en-US" altLang="en-US" b="0" u="none" dirty="0">
                <a:latin typeface="Arial" panose="020B0604020202020204" pitchFamily="34" charset="0"/>
              </a:rPr>
              <a:t>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altLang="en-US" b="0" u="none" dirty="0" err="1">
                <a:latin typeface="Arial" panose="020B0604020202020204" pitchFamily="34" charset="0"/>
              </a:rPr>
              <a:t>critical</a:t>
            </a:r>
            <a:r>
              <a:rPr lang="de-DE" altLang="en-US" b="0" u="none" dirty="0">
                <a:latin typeface="Arial" panose="020B0604020202020204" pitchFamily="34" charset="0"/>
              </a:rPr>
              <a:t> </a:t>
            </a:r>
            <a:r>
              <a:rPr lang="de-DE" altLang="en-US" b="0" u="none" dirty="0" err="1">
                <a:latin typeface="Arial" panose="020B0604020202020204" pitchFamily="34" charset="0"/>
              </a:rPr>
              <a:t>infrastructure</a:t>
            </a:r>
            <a:endParaRPr lang="de-DE" altLang="en-US" b="0" u="none" dirty="0">
              <a:latin typeface="Arial" panose="020B0604020202020204" pitchFamily="34" charset="0"/>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altLang="en-US" b="0" u="none" dirty="0" err="1">
                <a:latin typeface="Arial" panose="020B0604020202020204" pitchFamily="34" charset="0"/>
              </a:rPr>
              <a:t>critical</a:t>
            </a:r>
            <a:r>
              <a:rPr lang="de-DE" altLang="en-US" b="0" u="none" dirty="0">
                <a:latin typeface="Arial" panose="020B0604020202020204" pitchFamily="34" charset="0"/>
              </a:rPr>
              <a:t> </a:t>
            </a:r>
            <a:r>
              <a:rPr lang="de-DE" altLang="en-US" b="0" u="none" dirty="0" err="1">
                <a:latin typeface="Arial" panose="020B0604020202020204" pitchFamily="34" charset="0"/>
              </a:rPr>
              <a:t>technologies</a:t>
            </a:r>
            <a:endParaRPr lang="en-US" altLang="en-US" b="0" u="none" dirty="0">
              <a:latin typeface="Arial" panose="020B0604020202020204" pitchFamily="34" charset="0"/>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dirty="0"/>
              <a:t>the supply of critical inputs</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dirty="0"/>
              <a:t>access to / control of sensitive information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dirty="0"/>
              <a:t>the freedom and pluralism of the media</a:t>
            </a:r>
          </a:p>
          <a:p>
            <a:pPr marL="457200" marR="0" lvl="1"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b="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1" baseline="0" dirty="0"/>
              <a:t>public order</a:t>
            </a:r>
            <a:r>
              <a:rPr lang="en-US" b="0" baseline="0" dirty="0"/>
              <a:t>, understood as under Article XIV a) of the GATS, which provides that necessary measures can be taken “</a:t>
            </a:r>
            <a:r>
              <a:rPr lang="en-GB" sz="1200" kern="1200" dirty="0">
                <a:solidFill>
                  <a:schemeClr val="tx1"/>
                </a:solidFill>
                <a:effectLst/>
                <a:latin typeface="Arial" charset="0"/>
                <a:ea typeface="+mn-ea"/>
                <a:cs typeface="+mn-cs"/>
              </a:rPr>
              <a:t>where a genuine and sufficiently serious threat is posed to one of the </a:t>
            </a:r>
            <a:r>
              <a:rPr lang="en-GB" sz="1200" b="1" u="sng" kern="1200" dirty="0">
                <a:solidFill>
                  <a:schemeClr val="tx1"/>
                </a:solidFill>
                <a:effectLst/>
                <a:latin typeface="Arial" charset="0"/>
                <a:ea typeface="+mn-ea"/>
                <a:cs typeface="+mn-cs"/>
              </a:rPr>
              <a:t>fundamental interests of society</a:t>
            </a:r>
            <a:r>
              <a:rPr lang="en-GB" sz="1200" kern="1200" dirty="0">
                <a:solidFill>
                  <a:schemeClr val="tx1"/>
                </a:solidFill>
                <a:effectLst/>
                <a:latin typeface="Arial" charset="0"/>
                <a:ea typeface="+mn-ea"/>
                <a:cs typeface="+mn-cs"/>
              </a:rPr>
              <a:t>”</a:t>
            </a:r>
            <a:r>
              <a:rPr lang="en-US" b="0" baseline="0" dirty="0"/>
              <a: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baseline="0" dirty="0"/>
              <a:t>For example, the Regulation refers to </a:t>
            </a:r>
            <a:r>
              <a:rPr lang="en-US" b="0" dirty="0"/>
              <a:t>the </a:t>
            </a:r>
            <a:r>
              <a:rPr lang="en-US" b="1" dirty="0"/>
              <a:t>freedom and pluralism of the media</a:t>
            </a:r>
            <a:r>
              <a:rPr lang="en-US" b="0" dirty="0"/>
              <a:t>. This is clearly a public order concern.  Threats</a:t>
            </a:r>
            <a:r>
              <a:rPr lang="en-US" b="0" baseline="0" dirty="0"/>
              <a:t> to </a:t>
            </a:r>
            <a:r>
              <a:rPr lang="en-US" b="1" dirty="0"/>
              <a:t>Public health</a:t>
            </a:r>
            <a:r>
              <a:rPr lang="en-US" b="1" baseline="0" dirty="0"/>
              <a:t> </a:t>
            </a:r>
            <a:r>
              <a:rPr lang="en-US" b="0" baseline="0" dirty="0"/>
              <a:t>are also examined from that angle.</a:t>
            </a:r>
            <a:endParaRPr lang="en-US" b="0" dirty="0"/>
          </a:p>
          <a:p>
            <a:pPr lvl="0">
              <a:buClr>
                <a:srgbClr val="0F5494"/>
              </a:buClr>
              <a:buFont typeface="Arial" panose="020B0604020202020204" pitchFamily="34" charset="0"/>
            </a:pPr>
            <a:endParaRPr lang="en-US" b="0" i="0" dirty="0"/>
          </a:p>
          <a:p>
            <a:pPr lvl="0">
              <a:buClr>
                <a:srgbClr val="0F5494"/>
              </a:buClr>
              <a:buFont typeface="Arial" panose="020B0604020202020204" pitchFamily="34" charset="0"/>
            </a:pPr>
            <a:r>
              <a:rPr lang="en-US" b="0" i="0" dirty="0"/>
              <a:t>The</a:t>
            </a:r>
            <a:r>
              <a:rPr lang="en-US" b="0" i="0" baseline="0" dirty="0"/>
              <a:t> Regulation also includes </a:t>
            </a:r>
            <a:r>
              <a:rPr lang="en-US" b="0" i="0" dirty="0"/>
              <a:t>certain additional factors related to the characteristics / </a:t>
            </a:r>
            <a:r>
              <a:rPr lang="en-US" b="1" i="0" dirty="0"/>
              <a:t>threats of the investor </a:t>
            </a:r>
            <a:r>
              <a:rPr lang="en-US" b="0" i="0" dirty="0"/>
              <a:t>(link to a foreign State; including the armed forces, or to illegal activities)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200" baseline="0" dirty="0"/>
              <a:t>Member States typically review these criteria when reviewing acquisitions of targets in the </a:t>
            </a:r>
            <a:r>
              <a:rPr lang="en-US" altLang="en-US" sz="1200" dirty="0"/>
              <a:t>sectors: such as industrial goods and services, financial services &amp; fin tech, high tech, telecom</a:t>
            </a:r>
            <a:r>
              <a:rPr lang="en-US" altLang="en-US" sz="1200" baseline="0" dirty="0"/>
              <a:t> infrastructure, data </a:t>
            </a:r>
            <a:r>
              <a:rPr lang="en-US" altLang="en-US" sz="1200" baseline="0" dirty="0" err="1"/>
              <a:t>centres</a:t>
            </a:r>
            <a:r>
              <a:rPr lang="en-US" altLang="en-US" sz="1200" baseline="0" dirty="0"/>
              <a:t>, </a:t>
            </a:r>
            <a:r>
              <a:rPr lang="en-US" altLang="en-US" sz="1200" dirty="0"/>
              <a:t>defense &amp; aerospace, and energy,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altLang="en-US" sz="1200" dirty="0"/>
          </a:p>
          <a:p>
            <a:pPr marL="0" lvl="0" indent="0">
              <a:buFont typeface="+mj-lt"/>
              <a:buNone/>
            </a:pPr>
            <a:r>
              <a:rPr lang="en-US" sz="1200" kern="1200" dirty="0">
                <a:solidFill>
                  <a:schemeClr val="tx1"/>
                </a:solidFill>
                <a:effectLst/>
                <a:latin typeface="Arial" charset="0"/>
                <a:ea typeface="+mn-ea"/>
                <a:cs typeface="+mn-cs"/>
              </a:rPr>
              <a:t>Focus of the mechanism is </a:t>
            </a:r>
            <a:r>
              <a:rPr lang="en-US" sz="1200" b="1" kern="1200" dirty="0">
                <a:solidFill>
                  <a:schemeClr val="tx1"/>
                </a:solidFill>
                <a:effectLst/>
                <a:latin typeface="Arial" charset="0"/>
                <a:ea typeface="+mn-ea"/>
                <a:cs typeface="+mn-cs"/>
              </a:rPr>
              <a:t>security and public order</a:t>
            </a:r>
            <a:r>
              <a:rPr lang="en-US" sz="1200" kern="1200" dirty="0">
                <a:solidFill>
                  <a:schemeClr val="tx1"/>
                </a:solidFill>
                <a:effectLst/>
                <a:latin typeface="Arial" charset="0"/>
                <a:ea typeface="+mn-ea"/>
                <a:cs typeface="+mn-cs"/>
              </a:rPr>
              <a:t>, but </a:t>
            </a:r>
            <a:r>
              <a:rPr lang="en-US" sz="1200" b="1" u="sng" kern="1200" dirty="0">
                <a:solidFill>
                  <a:schemeClr val="tx1"/>
                </a:solidFill>
                <a:effectLst/>
                <a:latin typeface="Arial" charset="0"/>
                <a:ea typeface="+mn-ea"/>
                <a:cs typeface="+mn-cs"/>
              </a:rPr>
              <a:t>NOT</a:t>
            </a:r>
            <a:r>
              <a:rPr lang="en-US" sz="1200" kern="1200" dirty="0">
                <a:solidFill>
                  <a:schemeClr val="tx1"/>
                </a:solidFill>
                <a:effectLst/>
                <a:latin typeface="Arial" charset="0"/>
                <a:ea typeface="+mn-ea"/>
                <a:cs typeface="+mn-cs"/>
              </a:rPr>
              <a:t> on supporting EU’s competitiveness, ensuring economic sovereignty, or protecting sectors that are deemed strategic. Against this backdrop, the EU takes care of two main aspects – two blind spots pre-existed before the creation of the regime – this is its own added value:</a:t>
            </a:r>
          </a:p>
          <a:p>
            <a:pPr marL="0" lvl="0" indent="0">
              <a:buFont typeface="+mj-lt"/>
              <a:buNone/>
            </a:pPr>
            <a:endParaRPr lang="fr-BE" sz="12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 Impact of the investment on more than one EU MS..</a:t>
            </a:r>
            <a:endParaRPr lang="fr-BE" sz="12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  Risk for projects/</a:t>
            </a:r>
            <a:r>
              <a:rPr lang="en-US" sz="1200" kern="1200" dirty="0" err="1">
                <a:solidFill>
                  <a:schemeClr val="tx1"/>
                </a:solidFill>
                <a:effectLst/>
                <a:latin typeface="Arial" charset="0"/>
                <a:ea typeface="+mn-ea"/>
                <a:cs typeface="+mn-cs"/>
              </a:rPr>
              <a:t>programmes</a:t>
            </a:r>
            <a:r>
              <a:rPr lang="en-US" sz="1200" kern="1200" dirty="0">
                <a:solidFill>
                  <a:schemeClr val="tx1"/>
                </a:solidFill>
                <a:effectLst/>
                <a:latin typeface="Arial" charset="0"/>
                <a:ea typeface="+mn-ea"/>
                <a:cs typeface="+mn-cs"/>
              </a:rPr>
              <a:t> of EU interest .</a:t>
            </a:r>
            <a:endParaRPr lang="fr-BE" sz="1200" kern="1200" dirty="0">
              <a:solidFill>
                <a:schemeClr val="tx1"/>
              </a:solidFill>
              <a:effectLst/>
              <a:latin typeface="Arial"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altLang="en-US" sz="1200"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Arial" charset="0"/>
                <a:ea typeface="+mn-ea"/>
                <a:cs typeface="+mn-cs"/>
              </a:rPr>
              <a:t>Note: Screening on grounds other than security and public order would risk to put us at odds with our international commitments (GATS, FTAs…).</a:t>
            </a:r>
            <a:endParaRPr lang="fr-BE" sz="1200" kern="1200" dirty="0">
              <a:solidFill>
                <a:schemeClr val="tx1"/>
              </a:solidFill>
              <a:effectLst/>
              <a:latin typeface="Arial"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BE" dirty="0"/>
          </a:p>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3197426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u="none" dirty="0"/>
              <a:t>1 –</a:t>
            </a:r>
            <a:r>
              <a:rPr lang="fr-CH" u="none" dirty="0" err="1"/>
              <a:t>F</a:t>
            </a:r>
            <a:r>
              <a:rPr lang="fr-CH" u="none" baseline="0" dirty="0" err="1"/>
              <a:t>actors</a:t>
            </a:r>
            <a:r>
              <a:rPr lang="fr-CH" u="none" baseline="0" dirty="0"/>
              <a:t>  </a:t>
            </a:r>
            <a:r>
              <a:rPr lang="fr-CH" u="none" baseline="0" dirty="0" err="1"/>
              <a:t>that</a:t>
            </a:r>
            <a:r>
              <a:rPr lang="fr-CH" u="none" baseline="0" dirty="0"/>
              <a:t> </a:t>
            </a:r>
            <a:r>
              <a:rPr lang="fr-CH" u="none" baseline="0" dirty="0" err="1"/>
              <a:t>indicate</a:t>
            </a:r>
            <a:r>
              <a:rPr lang="fr-CH" u="none" baseline="0" dirty="0"/>
              <a:t> </a:t>
            </a:r>
            <a:r>
              <a:rPr lang="fr-CH" u="none" baseline="0" dirty="0" err="1"/>
              <a:t>threats</a:t>
            </a:r>
            <a:r>
              <a:rPr lang="fr-CH" u="none" baseline="0" dirty="0"/>
              <a:t> </a:t>
            </a:r>
            <a:r>
              <a:rPr lang="fr-CH" u="none" baseline="0" dirty="0" err="1"/>
              <a:t>from</a:t>
            </a:r>
            <a:r>
              <a:rPr lang="fr-CH" u="none" baseline="0" dirty="0"/>
              <a:t> the </a:t>
            </a:r>
            <a:r>
              <a:rPr lang="fr-CH" u="none" baseline="0" dirty="0" err="1"/>
              <a:t>investor</a:t>
            </a:r>
            <a:endParaRPr lang="fr-CH"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H"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u="none" baseline="0" dirty="0"/>
              <a:t>2 – </a:t>
            </a:r>
            <a:r>
              <a:rPr lang="fr-CH" u="none" baseline="0" dirty="0" err="1"/>
              <a:t>Approach</a:t>
            </a:r>
            <a:r>
              <a:rPr lang="fr-CH" u="none" baseline="0" dirty="0"/>
              <a:t> to </a:t>
            </a:r>
            <a:r>
              <a:rPr lang="fr-CH" u="none" baseline="0" dirty="0" err="1"/>
              <a:t>threat</a:t>
            </a:r>
            <a:r>
              <a:rPr lang="fr-CH" u="none" baseline="0" dirty="0"/>
              <a:t> </a:t>
            </a:r>
            <a:r>
              <a:rPr lang="fr-CH" u="none" baseline="0" dirty="0" err="1"/>
              <a:t>analysis</a:t>
            </a:r>
            <a:r>
              <a:rPr lang="fr-CH" u="none" baseline="0" dirty="0"/>
              <a:t>:</a:t>
            </a:r>
            <a:endParaRPr lang="fr-CH"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dirty="0"/>
              <a:t>Link </a:t>
            </a:r>
            <a:r>
              <a:rPr lang="fr-CH" dirty="0" err="1"/>
              <a:t>with</a:t>
            </a:r>
            <a:r>
              <a:rPr lang="fr-CH" dirty="0"/>
              <a:t> gov.t/</a:t>
            </a:r>
            <a:r>
              <a:rPr lang="fr-CH" dirty="0" err="1"/>
              <a:t>army</a:t>
            </a:r>
            <a:endParaRPr lang="fr-CH"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dirty="0" err="1"/>
              <a:t>strategic</a:t>
            </a:r>
            <a:r>
              <a:rPr lang="fr-CH" dirty="0"/>
              <a:t> intentions of country of </a:t>
            </a:r>
            <a:r>
              <a:rPr lang="fr-CH" dirty="0" err="1"/>
              <a:t>investor</a:t>
            </a:r>
            <a:r>
              <a:rPr lang="fr-CH" dirty="0"/>
              <a:t> (if the </a:t>
            </a:r>
            <a:r>
              <a:rPr lang="fr-CH" dirty="0" err="1"/>
              <a:t>investor</a:t>
            </a:r>
            <a:r>
              <a:rPr lang="fr-CH" dirty="0"/>
              <a:t> has links </a:t>
            </a:r>
            <a:r>
              <a:rPr lang="fr-CH" dirty="0" err="1"/>
              <a:t>with</a:t>
            </a:r>
            <a:r>
              <a:rPr lang="fr-CH" dirty="0"/>
              <a:t> gov.t)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dirty="0" err="1"/>
              <a:t>Therats</a:t>
            </a:r>
            <a:r>
              <a:rPr lang="fr-CH" dirty="0"/>
              <a:t> </a:t>
            </a:r>
            <a:r>
              <a:rPr lang="fr-CH" dirty="0" err="1"/>
              <a:t>arising</a:t>
            </a:r>
            <a:r>
              <a:rPr lang="fr-CH" dirty="0"/>
              <a:t> </a:t>
            </a:r>
            <a:r>
              <a:rPr lang="fr-CH" dirty="0" err="1"/>
              <a:t>from</a:t>
            </a:r>
            <a:r>
              <a:rPr lang="fr-CH" dirty="0"/>
              <a:t> </a:t>
            </a:r>
            <a:r>
              <a:rPr lang="fr-CH" dirty="0" err="1"/>
              <a:t>specific</a:t>
            </a:r>
            <a:r>
              <a:rPr lang="fr-CH" dirty="0"/>
              <a:t> </a:t>
            </a:r>
            <a:r>
              <a:rPr lang="fr-CH" dirty="0" err="1"/>
              <a:t>committments</a:t>
            </a:r>
            <a:r>
              <a:rPr lang="fr-CH" dirty="0"/>
              <a:t> in SPA, </a:t>
            </a:r>
            <a:r>
              <a:rPr lang="fr-CH" dirty="0" err="1"/>
              <a:t>Shareholder’s</a:t>
            </a:r>
            <a:r>
              <a:rPr lang="fr-CH" dirty="0"/>
              <a:t> Agreement,</a:t>
            </a:r>
            <a:r>
              <a:rPr lang="fr-CH" baseline="0" dirty="0"/>
              <a:t> etc. (e.g. </a:t>
            </a:r>
            <a:r>
              <a:rPr lang="fr-CH" baseline="0" dirty="0" err="1"/>
              <a:t>relocating</a:t>
            </a:r>
            <a:r>
              <a:rPr lang="fr-CH" baseline="0" dirty="0"/>
              <a:t> production; tech </a:t>
            </a:r>
            <a:r>
              <a:rPr lang="fr-CH" baseline="0" dirty="0" err="1"/>
              <a:t>transfer</a:t>
            </a:r>
            <a:r>
              <a:rPr lang="fr-CH" baseline="0" dirty="0"/>
              <a:t> – if </a:t>
            </a:r>
            <a:r>
              <a:rPr lang="fr-CH" baseline="0" dirty="0" err="1"/>
              <a:t>this</a:t>
            </a:r>
            <a:r>
              <a:rPr lang="fr-CH" baseline="0" dirty="0"/>
              <a:t> </a:t>
            </a:r>
            <a:r>
              <a:rPr lang="fr-CH" baseline="0" dirty="0" err="1"/>
              <a:t>is</a:t>
            </a:r>
            <a:r>
              <a:rPr lang="fr-CH" baseline="0" dirty="0"/>
              <a:t> </a:t>
            </a:r>
            <a:r>
              <a:rPr lang="fr-CH" baseline="0" dirty="0" err="1"/>
              <a:t>critical</a:t>
            </a:r>
            <a:r>
              <a:rPr lang="fr-CH" baseline="0" dirty="0"/>
              <a:t> as per the </a:t>
            </a:r>
            <a:r>
              <a:rPr lang="fr-CH" baseline="0" dirty="0" err="1"/>
              <a:t>vulnerability</a:t>
            </a:r>
            <a:r>
              <a:rPr lang="fr-CH" baseline="0" dirty="0"/>
              <a:t> </a:t>
            </a:r>
            <a:r>
              <a:rPr lang="fr-CH" baseline="0" dirty="0" err="1"/>
              <a:t>assessment</a:t>
            </a:r>
            <a:r>
              <a:rPr lang="fr-CH" baseline="0" dirty="0"/>
              <a:t> part)</a:t>
            </a:r>
            <a:endParaRPr lang="fr-CH"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dirty="0" err="1"/>
              <a:t>measures</a:t>
            </a:r>
            <a:r>
              <a:rPr lang="fr-CH" dirty="0"/>
              <a:t> in place to </a:t>
            </a:r>
            <a:r>
              <a:rPr lang="fr-CH" dirty="0" err="1"/>
              <a:t>restrict</a:t>
            </a:r>
            <a:r>
              <a:rPr lang="fr-CH" dirty="0"/>
              <a:t> or</a:t>
            </a:r>
            <a:r>
              <a:rPr lang="fr-CH" baseline="0" dirty="0"/>
              <a:t> </a:t>
            </a:r>
            <a:r>
              <a:rPr lang="fr-CH" baseline="0" dirty="0" err="1"/>
              <a:t>discourage</a:t>
            </a:r>
            <a:r>
              <a:rPr lang="fr-CH" baseline="0" dirty="0"/>
              <a:t> </a:t>
            </a:r>
            <a:r>
              <a:rPr lang="fr-CH" dirty="0" err="1"/>
              <a:t>these</a:t>
            </a:r>
            <a:r>
              <a:rPr lang="fr-CH" dirty="0"/>
              <a:t> </a:t>
            </a:r>
            <a:r>
              <a:rPr lang="fr-CH" dirty="0" err="1"/>
              <a:t>kind</a:t>
            </a:r>
            <a:r>
              <a:rPr lang="fr-CH" dirty="0"/>
              <a:t> of exports in the</a:t>
            </a:r>
            <a:r>
              <a:rPr lang="fr-CH" baseline="0" dirty="0"/>
              <a:t> country of the </a:t>
            </a:r>
            <a:r>
              <a:rPr lang="fr-CH" baseline="0" dirty="0" err="1"/>
              <a:t>investor</a:t>
            </a:r>
            <a:r>
              <a:rPr lang="fr-CH" baseline="0" dirty="0"/>
              <a:t> or countries of alternative </a:t>
            </a:r>
            <a:r>
              <a:rPr lang="fr-CH" baseline="0" dirty="0" err="1"/>
              <a:t>suppliers</a:t>
            </a:r>
            <a:r>
              <a:rPr lang="fr-CH" baseline="0" dirty="0"/>
              <a:t> </a:t>
            </a:r>
            <a:r>
              <a:rPr lang="fr-CH" dirty="0"/>
              <a:t>(</a:t>
            </a:r>
            <a:r>
              <a:rPr lang="fr-CH" dirty="0" err="1"/>
              <a:t>such</a:t>
            </a:r>
            <a:r>
              <a:rPr lang="fr-CH" dirty="0"/>
              <a:t> as export control </a:t>
            </a:r>
            <a:r>
              <a:rPr lang="fr-CH" dirty="0" err="1"/>
              <a:t>measures</a:t>
            </a:r>
            <a:r>
              <a:rPr lang="fr-CH"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160889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a:t>
            </a:r>
            <a:r>
              <a:rPr lang="en-US" sz="1200" b="1" dirty="0">
                <a:solidFill>
                  <a:srgbClr val="0356B1"/>
                </a:solidFill>
              </a:rPr>
              <a:t>vast majority of FDI poses no problem </a:t>
            </a:r>
            <a:r>
              <a:rPr lang="en-US" sz="1200" dirty="0"/>
              <a:t>from a security/public order perspective and is approved </a:t>
            </a:r>
            <a:r>
              <a:rPr lang="en-US" sz="1200" b="1" dirty="0">
                <a:solidFill>
                  <a:srgbClr val="0356B1"/>
                </a:solidFill>
              </a:rPr>
              <a:t>swiftly</a:t>
            </a:r>
            <a:r>
              <a:rPr lang="en-US" sz="1200" dirty="0"/>
              <a:t> (both at Member State level and under the Regulation).</a:t>
            </a:r>
          </a:p>
          <a:p>
            <a:r>
              <a:rPr lang="en-US" sz="1200" dirty="0"/>
              <a:t>The Commission completed the assessment of FDI transactions notified by Member States very quickly: </a:t>
            </a:r>
            <a:r>
              <a:rPr lang="en-US" sz="1200" b="1" dirty="0">
                <a:solidFill>
                  <a:srgbClr val="0356B1"/>
                </a:solidFill>
              </a:rPr>
              <a:t>86% were assessed in just 15 calendar days </a:t>
            </a:r>
            <a:r>
              <a:rPr lang="en-US" sz="1200" dirty="0"/>
              <a:t> </a:t>
            </a:r>
          </a:p>
          <a:p>
            <a:r>
              <a:rPr lang="en-US" sz="1200" dirty="0"/>
              <a:t>The EU mechanism </a:t>
            </a:r>
            <a:r>
              <a:rPr lang="en-US" sz="1200" b="1" dirty="0">
                <a:solidFill>
                  <a:srgbClr val="0356B1"/>
                </a:solidFill>
              </a:rPr>
              <a:t>does not hold back the EU's openness to FDI</a:t>
            </a:r>
            <a:r>
              <a:rPr lang="en-US" sz="1200" dirty="0"/>
              <a:t>. With less than 3% of transactions resulting in a Commission opinion, the focus remains on security and public order</a:t>
            </a:r>
          </a:p>
          <a:p>
            <a:endParaRPr lang="hu-HU" dirty="0"/>
          </a:p>
          <a:p>
            <a:r>
              <a:rPr lang="en-US" sz="1800" b="0" i="0" u="none" strike="noStrike" baseline="0" dirty="0">
                <a:solidFill>
                  <a:srgbClr val="000000"/>
                </a:solidFill>
                <a:latin typeface="Times New Roman" panose="02020603050405020304" pitchFamily="18" charset="0"/>
              </a:rPr>
              <a:t>Overall, there has been a considerable number of requests for </a:t>
            </a:r>
            <a:r>
              <a:rPr lang="en-US" sz="1800" b="0" i="0" u="none" strike="noStrike" baseline="0" dirty="0" err="1">
                <a:solidFill>
                  <a:srgbClr val="000000"/>
                </a:solidFill>
                <a:latin typeface="Times New Roman" panose="02020603050405020304" pitchFamily="18" charset="0"/>
              </a:rPr>
              <a:t>authorisations</a:t>
            </a:r>
            <a:r>
              <a:rPr lang="en-US" sz="1800" b="0" i="0" u="none" strike="noStrike" baseline="0" dirty="0">
                <a:solidFill>
                  <a:srgbClr val="000000"/>
                </a:solidFill>
                <a:latin typeface="Times New Roman" panose="02020603050405020304" pitchFamily="18" charset="0"/>
              </a:rPr>
              <a:t> received in 2021at national level19. Pursuant to Article 5 of the Regulation, which </a:t>
            </a:r>
            <a:r>
              <a:rPr lang="en-US" sz="1800" b="0" i="0" u="none" strike="noStrike" baseline="0" dirty="0" err="1">
                <a:solidFill>
                  <a:srgbClr val="000000"/>
                </a:solidFill>
                <a:latin typeface="Times New Roman" panose="02020603050405020304" pitchFamily="18" charset="0"/>
              </a:rPr>
              <a:t>organises</a:t>
            </a:r>
            <a:r>
              <a:rPr lang="en-US" sz="1800" b="0" i="0" u="none" strike="noStrike" baseline="0" dirty="0">
                <a:solidFill>
                  <a:srgbClr val="000000"/>
                </a:solidFill>
                <a:latin typeface="Times New Roman" panose="02020603050405020304" pitchFamily="18" charset="0"/>
              </a:rPr>
              <a:t> their reporting obligation, Member States have reported 1 563 requests for </a:t>
            </a:r>
            <a:r>
              <a:rPr lang="en-US" sz="1800" b="0" i="0" u="none" strike="noStrike" baseline="0" dirty="0" err="1">
                <a:solidFill>
                  <a:srgbClr val="000000"/>
                </a:solidFill>
                <a:latin typeface="Times New Roman" panose="02020603050405020304" pitchFamily="18" charset="0"/>
              </a:rPr>
              <a:t>authorisation</a:t>
            </a:r>
            <a:r>
              <a:rPr lang="en-US" sz="1800" b="0" i="0" u="none" strike="noStrike" baseline="0" dirty="0">
                <a:solidFill>
                  <a:srgbClr val="000000"/>
                </a:solidFill>
                <a:latin typeface="Times New Roman" panose="02020603050405020304" pitchFamily="18" charset="0"/>
              </a:rPr>
              <a:t> and </a:t>
            </a:r>
            <a:r>
              <a:rPr lang="en-US" sz="1800" b="0" i="1" u="none" strike="noStrike" baseline="0" dirty="0">
                <a:solidFill>
                  <a:srgbClr val="000000"/>
                </a:solidFill>
                <a:latin typeface="Times New Roman" panose="02020603050405020304" pitchFamily="18" charset="0"/>
              </a:rPr>
              <a:t>ex-officio </a:t>
            </a:r>
            <a:r>
              <a:rPr lang="en-US" sz="1800" b="0" i="0" u="none" strike="noStrike" baseline="0" dirty="0">
                <a:solidFill>
                  <a:srgbClr val="000000"/>
                </a:solidFill>
                <a:latin typeface="Times New Roman" panose="02020603050405020304" pitchFamily="18" charset="0"/>
              </a:rPr>
              <a:t>cases in 2021</a:t>
            </a:r>
            <a:r>
              <a:rPr lang="hu-HU" sz="1800" b="0" i="0" u="none" strike="noStrike" baseline="0" dirty="0">
                <a:solidFill>
                  <a:srgbClr val="000000"/>
                </a:solidFill>
                <a:latin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rPr>
              <a:t>About 71% of all applications were deemed ineligible or did not require formal screening because of an evident lack of impact on security and public order.  </a:t>
            </a: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2449756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FDI covers a </a:t>
            </a:r>
            <a:r>
              <a:rPr lang="en-US" sz="1200" b="1" dirty="0">
                <a:solidFill>
                  <a:srgbClr val="0356B1"/>
                </a:solidFill>
              </a:rPr>
              <a:t>wide range of sectors</a:t>
            </a:r>
            <a:r>
              <a:rPr lang="en-US" sz="1200" dirty="0"/>
              <a:t>, but most cases notified concerned </a:t>
            </a:r>
            <a:r>
              <a:rPr lang="en-US" sz="1200" b="1" dirty="0">
                <a:solidFill>
                  <a:srgbClr val="0356B1"/>
                </a:solidFill>
              </a:rPr>
              <a:t>manufacturing</a:t>
            </a:r>
            <a:r>
              <a:rPr lang="en-US" sz="1200" dirty="0"/>
              <a:t> (44%) – covering a diverse set of industries including </a:t>
            </a:r>
            <a:r>
              <a:rPr lang="en-US" sz="1200" dirty="0" err="1"/>
              <a:t>defence</a:t>
            </a:r>
            <a:r>
              <a:rPr lang="en-US" sz="1200" dirty="0"/>
              <a:t>, aerospace, energy, health and semiconductor equipment, and Information and Communications Technologies (32%).</a:t>
            </a:r>
          </a:p>
          <a:p>
            <a:endParaRPr lang="en-GB" dirty="0"/>
          </a:p>
        </p:txBody>
      </p:sp>
      <p:sp>
        <p:nvSpPr>
          <p:cNvPr id="4" name="Slide Number Placeholder 3"/>
          <p:cNvSpPr>
            <a:spLocks noGrp="1"/>
          </p:cNvSpPr>
          <p:nvPr>
            <p:ph type="sldNum" sz="quarter" idx="5"/>
          </p:nvPr>
        </p:nvSpPr>
        <p:spPr/>
        <p:txBody>
          <a:bodyPr/>
          <a:lstStyle/>
          <a:p>
            <a:fld id="{83213CE4-C9CF-4D14-98E8-E7306713A5F9}" type="slidenum">
              <a:rPr lang="en-GB" altLang="en-US" smtClean="0"/>
              <a:pPr/>
              <a:t>9</a:t>
            </a:fld>
            <a:endParaRPr lang="en-GB" altLang="en-US"/>
          </a:p>
        </p:txBody>
      </p:sp>
    </p:spTree>
    <p:extLst>
      <p:ext uri="{BB962C8B-B14F-4D97-AF65-F5344CB8AC3E}">
        <p14:creationId xmlns:p14="http://schemas.microsoft.com/office/powerpoint/2010/main" val="3508412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9849498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67980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56147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930949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146379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28712203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15904048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3021742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1184711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8715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20825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3956196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5"/>
            <a:ext cx="12197347"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solidFill>
                <a:schemeClr val="accent4"/>
              </a:solidFill>
            </a:endParaRPr>
          </a:p>
        </p:txBody>
      </p:sp>
      <p:sp>
        <p:nvSpPr>
          <p:cNvPr id="2" name="Rectangle 1"/>
          <p:cNvSpPr/>
          <p:nvPr userDrawn="1"/>
        </p:nvSpPr>
        <p:spPr>
          <a:xfrm>
            <a:off x="0" y="2"/>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p>
        </p:txBody>
      </p:sp>
      <p:sp>
        <p:nvSpPr>
          <p:cNvPr id="6" name="Title 1"/>
          <p:cNvSpPr>
            <a:spLocks noGrp="1"/>
          </p:cNvSpPr>
          <p:nvPr>
            <p:ph type="ctrTitle"/>
          </p:nvPr>
        </p:nvSpPr>
        <p:spPr>
          <a:xfrm>
            <a:off x="1071351" y="1992574"/>
            <a:ext cx="10065224" cy="2149523"/>
          </a:xfrm>
        </p:spPr>
        <p:txBody>
          <a:bodyPr wrap="none" anchor="t">
            <a:noAutofit/>
          </a:bodyPr>
          <a:lstStyle>
            <a:lvl1pPr algn="l">
              <a:defRPr sz="45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7"/>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0"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4" y="258042"/>
            <a:ext cx="1659793" cy="1152460"/>
          </a:xfrm>
          <a:prstGeom prst="rect">
            <a:avLst/>
          </a:prstGeom>
        </p:spPr>
      </p:pic>
      <p:sp>
        <p:nvSpPr>
          <p:cNvPr id="16" name="Text Placeholder 18"/>
          <p:cNvSpPr>
            <a:spLocks noGrp="1"/>
          </p:cNvSpPr>
          <p:nvPr>
            <p:ph type="body" sz="quarter" idx="13"/>
          </p:nvPr>
        </p:nvSpPr>
        <p:spPr>
          <a:xfrm>
            <a:off x="6096001" y="5557903"/>
            <a:ext cx="5040313" cy="528998"/>
          </a:xfrm>
        </p:spPr>
        <p:txBody>
          <a:bodyPr wrap="none">
            <a:noAutofit/>
          </a:bodyPr>
          <a:lstStyle>
            <a:lvl1pPr marL="0" indent="0" algn="r">
              <a:buFontTx/>
              <a:buNone/>
              <a:defRPr sz="1650" i="1">
                <a:solidFill>
                  <a:schemeClr val="bg1"/>
                </a:solidFill>
              </a:defRPr>
            </a:lvl1pPr>
          </a:lstStyle>
          <a:p>
            <a:pPr lvl="0"/>
            <a:r>
              <a:rPr lang="en-US"/>
              <a:t>Edit Master text styles</a:t>
            </a:r>
          </a:p>
        </p:txBody>
      </p:sp>
    </p:spTree>
    <p:extLst>
      <p:ext uri="{BB962C8B-B14F-4D97-AF65-F5344CB8AC3E}">
        <p14:creationId xmlns:p14="http://schemas.microsoft.com/office/powerpoint/2010/main" val="1109012219"/>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40047970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2379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039514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6435680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3048896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98533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4291699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12761423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683" r:id="rId20"/>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07368" y="2254331"/>
            <a:ext cx="11521280" cy="1645467"/>
          </a:xfrm>
        </p:spPr>
        <p:txBody>
          <a:bodyPr>
            <a:noAutofit/>
          </a:bodyPr>
          <a:lstStyle/>
          <a:p>
            <a:pPr algn="ctr"/>
            <a:r>
              <a:rPr lang="hu-HU" sz="4800" dirty="0">
                <a:solidFill>
                  <a:srgbClr val="FFC000"/>
                </a:solidFill>
                <a:latin typeface="+mn-lt"/>
              </a:rPr>
              <a:t>The EU </a:t>
            </a:r>
            <a:r>
              <a:rPr lang="hu-HU" sz="4800" dirty="0" err="1">
                <a:solidFill>
                  <a:srgbClr val="FFC000"/>
                </a:solidFill>
                <a:latin typeface="+mn-lt"/>
              </a:rPr>
              <a:t>framework</a:t>
            </a:r>
            <a:r>
              <a:rPr lang="hu-HU" sz="4800" dirty="0">
                <a:solidFill>
                  <a:srgbClr val="FFC000"/>
                </a:solidFill>
                <a:latin typeface="+mn-lt"/>
              </a:rPr>
              <a:t> </a:t>
            </a:r>
            <a:r>
              <a:rPr lang="hu-HU" sz="4800" dirty="0" err="1">
                <a:solidFill>
                  <a:srgbClr val="FFC000"/>
                </a:solidFill>
                <a:latin typeface="+mn-lt"/>
              </a:rPr>
              <a:t>for</a:t>
            </a:r>
            <a:r>
              <a:rPr lang="hu-HU" sz="4800" dirty="0">
                <a:solidFill>
                  <a:srgbClr val="FFC000"/>
                </a:solidFill>
                <a:latin typeface="+mn-lt"/>
              </a:rPr>
              <a:t> FDI Screening</a:t>
            </a:r>
            <a:endParaRPr lang="en-US" sz="4800" dirty="0">
              <a:solidFill>
                <a:srgbClr val="FFC000"/>
              </a:solidFill>
              <a:latin typeface="+mn-lt"/>
            </a:endParaRPr>
          </a:p>
        </p:txBody>
      </p:sp>
      <p:sp>
        <p:nvSpPr>
          <p:cNvPr id="3" name="Text Placeholder 2"/>
          <p:cNvSpPr>
            <a:spLocks noGrp="1"/>
          </p:cNvSpPr>
          <p:nvPr>
            <p:ph type="body" sz="quarter" idx="13"/>
          </p:nvPr>
        </p:nvSpPr>
        <p:spPr>
          <a:xfrm>
            <a:off x="9984432" y="6208202"/>
            <a:ext cx="2093688" cy="551561"/>
          </a:xfrm>
        </p:spPr>
        <p:txBody>
          <a:bodyPr/>
          <a:lstStyle/>
          <a:p>
            <a:pPr>
              <a:spcAft>
                <a:spcPts val="0"/>
              </a:spcAft>
            </a:pPr>
            <a:r>
              <a:rPr lang="fr-BE" sz="1800" dirty="0"/>
              <a:t>20 Sept </a:t>
            </a:r>
            <a:r>
              <a:rPr lang="hu-HU" sz="1800" dirty="0"/>
              <a:t>2023</a:t>
            </a:r>
            <a:endParaRPr lang="fr-BE" sz="1800" dirty="0"/>
          </a:p>
          <a:p>
            <a:pPr>
              <a:spcAft>
                <a:spcPts val="0"/>
              </a:spcAft>
            </a:pPr>
            <a:endParaRPr lang="fr-BE" dirty="0"/>
          </a:p>
        </p:txBody>
      </p:sp>
      <p:sp>
        <p:nvSpPr>
          <p:cNvPr id="5" name="TextBox 4"/>
          <p:cNvSpPr txBox="1"/>
          <p:nvPr/>
        </p:nvSpPr>
        <p:spPr>
          <a:xfrm>
            <a:off x="839416" y="5867211"/>
            <a:ext cx="5405141" cy="892552"/>
          </a:xfrm>
          <a:prstGeom prst="rect">
            <a:avLst/>
          </a:prstGeom>
          <a:noFill/>
        </p:spPr>
        <p:txBody>
          <a:bodyPr wrap="square" rtlCol="0">
            <a:spAutoFit/>
          </a:bodyPr>
          <a:lstStyle/>
          <a:p>
            <a:r>
              <a:rPr lang="fr-BE" sz="2000" b="1" dirty="0">
                <a:solidFill>
                  <a:schemeClr val="bg1"/>
                </a:solidFill>
                <a:latin typeface="+mn-lt"/>
              </a:rPr>
              <a:t>Damien LEVIE</a:t>
            </a:r>
            <a:endParaRPr lang="hu-HU" sz="2000" b="1" dirty="0">
              <a:solidFill>
                <a:schemeClr val="bg1"/>
              </a:solidFill>
              <a:latin typeface="+mn-lt"/>
            </a:endParaRPr>
          </a:p>
          <a:p>
            <a:br>
              <a:rPr lang="nl-BE" sz="1600" dirty="0">
                <a:solidFill>
                  <a:schemeClr val="bg1"/>
                </a:solidFill>
                <a:latin typeface="+mn-lt"/>
              </a:rPr>
            </a:br>
            <a:r>
              <a:rPr lang="nl-BE" sz="1600" dirty="0">
                <a:solidFill>
                  <a:schemeClr val="bg1"/>
                </a:solidFill>
                <a:latin typeface="+mn-lt"/>
              </a:rPr>
              <a:t>Tech &amp; Security, FDI Screening</a:t>
            </a:r>
            <a:r>
              <a:rPr lang="hu-HU" sz="1600" dirty="0">
                <a:solidFill>
                  <a:schemeClr val="bg1"/>
                </a:solidFill>
                <a:latin typeface="+mn-lt"/>
              </a:rPr>
              <a:t> – DG TRADE</a:t>
            </a:r>
            <a:endParaRPr lang="fr-BE" sz="1600" dirty="0">
              <a:latin typeface="+mn-lt"/>
            </a:endParaRPr>
          </a:p>
        </p:txBody>
      </p:sp>
      <p:sp>
        <p:nvSpPr>
          <p:cNvPr id="2" name="Rectangle 1"/>
          <p:cNvSpPr/>
          <p:nvPr/>
        </p:nvSpPr>
        <p:spPr>
          <a:xfrm>
            <a:off x="1238188" y="3466514"/>
            <a:ext cx="9793088" cy="1246495"/>
          </a:xfrm>
          <a:prstGeom prst="rect">
            <a:avLst/>
          </a:prstGeom>
        </p:spPr>
        <p:txBody>
          <a:bodyPr wrap="square">
            <a:spAutoFit/>
          </a:bodyPr>
          <a:lstStyle/>
          <a:p>
            <a:pPr algn="ctr"/>
            <a:r>
              <a:rPr lang="en-US" sz="2500" b="1" i="1" dirty="0">
                <a:solidFill>
                  <a:schemeClr val="accent5">
                    <a:lumMod val="60000"/>
                    <a:lumOff val="40000"/>
                  </a:schemeClr>
                </a:solidFill>
                <a:latin typeface="+mj-lt"/>
                <a:cs typeface="Calibri" panose="020F0502020204030204" pitchFamily="34" charset="0"/>
              </a:rPr>
              <a:t>Regulation (EU) 2019/452 of the European Parliament and of the Council of 19 March 2019 establishing a framework for the screening of foreign direct investments into the Union</a:t>
            </a:r>
            <a:endParaRPr lang="en-GB" sz="2500" i="1" dirty="0">
              <a:solidFill>
                <a:schemeClr val="accent5">
                  <a:lumMod val="60000"/>
                  <a:lumOff val="40000"/>
                </a:schemeClr>
              </a:solidFill>
              <a:latin typeface="+mj-lt"/>
              <a:cs typeface="Calibri" panose="020F0502020204030204" pitchFamily="34" charset="0"/>
            </a:endParaRPr>
          </a:p>
        </p:txBody>
      </p:sp>
    </p:spTree>
    <p:extLst>
      <p:ext uri="{BB962C8B-B14F-4D97-AF65-F5344CB8AC3E}">
        <p14:creationId xmlns:p14="http://schemas.microsoft.com/office/powerpoint/2010/main" val="3549499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Origin of </a:t>
            </a:r>
            <a:r>
              <a:rPr lang="hu-HU" dirty="0" err="1"/>
              <a:t>ultimate</a:t>
            </a:r>
            <a:r>
              <a:rPr lang="hu-HU" dirty="0"/>
              <a:t> </a:t>
            </a:r>
            <a:r>
              <a:rPr lang="fr-BE" dirty="0" err="1"/>
              <a:t>investors</a:t>
            </a:r>
            <a:r>
              <a:rPr lang="hu-HU" dirty="0"/>
              <a:t> in 2021</a:t>
            </a:r>
            <a:endParaRPr lang="fr-BE" dirty="0"/>
          </a:p>
        </p:txBody>
      </p:sp>
      <p:pic>
        <p:nvPicPr>
          <p:cNvPr id="3" name="Picture 2"/>
          <p:cNvPicPr>
            <a:picLocks noChangeAspect="1"/>
          </p:cNvPicPr>
          <p:nvPr/>
        </p:nvPicPr>
        <p:blipFill>
          <a:blip r:embed="rId3"/>
          <a:stretch>
            <a:fillRect/>
          </a:stretch>
        </p:blipFill>
        <p:spPr>
          <a:xfrm>
            <a:off x="2371085" y="1699785"/>
            <a:ext cx="7769202" cy="4245844"/>
          </a:xfrm>
          <a:prstGeom prst="rect">
            <a:avLst/>
          </a:prstGeom>
        </p:spPr>
      </p:pic>
      <p:sp>
        <p:nvSpPr>
          <p:cNvPr id="4" name="Slide Number Placeholder 3">
            <a:extLst>
              <a:ext uri="{FF2B5EF4-FFF2-40B4-BE49-F238E27FC236}">
                <a16:creationId xmlns:a16="http://schemas.microsoft.com/office/drawing/2014/main" id="{B23FD930-F41C-AB16-4539-8EE093621A55}"/>
              </a:ext>
            </a:extLst>
          </p:cNvPr>
          <p:cNvSpPr>
            <a:spLocks noGrp="1"/>
          </p:cNvSpPr>
          <p:nvPr>
            <p:ph type="sldNum" sz="quarter" idx="12"/>
          </p:nvPr>
        </p:nvSpPr>
        <p:spPr/>
        <p:txBody>
          <a:bodyPr/>
          <a:lstStyle/>
          <a:p>
            <a:fld id="{F46C79FD-C571-418B-AB0F-5EE936C85276}" type="slidenum">
              <a:rPr lang="en-GB" smtClean="0"/>
              <a:t>10</a:t>
            </a:fld>
            <a:endParaRPr lang="en-GB"/>
          </a:p>
        </p:txBody>
      </p:sp>
    </p:spTree>
    <p:extLst>
      <p:ext uri="{BB962C8B-B14F-4D97-AF65-F5344CB8AC3E}">
        <p14:creationId xmlns:p14="http://schemas.microsoft.com/office/powerpoint/2010/main" val="3537448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Phase I / Phase II cases</a:t>
            </a:r>
          </a:p>
        </p:txBody>
      </p:sp>
      <p:pic>
        <p:nvPicPr>
          <p:cNvPr id="3" name="Picture 2"/>
          <p:cNvPicPr>
            <a:picLocks noChangeAspect="1"/>
          </p:cNvPicPr>
          <p:nvPr/>
        </p:nvPicPr>
        <p:blipFill>
          <a:blip r:embed="rId2"/>
          <a:stretch>
            <a:fillRect/>
          </a:stretch>
        </p:blipFill>
        <p:spPr>
          <a:xfrm>
            <a:off x="2971931" y="1742150"/>
            <a:ext cx="6513181" cy="4303808"/>
          </a:xfrm>
          <a:prstGeom prst="rect">
            <a:avLst/>
          </a:prstGeom>
        </p:spPr>
      </p:pic>
      <p:sp>
        <p:nvSpPr>
          <p:cNvPr id="4" name="Slide Number Placeholder 3">
            <a:extLst>
              <a:ext uri="{FF2B5EF4-FFF2-40B4-BE49-F238E27FC236}">
                <a16:creationId xmlns:a16="http://schemas.microsoft.com/office/drawing/2014/main" id="{5CD8D404-C190-A950-FB41-49681393907E}"/>
              </a:ext>
            </a:extLst>
          </p:cNvPr>
          <p:cNvSpPr>
            <a:spLocks noGrp="1"/>
          </p:cNvSpPr>
          <p:nvPr>
            <p:ph type="sldNum" sz="quarter" idx="12"/>
          </p:nvPr>
        </p:nvSpPr>
        <p:spPr/>
        <p:txBody>
          <a:bodyPr/>
          <a:lstStyle/>
          <a:p>
            <a:fld id="{F46C79FD-C571-418B-AB0F-5EE936C85276}" type="slidenum">
              <a:rPr lang="en-GB" smtClean="0"/>
              <a:t>11</a:t>
            </a:fld>
            <a:endParaRPr lang="en-GB"/>
          </a:p>
        </p:txBody>
      </p:sp>
    </p:spTree>
    <p:extLst>
      <p:ext uri="{BB962C8B-B14F-4D97-AF65-F5344CB8AC3E}">
        <p14:creationId xmlns:p14="http://schemas.microsoft.com/office/powerpoint/2010/main" val="1825261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Main </a:t>
            </a:r>
            <a:r>
              <a:rPr lang="fr-BE" dirty="0" err="1"/>
              <a:t>sectors</a:t>
            </a:r>
            <a:r>
              <a:rPr lang="fr-BE" dirty="0"/>
              <a:t> in Phase II</a:t>
            </a:r>
          </a:p>
        </p:txBody>
      </p:sp>
      <p:pic>
        <p:nvPicPr>
          <p:cNvPr id="3" name="Picture 2"/>
          <p:cNvPicPr>
            <a:picLocks noChangeAspect="1"/>
          </p:cNvPicPr>
          <p:nvPr/>
        </p:nvPicPr>
        <p:blipFill>
          <a:blip r:embed="rId2"/>
          <a:stretch>
            <a:fillRect/>
          </a:stretch>
        </p:blipFill>
        <p:spPr>
          <a:xfrm>
            <a:off x="850426" y="1709454"/>
            <a:ext cx="5328702" cy="2930786"/>
          </a:xfrm>
          <a:prstGeom prst="rect">
            <a:avLst/>
          </a:prstGeom>
        </p:spPr>
      </p:pic>
      <p:pic>
        <p:nvPicPr>
          <p:cNvPr id="4" name="Picture 3"/>
          <p:cNvPicPr>
            <a:picLocks noChangeAspect="1"/>
          </p:cNvPicPr>
          <p:nvPr/>
        </p:nvPicPr>
        <p:blipFill>
          <a:blip r:embed="rId3"/>
          <a:stretch>
            <a:fillRect/>
          </a:stretch>
        </p:blipFill>
        <p:spPr>
          <a:xfrm>
            <a:off x="6228522" y="2886359"/>
            <a:ext cx="5638800" cy="3105150"/>
          </a:xfrm>
          <a:prstGeom prst="rect">
            <a:avLst/>
          </a:prstGeom>
        </p:spPr>
      </p:pic>
      <p:sp>
        <p:nvSpPr>
          <p:cNvPr id="5" name="Curved Down Arrow 4"/>
          <p:cNvSpPr/>
          <p:nvPr/>
        </p:nvSpPr>
        <p:spPr>
          <a:xfrm>
            <a:off x="5240741" y="1899967"/>
            <a:ext cx="4012442" cy="764274"/>
          </a:xfrm>
          <a:prstGeom prst="curvedDownArrow">
            <a:avLst>
              <a:gd name="adj1" fmla="val 25000"/>
              <a:gd name="adj2" fmla="val 50000"/>
              <a:gd name="adj3" fmla="val 39969"/>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solidFill>
                <a:schemeClr val="tx1"/>
              </a:solidFill>
            </a:endParaRPr>
          </a:p>
        </p:txBody>
      </p:sp>
      <p:sp>
        <p:nvSpPr>
          <p:cNvPr id="6" name="Slide Number Placeholder 5">
            <a:extLst>
              <a:ext uri="{FF2B5EF4-FFF2-40B4-BE49-F238E27FC236}">
                <a16:creationId xmlns:a16="http://schemas.microsoft.com/office/drawing/2014/main" id="{1DED19CA-6250-0FD0-DFD7-F0BB2B8527D6}"/>
              </a:ext>
            </a:extLst>
          </p:cNvPr>
          <p:cNvSpPr>
            <a:spLocks noGrp="1"/>
          </p:cNvSpPr>
          <p:nvPr>
            <p:ph type="sldNum" sz="quarter" idx="12"/>
          </p:nvPr>
        </p:nvSpPr>
        <p:spPr/>
        <p:txBody>
          <a:bodyPr/>
          <a:lstStyle/>
          <a:p>
            <a:fld id="{F46C79FD-C571-418B-AB0F-5EE936C85276}" type="slidenum">
              <a:rPr lang="en-GB" smtClean="0"/>
              <a:t>12</a:t>
            </a:fld>
            <a:endParaRPr lang="en-GB"/>
          </a:p>
        </p:txBody>
      </p:sp>
    </p:spTree>
    <p:extLst>
      <p:ext uri="{BB962C8B-B14F-4D97-AF65-F5344CB8AC3E}">
        <p14:creationId xmlns:p14="http://schemas.microsoft.com/office/powerpoint/2010/main" val="300574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5400" y="1556792"/>
            <a:ext cx="9793088" cy="1917788"/>
          </a:xfrm>
        </p:spPr>
        <p:txBody>
          <a:bodyPr/>
          <a:lstStyle/>
          <a:p>
            <a:pPr algn="just"/>
            <a:r>
              <a:rPr lang="en-IE" dirty="0"/>
              <a:t>When – June – July? </a:t>
            </a:r>
          </a:p>
          <a:p>
            <a:pPr lvl="1" algn="just"/>
            <a:r>
              <a:rPr lang="en-IE" dirty="0"/>
              <a:t>47 responses, incl. 18 from MS</a:t>
            </a:r>
          </a:p>
          <a:p>
            <a:pPr lvl="1" algn="just"/>
            <a:r>
              <a:rPr lang="en-IE" dirty="0"/>
              <a:t>Effectiveness, efficiency, relevance, coherence, value added</a:t>
            </a:r>
          </a:p>
          <a:p>
            <a:pPr lvl="1" algn="just"/>
            <a:r>
              <a:rPr lang="en-IE" dirty="0"/>
              <a:t>Backward &amp; forward looking</a:t>
            </a:r>
          </a:p>
          <a:p>
            <a:pPr marL="228600" lvl="1" algn="just">
              <a:spcBef>
                <a:spcPts val="0"/>
              </a:spcBef>
            </a:pPr>
            <a:r>
              <a:rPr lang="en-IE" sz="2400" dirty="0"/>
              <a:t>Call for Evidence – 10 responses</a:t>
            </a:r>
          </a:p>
          <a:p>
            <a:pPr lvl="1" algn="just"/>
            <a:endParaRPr lang="en-IE" dirty="0"/>
          </a:p>
          <a:p>
            <a:pPr lvl="1" algn="just"/>
            <a:endParaRPr lang="en-IE" dirty="0"/>
          </a:p>
          <a:p>
            <a:pPr marL="457200" lvl="1" indent="0" algn="just">
              <a:buNone/>
            </a:pPr>
            <a:endParaRPr lang="en-IE" dirty="0"/>
          </a:p>
          <a:p>
            <a:pPr algn="just"/>
            <a:endParaRPr lang="en-IE" dirty="0"/>
          </a:p>
        </p:txBody>
      </p:sp>
      <p:sp>
        <p:nvSpPr>
          <p:cNvPr id="3" name="Title 2"/>
          <p:cNvSpPr>
            <a:spLocks noGrp="1"/>
          </p:cNvSpPr>
          <p:nvPr>
            <p:ph type="title"/>
          </p:nvPr>
        </p:nvSpPr>
        <p:spPr>
          <a:xfrm>
            <a:off x="1000896" y="435284"/>
            <a:ext cx="10352901" cy="782357"/>
          </a:xfrm>
        </p:spPr>
        <p:txBody>
          <a:bodyPr/>
          <a:lstStyle/>
          <a:p>
            <a:pPr algn="ctr"/>
            <a:r>
              <a:rPr lang="en-IE" sz="2800" b="1" dirty="0"/>
              <a:t>Targeted Public Consultation</a:t>
            </a:r>
          </a:p>
        </p:txBody>
      </p:sp>
      <p:sp>
        <p:nvSpPr>
          <p:cNvPr id="5" name="Slide Number Placeholder 4">
            <a:extLst>
              <a:ext uri="{FF2B5EF4-FFF2-40B4-BE49-F238E27FC236}">
                <a16:creationId xmlns:a16="http://schemas.microsoft.com/office/drawing/2014/main" id="{30EC99BB-37DF-9561-AA53-05172F817680}"/>
              </a:ext>
            </a:extLst>
          </p:cNvPr>
          <p:cNvSpPr>
            <a:spLocks noGrp="1"/>
          </p:cNvSpPr>
          <p:nvPr>
            <p:ph type="sldNum" sz="quarter" idx="12"/>
          </p:nvPr>
        </p:nvSpPr>
        <p:spPr/>
        <p:txBody>
          <a:bodyPr/>
          <a:lstStyle/>
          <a:p>
            <a:fld id="{F46C79FD-C571-418B-AB0F-5EE936C85276}" type="slidenum">
              <a:rPr lang="en-GB" smtClean="0"/>
              <a:t>13</a:t>
            </a:fld>
            <a:endParaRPr lang="en-GB"/>
          </a:p>
        </p:txBody>
      </p:sp>
    </p:spTree>
    <p:extLst>
      <p:ext uri="{BB962C8B-B14F-4D97-AF65-F5344CB8AC3E}">
        <p14:creationId xmlns:p14="http://schemas.microsoft.com/office/powerpoint/2010/main" val="2455737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5400" y="4247516"/>
            <a:ext cx="9793088" cy="1917788"/>
          </a:xfrm>
        </p:spPr>
        <p:txBody>
          <a:bodyPr/>
          <a:lstStyle/>
          <a:p>
            <a:pPr algn="just"/>
            <a:r>
              <a:rPr lang="en-IE" dirty="0"/>
              <a:t>Adopted </a:t>
            </a:r>
            <a:r>
              <a:rPr lang="hu-HU" dirty="0" err="1"/>
              <a:t>on</a:t>
            </a:r>
            <a:r>
              <a:rPr lang="hu-HU" dirty="0"/>
              <a:t> </a:t>
            </a:r>
            <a:r>
              <a:rPr lang="en-IE" dirty="0"/>
              <a:t>20 June 2023</a:t>
            </a:r>
          </a:p>
          <a:p>
            <a:pPr algn="just"/>
            <a:r>
              <a:rPr lang="en-IE" dirty="0"/>
              <a:t>Protecting – Development of trade and security tools</a:t>
            </a:r>
          </a:p>
          <a:p>
            <a:pPr lvl="1" algn="just"/>
            <a:r>
              <a:rPr lang="en-IE" dirty="0"/>
              <a:t>Revision of the FDI Screening Regulation by end 2023</a:t>
            </a:r>
          </a:p>
        </p:txBody>
      </p:sp>
      <p:sp>
        <p:nvSpPr>
          <p:cNvPr id="3" name="Title 2"/>
          <p:cNvSpPr>
            <a:spLocks noGrp="1"/>
          </p:cNvSpPr>
          <p:nvPr>
            <p:ph type="title"/>
          </p:nvPr>
        </p:nvSpPr>
        <p:spPr>
          <a:xfrm>
            <a:off x="1000896" y="435284"/>
            <a:ext cx="10352901" cy="782357"/>
          </a:xfrm>
        </p:spPr>
        <p:txBody>
          <a:bodyPr/>
          <a:lstStyle/>
          <a:p>
            <a:pPr algn="just"/>
            <a:r>
              <a:rPr lang="en-IE" sz="2800" b="1" dirty="0"/>
              <a:t>Evolving Policy Context –  Economic Security Strategy</a:t>
            </a:r>
          </a:p>
        </p:txBody>
      </p:sp>
      <p:pic>
        <p:nvPicPr>
          <p:cNvPr id="6" name="Picture 5">
            <a:extLst>
              <a:ext uri="{FF2B5EF4-FFF2-40B4-BE49-F238E27FC236}">
                <a16:creationId xmlns:a16="http://schemas.microsoft.com/office/drawing/2014/main" id="{40208712-412F-42FD-7445-A88292717578}"/>
              </a:ext>
            </a:extLst>
          </p:cNvPr>
          <p:cNvPicPr>
            <a:picLocks noChangeAspect="1"/>
          </p:cNvPicPr>
          <p:nvPr/>
        </p:nvPicPr>
        <p:blipFill>
          <a:blip r:embed="rId3"/>
          <a:stretch>
            <a:fillRect/>
          </a:stretch>
        </p:blipFill>
        <p:spPr>
          <a:xfrm>
            <a:off x="1991544" y="1403841"/>
            <a:ext cx="6800850" cy="2657475"/>
          </a:xfrm>
          <a:prstGeom prst="rect">
            <a:avLst/>
          </a:prstGeom>
        </p:spPr>
      </p:pic>
      <p:sp>
        <p:nvSpPr>
          <p:cNvPr id="4" name="Rectangle 3">
            <a:extLst>
              <a:ext uri="{FF2B5EF4-FFF2-40B4-BE49-F238E27FC236}">
                <a16:creationId xmlns:a16="http://schemas.microsoft.com/office/drawing/2014/main" id="{84BD6948-FA9F-73B3-503F-CED7ABDDC4C7}"/>
              </a:ext>
            </a:extLst>
          </p:cNvPr>
          <p:cNvSpPr/>
          <p:nvPr/>
        </p:nvSpPr>
        <p:spPr>
          <a:xfrm>
            <a:off x="5015880" y="2081940"/>
            <a:ext cx="3776514" cy="864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30EC99BB-37DF-9561-AA53-05172F817680}"/>
              </a:ext>
            </a:extLst>
          </p:cNvPr>
          <p:cNvSpPr>
            <a:spLocks noGrp="1"/>
          </p:cNvSpPr>
          <p:nvPr>
            <p:ph type="sldNum" sz="quarter" idx="12"/>
          </p:nvPr>
        </p:nvSpPr>
        <p:spPr/>
        <p:txBody>
          <a:bodyPr/>
          <a:lstStyle/>
          <a:p>
            <a:fld id="{F46C79FD-C571-418B-AB0F-5EE936C85276}" type="slidenum">
              <a:rPr lang="en-GB" smtClean="0"/>
              <a:t>14</a:t>
            </a:fld>
            <a:endParaRPr lang="en-GB"/>
          </a:p>
        </p:txBody>
      </p:sp>
    </p:spTree>
    <p:extLst>
      <p:ext uri="{BB962C8B-B14F-4D97-AF65-F5344CB8AC3E}">
        <p14:creationId xmlns:p14="http://schemas.microsoft.com/office/powerpoint/2010/main" val="2671405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55440" y="1124744"/>
            <a:ext cx="10156297" cy="1240348"/>
          </a:xfrm>
        </p:spPr>
        <p:txBody>
          <a:bodyPr/>
          <a:lstStyle/>
          <a:p>
            <a:r>
              <a:rPr lang="en-GB" altLang="en-US" sz="4800" dirty="0"/>
              <a:t>Thank you</a:t>
            </a:r>
            <a:endParaRPr lang="fr-BE" sz="4800" dirty="0"/>
          </a:p>
        </p:txBody>
      </p:sp>
      <p:sp>
        <p:nvSpPr>
          <p:cNvPr id="4" name="Subtitle 3"/>
          <p:cNvSpPr>
            <a:spLocks noGrp="1"/>
          </p:cNvSpPr>
          <p:nvPr>
            <p:ph type="subTitle" idx="1"/>
          </p:nvPr>
        </p:nvSpPr>
        <p:spPr>
          <a:xfrm>
            <a:off x="945843" y="4149080"/>
            <a:ext cx="10300313" cy="936104"/>
          </a:xfrm>
        </p:spPr>
        <p:txBody>
          <a:bodyPr/>
          <a:lstStyle/>
          <a:p>
            <a:pPr algn="ctr"/>
            <a:r>
              <a:rPr lang="en-GB" altLang="fr-FR" sz="1800" i="1" dirty="0">
                <a:solidFill>
                  <a:srgbClr val="2D5EC1"/>
                </a:solidFill>
              </a:rPr>
              <a:t>The content of this presentation does not reflect the official opinion of the European Commission. Responsibility for the information and views expressed in, and during, this presentation lies entirely with the author.</a:t>
            </a:r>
          </a:p>
          <a:p>
            <a:endParaRPr lang="en-GB" altLang="fr-FR" sz="1600" i="1" dirty="0">
              <a:solidFill>
                <a:srgbClr val="2D5EC1"/>
              </a:solidFill>
            </a:endParaRPr>
          </a:p>
          <a:p>
            <a:endParaRPr lang="fr-BE" sz="1200" dirty="0"/>
          </a:p>
        </p:txBody>
      </p:sp>
      <p:sp>
        <p:nvSpPr>
          <p:cNvPr id="2" name="Slide Number Placeholder 1"/>
          <p:cNvSpPr>
            <a:spLocks noGrp="1"/>
          </p:cNvSpPr>
          <p:nvPr>
            <p:ph type="sldNum" sz="quarter" idx="12"/>
          </p:nvPr>
        </p:nvSpPr>
        <p:spPr/>
        <p:txBody>
          <a:bodyPr/>
          <a:lstStyle/>
          <a:p>
            <a:fld id="{F46C79FD-C571-418B-AB0F-5EE936C85276}" type="slidenum">
              <a:rPr lang="en-GB" smtClean="0"/>
              <a:t>15</a:t>
            </a:fld>
            <a:endParaRPr lang="en-GB"/>
          </a:p>
        </p:txBody>
      </p:sp>
    </p:spTree>
    <p:extLst>
      <p:ext uri="{BB962C8B-B14F-4D97-AF65-F5344CB8AC3E}">
        <p14:creationId xmlns:p14="http://schemas.microsoft.com/office/powerpoint/2010/main" val="3992377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u-HU" sz="3600" dirty="0" err="1"/>
              <a:t>Fundamental</a:t>
            </a:r>
            <a:r>
              <a:rPr lang="hu-HU" sz="3600" dirty="0"/>
              <a:t> </a:t>
            </a:r>
            <a:r>
              <a:rPr lang="hu-HU" sz="3600" dirty="0" err="1"/>
              <a:t>elements</a:t>
            </a:r>
            <a:r>
              <a:rPr lang="hu-HU" sz="3600" dirty="0"/>
              <a:t> of the EU </a:t>
            </a:r>
            <a:r>
              <a:rPr lang="hu-HU" sz="3600" dirty="0" err="1"/>
              <a:t>framework</a:t>
            </a:r>
            <a:r>
              <a:rPr lang="hu-HU" sz="3600" dirty="0"/>
              <a:t> </a:t>
            </a:r>
            <a:r>
              <a:rPr lang="hu-HU" sz="3600" dirty="0" err="1"/>
              <a:t>on</a:t>
            </a:r>
            <a:r>
              <a:rPr lang="hu-HU" sz="3600" dirty="0"/>
              <a:t> FDI Screening</a:t>
            </a:r>
            <a:endParaRPr lang="fr-BE" sz="3600" dirty="0"/>
          </a:p>
        </p:txBody>
      </p:sp>
      <p:graphicFrame>
        <p:nvGraphicFramePr>
          <p:cNvPr id="5" name="Diagram 4"/>
          <p:cNvGraphicFramePr/>
          <p:nvPr/>
        </p:nvGraphicFramePr>
        <p:xfrm>
          <a:off x="-1179576" y="1786492"/>
          <a:ext cx="13962888" cy="3978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D6A6F31D-E91D-A146-1D54-ACBC7BF8E7C2}"/>
              </a:ext>
            </a:extLst>
          </p:cNvPr>
          <p:cNvSpPr>
            <a:spLocks noGrp="1"/>
          </p:cNvSpPr>
          <p:nvPr>
            <p:ph type="sldNum" sz="quarter" idx="12"/>
          </p:nvPr>
        </p:nvSpPr>
        <p:spPr/>
        <p:txBody>
          <a:bodyPr/>
          <a:lstStyle/>
          <a:p>
            <a:fld id="{F46C79FD-C571-418B-AB0F-5EE936C85276}" type="slidenum">
              <a:rPr lang="en-GB" smtClean="0"/>
              <a:t>2</a:t>
            </a:fld>
            <a:endParaRPr lang="en-GB"/>
          </a:p>
        </p:txBody>
      </p:sp>
    </p:spTree>
    <p:extLst>
      <p:ext uri="{BB962C8B-B14F-4D97-AF65-F5344CB8AC3E}">
        <p14:creationId xmlns:p14="http://schemas.microsoft.com/office/powerpoint/2010/main" val="3274170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dirty="0"/>
              <a:t>Objectives</a:t>
            </a:r>
          </a:p>
        </p:txBody>
      </p:sp>
      <p:pic>
        <p:nvPicPr>
          <p:cNvPr id="10" name="Picture Placeholder 9"/>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70722" y="2288989"/>
            <a:ext cx="3141663" cy="2082093"/>
          </a:xfrm>
          <a:prstGeom prst="rect">
            <a:avLst/>
          </a:prstGeom>
        </p:spPr>
      </p:pic>
      <p:pic>
        <p:nvPicPr>
          <p:cNvPr id="12" name="Picture Placeholder 11"/>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7901451" y="2284916"/>
            <a:ext cx="3141663" cy="2090241"/>
          </a:xfrm>
          <a:prstGeom prst="rect">
            <a:avLst/>
          </a:prstGeom>
        </p:spPr>
      </p:pic>
      <p:pic>
        <p:nvPicPr>
          <p:cNvPr id="11" name="Picture Placeholder 10"/>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4436086" y="2285859"/>
            <a:ext cx="3141663" cy="2088353"/>
          </a:xfrm>
          <a:prstGeom prst="rect">
            <a:avLst/>
          </a:prstGeom>
        </p:spPr>
      </p:pic>
      <p:sp>
        <p:nvSpPr>
          <p:cNvPr id="7" name="Text Placeholder 6"/>
          <p:cNvSpPr>
            <a:spLocks noGrp="1"/>
          </p:cNvSpPr>
          <p:nvPr>
            <p:ph type="body" sz="quarter" idx="16"/>
          </p:nvPr>
        </p:nvSpPr>
        <p:spPr/>
        <p:txBody>
          <a:bodyPr/>
          <a:lstStyle/>
          <a:p>
            <a:r>
              <a:rPr lang="en-IE" dirty="0"/>
              <a:t>Transparency: awareness and exchange of info</a:t>
            </a:r>
          </a:p>
        </p:txBody>
      </p:sp>
      <p:sp>
        <p:nvSpPr>
          <p:cNvPr id="8" name="Text Placeholder 7"/>
          <p:cNvSpPr>
            <a:spLocks noGrp="1"/>
          </p:cNvSpPr>
          <p:nvPr>
            <p:ph type="body" sz="quarter" idx="17"/>
          </p:nvPr>
        </p:nvSpPr>
        <p:spPr/>
        <p:txBody>
          <a:bodyPr/>
          <a:lstStyle/>
          <a:p>
            <a:r>
              <a:rPr lang="en-IE" dirty="0"/>
              <a:t>Added-value: cross-border risks and EU programmes</a:t>
            </a:r>
          </a:p>
        </p:txBody>
      </p:sp>
      <p:sp>
        <p:nvSpPr>
          <p:cNvPr id="9" name="Text Placeholder 8"/>
          <p:cNvSpPr>
            <a:spLocks noGrp="1"/>
          </p:cNvSpPr>
          <p:nvPr>
            <p:ph type="body" sz="quarter" idx="18"/>
          </p:nvPr>
        </p:nvSpPr>
        <p:spPr/>
        <p:txBody>
          <a:bodyPr/>
          <a:lstStyle/>
          <a:p>
            <a:r>
              <a:rPr lang="en-IE" dirty="0"/>
              <a:t>Requirements for national screening mechanisms</a:t>
            </a:r>
          </a:p>
        </p:txBody>
      </p:sp>
      <p:sp>
        <p:nvSpPr>
          <p:cNvPr id="2" name="Slide Number Placeholder 1">
            <a:extLst>
              <a:ext uri="{FF2B5EF4-FFF2-40B4-BE49-F238E27FC236}">
                <a16:creationId xmlns:a16="http://schemas.microsoft.com/office/drawing/2014/main" id="{E04F295B-FBEB-E8B3-930E-5D7821715C51}"/>
              </a:ext>
            </a:extLst>
          </p:cNvPr>
          <p:cNvSpPr>
            <a:spLocks noGrp="1"/>
          </p:cNvSpPr>
          <p:nvPr>
            <p:ph type="sldNum" sz="quarter" idx="12"/>
          </p:nvPr>
        </p:nvSpPr>
        <p:spPr/>
        <p:txBody>
          <a:bodyPr/>
          <a:lstStyle/>
          <a:p>
            <a:fld id="{F46C79FD-C571-418B-AB0F-5EE936C85276}" type="slidenum">
              <a:rPr lang="en-GB" smtClean="0"/>
              <a:t>3</a:t>
            </a:fld>
            <a:endParaRPr lang="en-GB"/>
          </a:p>
        </p:txBody>
      </p:sp>
    </p:spTree>
    <p:extLst>
      <p:ext uri="{BB962C8B-B14F-4D97-AF65-F5344CB8AC3E}">
        <p14:creationId xmlns:p14="http://schemas.microsoft.com/office/powerpoint/2010/main" val="619400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H" dirty="0" err="1"/>
              <a:t>What</a:t>
            </a:r>
            <a:r>
              <a:rPr lang="fr-CH" dirty="0"/>
              <a:t> are </a:t>
            </a:r>
            <a:r>
              <a:rPr lang="fr-CH" dirty="0" err="1"/>
              <a:t>we</a:t>
            </a:r>
            <a:r>
              <a:rPr lang="fr-CH" dirty="0"/>
              <a:t> </a:t>
            </a:r>
            <a:r>
              <a:rPr lang="fr-CH" dirty="0" err="1"/>
              <a:t>talking</a:t>
            </a:r>
            <a:r>
              <a:rPr lang="fr-CH" dirty="0"/>
              <a:t> about?</a:t>
            </a:r>
            <a:endParaRPr lang="fr-BE" dirty="0"/>
          </a:p>
        </p:txBody>
      </p:sp>
      <p:sp>
        <p:nvSpPr>
          <p:cNvPr id="5" name="Content Placeholder 2"/>
          <p:cNvSpPr txBox="1">
            <a:spLocks/>
          </p:cNvSpPr>
          <p:nvPr/>
        </p:nvSpPr>
        <p:spPr>
          <a:xfrm>
            <a:off x="970722" y="1477905"/>
            <a:ext cx="2090872" cy="76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Clr>
                <a:srgbClr val="0F5494"/>
              </a:buClr>
              <a:buNone/>
            </a:pPr>
            <a:r>
              <a:rPr lang="fr-CH" sz="1600" b="1" i="1" dirty="0">
                <a:solidFill>
                  <a:schemeClr val="tx2"/>
                </a:solidFill>
              </a:rPr>
              <a:t>A </a:t>
            </a:r>
            <a:r>
              <a:rPr lang="fr-CH" sz="1600" b="1" i="1" dirty="0" err="1">
                <a:solidFill>
                  <a:schemeClr val="tx2"/>
                </a:solidFill>
              </a:rPr>
              <a:t>Foreign</a:t>
            </a:r>
            <a:r>
              <a:rPr lang="fr-CH" sz="1600" b="1" i="1" dirty="0">
                <a:solidFill>
                  <a:schemeClr val="tx2"/>
                </a:solidFill>
              </a:rPr>
              <a:t> Direct Investment…</a:t>
            </a:r>
            <a:endParaRPr lang="fr-BE" sz="1600" b="1" i="1" dirty="0">
              <a:solidFill>
                <a:schemeClr val="tx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317" y="3084474"/>
            <a:ext cx="1712026" cy="1297701"/>
          </a:xfrm>
          <a:prstGeom prst="rect">
            <a:avLst/>
          </a:prstGeom>
        </p:spPr>
      </p:pic>
      <p:sp>
        <p:nvSpPr>
          <p:cNvPr id="8" name="TextBox 7"/>
          <p:cNvSpPr txBox="1"/>
          <p:nvPr/>
        </p:nvSpPr>
        <p:spPr>
          <a:xfrm>
            <a:off x="970722" y="3084474"/>
            <a:ext cx="1872629" cy="584775"/>
          </a:xfrm>
          <a:prstGeom prst="rect">
            <a:avLst/>
          </a:prstGeom>
          <a:noFill/>
        </p:spPr>
        <p:txBody>
          <a:bodyPr wrap="none" rtlCol="0">
            <a:spAutoFit/>
          </a:bodyPr>
          <a:lstStyle/>
          <a:p>
            <a:r>
              <a:rPr lang="fr-CH" sz="1600" b="1" i="1" dirty="0">
                <a:solidFill>
                  <a:schemeClr val="tx2"/>
                </a:solidFill>
              </a:rPr>
              <a:t>… </a:t>
            </a:r>
            <a:r>
              <a:rPr lang="fr-CH" sz="1600" b="1" i="1" dirty="0" err="1">
                <a:solidFill>
                  <a:schemeClr val="tx2"/>
                </a:solidFill>
              </a:rPr>
              <a:t>screened</a:t>
            </a:r>
            <a:r>
              <a:rPr lang="fr-CH" sz="1600" b="1" i="1" dirty="0">
                <a:solidFill>
                  <a:schemeClr val="tx2"/>
                </a:solidFill>
              </a:rPr>
              <a:t> by a </a:t>
            </a:r>
            <a:br>
              <a:rPr lang="fr-CH" sz="1600" b="1" i="1" dirty="0">
                <a:solidFill>
                  <a:schemeClr val="tx2"/>
                </a:solidFill>
              </a:rPr>
            </a:br>
            <a:r>
              <a:rPr lang="fr-CH" sz="1600" b="1" i="1" dirty="0" err="1">
                <a:solidFill>
                  <a:schemeClr val="tx2"/>
                </a:solidFill>
              </a:rPr>
              <a:t>Member</a:t>
            </a:r>
            <a:r>
              <a:rPr lang="fr-CH" sz="1600" b="1" i="1" dirty="0">
                <a:solidFill>
                  <a:schemeClr val="tx2"/>
                </a:solidFill>
              </a:rPr>
              <a:t> State…</a:t>
            </a:r>
            <a:endParaRPr lang="fr-BE" sz="1600" b="1" i="1" dirty="0">
              <a:solidFill>
                <a:schemeClr val="tx2"/>
              </a:solidFill>
            </a:endParaRPr>
          </a:p>
        </p:txBody>
      </p:sp>
      <p:sp>
        <p:nvSpPr>
          <p:cNvPr id="9" name="TextBox 8"/>
          <p:cNvSpPr txBox="1"/>
          <p:nvPr/>
        </p:nvSpPr>
        <p:spPr>
          <a:xfrm>
            <a:off x="970722" y="4639418"/>
            <a:ext cx="1087157" cy="338554"/>
          </a:xfrm>
          <a:prstGeom prst="rect">
            <a:avLst/>
          </a:prstGeom>
          <a:noFill/>
        </p:spPr>
        <p:txBody>
          <a:bodyPr wrap="none" rtlCol="0">
            <a:spAutoFit/>
          </a:bodyPr>
          <a:lstStyle/>
          <a:p>
            <a:r>
              <a:rPr lang="fr-CH" sz="1600" b="1" i="1" dirty="0">
                <a:solidFill>
                  <a:schemeClr val="tx2"/>
                </a:solidFill>
              </a:rPr>
              <a:t>… or not.</a:t>
            </a:r>
            <a:endParaRPr lang="fr-BE" sz="1600" b="1" i="1" dirty="0">
              <a:solidFill>
                <a:schemeClr val="tx2"/>
              </a:solidFill>
            </a:endParaRPr>
          </a:p>
        </p:txBody>
      </p:sp>
      <p:sp>
        <p:nvSpPr>
          <p:cNvPr id="11" name="TextBox 10"/>
          <p:cNvSpPr txBox="1"/>
          <p:nvPr/>
        </p:nvSpPr>
        <p:spPr>
          <a:xfrm rot="10800000" flipV="1">
            <a:off x="5007153" y="1477906"/>
            <a:ext cx="5835750" cy="1323439"/>
          </a:xfrm>
          <a:prstGeom prst="rect">
            <a:avLst/>
          </a:prstGeom>
          <a:noFill/>
        </p:spPr>
        <p:txBody>
          <a:bodyPr wrap="square" rtlCol="0">
            <a:spAutoFit/>
          </a:bodyPr>
          <a:lstStyle/>
          <a:p>
            <a:pPr algn="just"/>
            <a:r>
              <a:rPr lang="en-US" sz="1600" dirty="0"/>
              <a:t>Definition based on ECJ jurisprudence: an investment of any kind; establishing or maintaining lasting and direct links ; in order to carry </a:t>
            </a:r>
            <a:r>
              <a:rPr lang="hu-HU" sz="1600" dirty="0" err="1"/>
              <a:t>on</a:t>
            </a:r>
            <a:r>
              <a:rPr lang="en-US" sz="1600" dirty="0"/>
              <a:t> an economic activity in a Member State. No Portfolio investment; no Intra-EU investment</a:t>
            </a:r>
            <a:endParaRPr lang="en-GB" sz="1600" dirty="0"/>
          </a:p>
          <a:p>
            <a:endParaRPr lang="fr-BE" sz="1600" dirty="0"/>
          </a:p>
        </p:txBody>
      </p:sp>
      <p:sp>
        <p:nvSpPr>
          <p:cNvPr id="12" name="TextBox 11"/>
          <p:cNvSpPr txBox="1"/>
          <p:nvPr/>
        </p:nvSpPr>
        <p:spPr>
          <a:xfrm rot="10800000" flipV="1">
            <a:off x="5007153" y="3084475"/>
            <a:ext cx="5835750" cy="830997"/>
          </a:xfrm>
          <a:prstGeom prst="rect">
            <a:avLst/>
          </a:prstGeom>
          <a:noFill/>
        </p:spPr>
        <p:txBody>
          <a:bodyPr wrap="square" rtlCol="0">
            <a:spAutoFit/>
          </a:bodyPr>
          <a:lstStyle/>
          <a:p>
            <a:pPr algn="just"/>
            <a:r>
              <a:rPr lang="fr-CH" sz="1600" dirty="0"/>
              <a:t>If a </a:t>
            </a:r>
            <a:r>
              <a:rPr lang="fr-CH" sz="1600" dirty="0" err="1"/>
              <a:t>Member</a:t>
            </a:r>
            <a:r>
              <a:rPr lang="fr-CH" sz="1600" dirty="0"/>
              <a:t> State </a:t>
            </a:r>
            <a:r>
              <a:rPr lang="fr-CH" sz="1600" dirty="0" err="1"/>
              <a:t>screens</a:t>
            </a:r>
            <a:r>
              <a:rPr lang="fr-CH" sz="1600" dirty="0"/>
              <a:t> an </a:t>
            </a:r>
            <a:r>
              <a:rPr lang="fr-CH" sz="1600" dirty="0" err="1"/>
              <a:t>investment</a:t>
            </a:r>
            <a:r>
              <a:rPr lang="fr-CH" sz="1600" dirty="0"/>
              <a:t>, </a:t>
            </a:r>
            <a:r>
              <a:rPr lang="fr-CH" sz="1600" dirty="0" err="1"/>
              <a:t>it</a:t>
            </a:r>
            <a:r>
              <a:rPr lang="fr-CH" sz="1600" dirty="0"/>
              <a:t> </a:t>
            </a:r>
            <a:r>
              <a:rPr lang="fr-CH" sz="1600" dirty="0" err="1"/>
              <a:t>is</a:t>
            </a:r>
            <a:r>
              <a:rPr lang="fr-CH" sz="1600" dirty="0"/>
              <a:t> </a:t>
            </a:r>
            <a:r>
              <a:rPr lang="fr-CH" sz="1600" dirty="0" err="1"/>
              <a:t>notified</a:t>
            </a:r>
            <a:r>
              <a:rPr lang="fr-CH" sz="1600" dirty="0"/>
              <a:t> to </a:t>
            </a:r>
            <a:r>
              <a:rPr lang="fr-CH" sz="1600" dirty="0" err="1"/>
              <a:t>other</a:t>
            </a:r>
            <a:r>
              <a:rPr lang="fr-CH" sz="1600" dirty="0"/>
              <a:t> </a:t>
            </a:r>
            <a:r>
              <a:rPr lang="fr-CH" sz="1600" dirty="0" err="1"/>
              <a:t>Member</a:t>
            </a:r>
            <a:r>
              <a:rPr lang="fr-CH" sz="1600" dirty="0"/>
              <a:t> States and the Commission, </a:t>
            </a:r>
            <a:r>
              <a:rPr lang="fr-CH" sz="1600" dirty="0" err="1"/>
              <a:t>which</a:t>
            </a:r>
            <a:r>
              <a:rPr lang="fr-CH" sz="1600" dirty="0"/>
              <a:t> </a:t>
            </a:r>
            <a:r>
              <a:rPr lang="fr-CH" sz="1600" dirty="0" err="1"/>
              <a:t>will</a:t>
            </a:r>
            <a:r>
              <a:rPr lang="fr-CH" sz="1600" dirty="0"/>
              <a:t> </a:t>
            </a:r>
            <a:r>
              <a:rPr lang="fr-CH" sz="1600" dirty="0" err="1"/>
              <a:t>also</a:t>
            </a:r>
            <a:r>
              <a:rPr lang="fr-CH" sz="1600" dirty="0"/>
              <a:t> </a:t>
            </a:r>
            <a:r>
              <a:rPr lang="fr-CH" sz="1600" dirty="0" err="1"/>
              <a:t>screen</a:t>
            </a:r>
            <a:r>
              <a:rPr lang="fr-CH" sz="1600" dirty="0"/>
              <a:t>.</a:t>
            </a:r>
            <a:endParaRPr lang="en-GB" sz="1600" dirty="0"/>
          </a:p>
          <a:p>
            <a:endParaRPr lang="fr-BE" sz="1600" dirty="0"/>
          </a:p>
        </p:txBody>
      </p:sp>
      <p:sp>
        <p:nvSpPr>
          <p:cNvPr id="13" name="TextBox 12"/>
          <p:cNvSpPr txBox="1"/>
          <p:nvPr/>
        </p:nvSpPr>
        <p:spPr>
          <a:xfrm rot="10800000" flipV="1">
            <a:off x="5007153" y="4639418"/>
            <a:ext cx="5769863" cy="1077218"/>
          </a:xfrm>
          <a:prstGeom prst="rect">
            <a:avLst/>
          </a:prstGeom>
          <a:noFill/>
        </p:spPr>
        <p:txBody>
          <a:bodyPr wrap="square" rtlCol="0">
            <a:spAutoFit/>
          </a:bodyPr>
          <a:lstStyle/>
          <a:p>
            <a:pPr algn="just"/>
            <a:r>
              <a:rPr lang="en-IE" sz="1600" dirty="0"/>
              <a:t>The Commission / the Member states can screen transactions that are not screened by the Member State where the investment takes place.</a:t>
            </a:r>
          </a:p>
          <a:p>
            <a:endParaRPr lang="fr-BE" sz="1600"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9667" y="4668200"/>
            <a:ext cx="1739327" cy="1332103"/>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678" y="1583596"/>
            <a:ext cx="1743665" cy="799846"/>
          </a:xfrm>
          <a:prstGeom prst="rect">
            <a:avLst/>
          </a:prstGeom>
        </p:spPr>
      </p:pic>
      <p:sp>
        <p:nvSpPr>
          <p:cNvPr id="2" name="Slide Number Placeholder 1">
            <a:extLst>
              <a:ext uri="{FF2B5EF4-FFF2-40B4-BE49-F238E27FC236}">
                <a16:creationId xmlns:a16="http://schemas.microsoft.com/office/drawing/2014/main" id="{00B10E74-BBE2-3E1F-EBDF-644AD5B7DD8F}"/>
              </a:ext>
            </a:extLst>
          </p:cNvPr>
          <p:cNvSpPr>
            <a:spLocks noGrp="1"/>
          </p:cNvSpPr>
          <p:nvPr>
            <p:ph type="sldNum" sz="quarter" idx="12"/>
          </p:nvPr>
        </p:nvSpPr>
        <p:spPr/>
        <p:txBody>
          <a:bodyPr/>
          <a:lstStyle/>
          <a:p>
            <a:fld id="{F46C79FD-C571-418B-AB0F-5EE936C85276}" type="slidenum">
              <a:rPr lang="en-GB" smtClean="0"/>
              <a:t>4</a:t>
            </a:fld>
            <a:endParaRPr lang="en-GB"/>
          </a:p>
        </p:txBody>
      </p:sp>
    </p:spTree>
    <p:extLst>
      <p:ext uri="{BB962C8B-B14F-4D97-AF65-F5344CB8AC3E}">
        <p14:creationId xmlns:p14="http://schemas.microsoft.com/office/powerpoint/2010/main" val="29394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6744072" y="1556792"/>
            <a:ext cx="4537721" cy="2875439"/>
          </a:xfrm>
        </p:spPr>
        <p:txBody>
          <a:bodyPr/>
          <a:lstStyle/>
          <a:p>
            <a:pPr>
              <a:buClr>
                <a:srgbClr val="0F5494"/>
              </a:buClr>
            </a:pPr>
            <a:r>
              <a:rPr lang="en-GB" altLang="en-US" sz="2200" i="0" dirty="0"/>
              <a:t>Member States are authorised and strongly encouraged to set up or maintain a screening mechanism (no legal obligation)</a:t>
            </a:r>
          </a:p>
          <a:p>
            <a:pPr>
              <a:buClr>
                <a:srgbClr val="0F5494"/>
              </a:buClr>
            </a:pPr>
            <a:r>
              <a:rPr lang="en-GB" altLang="en-US" i="0" dirty="0">
                <a:solidFill>
                  <a:srgbClr val="FF0000"/>
                </a:solidFill>
              </a:rPr>
              <a:t>As of today 21 MS have a screening mechanism in place</a:t>
            </a:r>
            <a:endParaRPr lang="en-GB" altLang="en-US" sz="2000" i="0" dirty="0">
              <a:solidFill>
                <a:srgbClr val="FF0000"/>
              </a:solidFill>
            </a:endParaRPr>
          </a:p>
        </p:txBody>
      </p:sp>
      <p:sp>
        <p:nvSpPr>
          <p:cNvPr id="27650" name="Title 1"/>
          <p:cNvSpPr>
            <a:spLocks noGrp="1"/>
          </p:cNvSpPr>
          <p:nvPr>
            <p:ph type="title"/>
          </p:nvPr>
        </p:nvSpPr>
        <p:spPr/>
        <p:txBody>
          <a:bodyPr/>
          <a:lstStyle/>
          <a:p>
            <a:r>
              <a:rPr lang="hu-HU" altLang="en-US" dirty="0"/>
              <a:t>The front </a:t>
            </a:r>
            <a:r>
              <a:rPr lang="hu-HU" altLang="en-US" dirty="0" err="1"/>
              <a:t>office</a:t>
            </a:r>
            <a:r>
              <a:rPr lang="hu-HU" altLang="en-US" dirty="0"/>
              <a:t>: </a:t>
            </a:r>
            <a:r>
              <a:rPr lang="hu-HU" altLang="en-US" dirty="0" err="1"/>
              <a:t>Member</a:t>
            </a:r>
            <a:r>
              <a:rPr lang="hu-HU" altLang="en-US" dirty="0"/>
              <a:t> </a:t>
            </a:r>
            <a:r>
              <a:rPr lang="hu-HU" altLang="en-US" dirty="0" err="1"/>
              <a:t>States</a:t>
            </a:r>
            <a:endParaRPr lang="en-GB" altLang="en-US" dirty="0"/>
          </a:p>
        </p:txBody>
      </p:sp>
      <p:pic>
        <p:nvPicPr>
          <p:cNvPr id="4" name="Picture 3">
            <a:extLst>
              <a:ext uri="{FF2B5EF4-FFF2-40B4-BE49-F238E27FC236}">
                <a16:creationId xmlns:a16="http://schemas.microsoft.com/office/drawing/2014/main" id="{CF4E5B32-975F-5A20-81A7-E8B8AC3886EE}"/>
              </a:ext>
            </a:extLst>
          </p:cNvPr>
          <p:cNvPicPr>
            <a:picLocks noChangeAspect="1"/>
          </p:cNvPicPr>
          <p:nvPr/>
        </p:nvPicPr>
        <p:blipFill>
          <a:blip r:embed="rId3"/>
          <a:stretch>
            <a:fillRect/>
          </a:stretch>
        </p:blipFill>
        <p:spPr>
          <a:xfrm>
            <a:off x="910207" y="1265217"/>
            <a:ext cx="5498578" cy="5404143"/>
          </a:xfrm>
          <a:prstGeom prst="rect">
            <a:avLst/>
          </a:prstGeom>
        </p:spPr>
      </p:pic>
      <p:sp>
        <p:nvSpPr>
          <p:cNvPr id="2" name="Slide Number Placeholder 1">
            <a:extLst>
              <a:ext uri="{FF2B5EF4-FFF2-40B4-BE49-F238E27FC236}">
                <a16:creationId xmlns:a16="http://schemas.microsoft.com/office/drawing/2014/main" id="{B1E141B2-A9D0-00F4-6C25-B2D09F94F648}"/>
              </a:ext>
            </a:extLst>
          </p:cNvPr>
          <p:cNvSpPr>
            <a:spLocks noGrp="1"/>
          </p:cNvSpPr>
          <p:nvPr>
            <p:ph type="sldNum" sz="quarter" idx="12"/>
          </p:nvPr>
        </p:nvSpPr>
        <p:spPr/>
        <p:txBody>
          <a:bodyPr/>
          <a:lstStyle/>
          <a:p>
            <a:fld id="{F46C79FD-C571-418B-AB0F-5EE936C85276}" type="slidenum">
              <a:rPr lang="en-GB" smtClean="0"/>
              <a:t>5</a:t>
            </a:fld>
            <a:endParaRPr lang="en-GB"/>
          </a:p>
        </p:txBody>
      </p:sp>
    </p:spTree>
    <p:extLst>
      <p:ext uri="{BB962C8B-B14F-4D97-AF65-F5344CB8AC3E}">
        <p14:creationId xmlns:p14="http://schemas.microsoft.com/office/powerpoint/2010/main" val="299754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H" dirty="0" err="1"/>
              <a:t>Risk</a:t>
            </a:r>
            <a:r>
              <a:rPr lang="fr-CH" dirty="0"/>
              <a:t> </a:t>
            </a:r>
            <a:r>
              <a:rPr lang="fr-CH" dirty="0" err="1"/>
              <a:t>assessment</a:t>
            </a:r>
            <a:r>
              <a:rPr lang="fr-CH" dirty="0"/>
              <a:t> - </a:t>
            </a:r>
            <a:r>
              <a:rPr lang="fr-CH" dirty="0" err="1"/>
              <a:t>vulnerabilities</a:t>
            </a:r>
            <a:endParaRPr lang="fr-BE" dirty="0"/>
          </a:p>
        </p:txBody>
      </p:sp>
      <p:graphicFrame>
        <p:nvGraphicFramePr>
          <p:cNvPr id="5" name="Diagram 4"/>
          <p:cNvGraphicFramePr/>
          <p:nvPr/>
        </p:nvGraphicFramePr>
        <p:xfrm>
          <a:off x="838747" y="1357459"/>
          <a:ext cx="9983224" cy="4779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6FD21FB2-F781-65A6-35D1-D5CE18A7EFD1}"/>
              </a:ext>
            </a:extLst>
          </p:cNvPr>
          <p:cNvSpPr>
            <a:spLocks noGrp="1"/>
          </p:cNvSpPr>
          <p:nvPr>
            <p:ph type="sldNum" sz="quarter" idx="12"/>
          </p:nvPr>
        </p:nvSpPr>
        <p:spPr/>
        <p:txBody>
          <a:bodyPr/>
          <a:lstStyle/>
          <a:p>
            <a:fld id="{F46C79FD-C571-418B-AB0F-5EE936C85276}" type="slidenum">
              <a:rPr lang="en-GB" smtClean="0"/>
              <a:t>6</a:t>
            </a:fld>
            <a:endParaRPr lang="en-GB"/>
          </a:p>
        </p:txBody>
      </p:sp>
    </p:spTree>
    <p:extLst>
      <p:ext uri="{BB962C8B-B14F-4D97-AF65-F5344CB8AC3E}">
        <p14:creationId xmlns:p14="http://schemas.microsoft.com/office/powerpoint/2010/main" val="3489309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66860" y="1674795"/>
          <a:ext cx="12133082" cy="5065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fr-CH" dirty="0" err="1"/>
              <a:t>Risk</a:t>
            </a:r>
            <a:r>
              <a:rPr lang="fr-CH" dirty="0"/>
              <a:t> </a:t>
            </a:r>
            <a:r>
              <a:rPr lang="fr-CH" dirty="0" err="1"/>
              <a:t>assessment</a:t>
            </a:r>
            <a:r>
              <a:rPr lang="fr-CH" dirty="0"/>
              <a:t> - </a:t>
            </a:r>
            <a:r>
              <a:rPr lang="fr-CH" dirty="0" err="1"/>
              <a:t>threats</a:t>
            </a:r>
            <a:endParaRPr lang="fr-BE" dirty="0"/>
          </a:p>
        </p:txBody>
      </p:sp>
      <p:sp>
        <p:nvSpPr>
          <p:cNvPr id="2" name="Slide Number Placeholder 1">
            <a:extLst>
              <a:ext uri="{FF2B5EF4-FFF2-40B4-BE49-F238E27FC236}">
                <a16:creationId xmlns:a16="http://schemas.microsoft.com/office/drawing/2014/main" id="{09A8282E-42AF-2838-4A41-6DC4B58B71EA}"/>
              </a:ext>
            </a:extLst>
          </p:cNvPr>
          <p:cNvSpPr>
            <a:spLocks noGrp="1"/>
          </p:cNvSpPr>
          <p:nvPr>
            <p:ph type="sldNum" sz="quarter" idx="12"/>
          </p:nvPr>
        </p:nvSpPr>
        <p:spPr/>
        <p:txBody>
          <a:bodyPr/>
          <a:lstStyle/>
          <a:p>
            <a:fld id="{F46C79FD-C571-418B-AB0F-5EE936C85276}" type="slidenum">
              <a:rPr lang="en-GB" smtClean="0"/>
              <a:t>7</a:t>
            </a:fld>
            <a:endParaRPr lang="en-GB"/>
          </a:p>
        </p:txBody>
      </p:sp>
    </p:spTree>
    <p:extLst>
      <p:ext uri="{BB962C8B-B14F-4D97-AF65-F5344CB8AC3E}">
        <p14:creationId xmlns:p14="http://schemas.microsoft.com/office/powerpoint/2010/main" val="132674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ln w="38100">
            <a:solidFill>
              <a:schemeClr val="bg1"/>
            </a:solidFill>
          </a:ln>
        </p:spPr>
        <p:txBody>
          <a:bodyPr/>
          <a:lstStyle/>
          <a:p>
            <a:pPr>
              <a:buFont typeface="Wingdings" panose="05000000000000000000" pitchFamily="2" charset="2"/>
              <a:buChar char="Ø"/>
            </a:pPr>
            <a:r>
              <a:rPr lang="en-IE" dirty="0"/>
              <a:t>[2022 Annual Report expected 10/2023]</a:t>
            </a:r>
          </a:p>
          <a:p>
            <a:pPr>
              <a:buFont typeface="Wingdings" panose="05000000000000000000" pitchFamily="2" charset="2"/>
              <a:buChar char="Ø"/>
            </a:pPr>
            <a:r>
              <a:rPr lang="en-IE" dirty="0"/>
              <a:t> </a:t>
            </a:r>
            <a:r>
              <a:rPr lang="en-IE" b="1" dirty="0">
                <a:solidFill>
                  <a:srgbClr val="FF0000"/>
                </a:solidFill>
              </a:rPr>
              <a:t>414</a:t>
            </a:r>
            <a:r>
              <a:rPr lang="en-IE" dirty="0"/>
              <a:t> cases assessed in 2021</a:t>
            </a:r>
          </a:p>
          <a:p>
            <a:pPr>
              <a:buFont typeface="Wingdings" panose="05000000000000000000" pitchFamily="2" charset="2"/>
              <a:buChar char="Ø"/>
            </a:pPr>
            <a:r>
              <a:rPr lang="en-IE" dirty="0"/>
              <a:t> Notified by </a:t>
            </a:r>
            <a:r>
              <a:rPr lang="en-IE" b="1" dirty="0">
                <a:solidFill>
                  <a:srgbClr val="FF0000"/>
                </a:solidFill>
              </a:rPr>
              <a:t>13 </a:t>
            </a:r>
            <a:r>
              <a:rPr lang="en-IE" dirty="0"/>
              <a:t>Member States</a:t>
            </a:r>
          </a:p>
          <a:p>
            <a:pPr>
              <a:buFont typeface="Wingdings" panose="05000000000000000000" pitchFamily="2" charset="2"/>
              <a:buChar char="Ø"/>
            </a:pPr>
            <a:r>
              <a:rPr lang="en-IE" b="1" dirty="0">
                <a:solidFill>
                  <a:srgbClr val="FF0000"/>
                </a:solidFill>
              </a:rPr>
              <a:t> 85% </a:t>
            </a:r>
            <a:r>
              <a:rPr lang="en-IE" dirty="0"/>
              <a:t>of the transactions notified by</a:t>
            </a:r>
            <a:r>
              <a:rPr lang="hu-HU" dirty="0"/>
              <a:t> </a:t>
            </a:r>
            <a:r>
              <a:rPr lang="en-IE" b="1" dirty="0">
                <a:solidFill>
                  <a:srgbClr val="FF0000"/>
                </a:solidFill>
              </a:rPr>
              <a:t>5 MS</a:t>
            </a:r>
            <a:r>
              <a:rPr lang="hu-HU" b="1" dirty="0">
                <a:solidFill>
                  <a:srgbClr val="FF0000"/>
                </a:solidFill>
              </a:rPr>
              <a:t> </a:t>
            </a:r>
            <a:r>
              <a:rPr lang="hu-HU" dirty="0"/>
              <a:t>(</a:t>
            </a:r>
            <a:r>
              <a:rPr lang="en-IE" dirty="0"/>
              <a:t>AT, DE, ES, FR &amp; IT</a:t>
            </a:r>
            <a:r>
              <a:rPr lang="hu-HU" dirty="0"/>
              <a:t>)</a:t>
            </a:r>
            <a:endParaRPr lang="en-IE" dirty="0"/>
          </a:p>
          <a:p>
            <a:pPr>
              <a:buFont typeface="Wingdings" panose="05000000000000000000" pitchFamily="2" charset="2"/>
              <a:buChar char="Ø"/>
            </a:pPr>
            <a:r>
              <a:rPr lang="en-IE" b="1" dirty="0">
                <a:solidFill>
                  <a:srgbClr val="FF0000"/>
                </a:solidFill>
              </a:rPr>
              <a:t>86% </a:t>
            </a:r>
            <a:r>
              <a:rPr lang="en-IE" dirty="0"/>
              <a:t>of the cases closed after </a:t>
            </a:r>
            <a:r>
              <a:rPr lang="en-IE" b="1" dirty="0">
                <a:solidFill>
                  <a:srgbClr val="FF0000"/>
                </a:solidFill>
              </a:rPr>
              <a:t>15</a:t>
            </a:r>
            <a:r>
              <a:rPr lang="en-IE" dirty="0"/>
              <a:t> calendar days</a:t>
            </a:r>
            <a:endParaRPr lang="hu-HU" dirty="0"/>
          </a:p>
          <a:p>
            <a:pPr>
              <a:buFont typeface="Wingdings" panose="05000000000000000000" pitchFamily="2" charset="2"/>
              <a:buChar char="Ø"/>
            </a:pPr>
            <a:r>
              <a:rPr lang="en-IE" dirty="0"/>
              <a:t>Commission opinions issued in less than </a:t>
            </a:r>
            <a:r>
              <a:rPr lang="en-IE" b="1" dirty="0">
                <a:solidFill>
                  <a:srgbClr val="FF0000"/>
                </a:solidFill>
              </a:rPr>
              <a:t>3% </a:t>
            </a:r>
            <a:r>
              <a:rPr lang="en-IE" dirty="0"/>
              <a:t>of cases</a:t>
            </a:r>
          </a:p>
        </p:txBody>
      </p:sp>
      <p:sp>
        <p:nvSpPr>
          <p:cNvPr id="5" name="Title 2"/>
          <p:cNvSpPr>
            <a:spLocks noGrp="1"/>
          </p:cNvSpPr>
          <p:nvPr>
            <p:ph type="title"/>
          </p:nvPr>
        </p:nvSpPr>
        <p:spPr/>
        <p:txBody>
          <a:bodyPr/>
          <a:lstStyle/>
          <a:p>
            <a:r>
              <a:rPr lang="en-GB" dirty="0"/>
              <a:t>Key figures from 2021</a:t>
            </a:r>
            <a:endParaRPr lang="en-GB" b="1" dirty="0">
              <a:solidFill>
                <a:srgbClr val="FFC000"/>
              </a:solidFill>
            </a:endParaRPr>
          </a:p>
        </p:txBody>
      </p:sp>
    </p:spTree>
    <p:extLst>
      <p:ext uri="{BB962C8B-B14F-4D97-AF65-F5344CB8AC3E}">
        <p14:creationId xmlns:p14="http://schemas.microsoft.com/office/powerpoint/2010/main" val="354250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Main </a:t>
            </a:r>
            <a:r>
              <a:rPr lang="fr-BE" dirty="0" err="1"/>
              <a:t>targeted</a:t>
            </a:r>
            <a:r>
              <a:rPr lang="fr-BE" dirty="0"/>
              <a:t> </a:t>
            </a:r>
            <a:r>
              <a:rPr lang="fr-BE" dirty="0" err="1"/>
              <a:t>sectors</a:t>
            </a:r>
            <a:r>
              <a:rPr lang="fr-BE" dirty="0"/>
              <a:t> in 2021</a:t>
            </a:r>
          </a:p>
        </p:txBody>
      </p:sp>
      <p:pic>
        <p:nvPicPr>
          <p:cNvPr id="3" name="Picture 2"/>
          <p:cNvPicPr>
            <a:picLocks noChangeAspect="1"/>
          </p:cNvPicPr>
          <p:nvPr/>
        </p:nvPicPr>
        <p:blipFill>
          <a:blip r:embed="rId3"/>
          <a:stretch>
            <a:fillRect/>
          </a:stretch>
        </p:blipFill>
        <p:spPr>
          <a:xfrm>
            <a:off x="3409949" y="1943100"/>
            <a:ext cx="6627235" cy="3666130"/>
          </a:xfrm>
          <a:prstGeom prst="rect">
            <a:avLst/>
          </a:prstGeom>
        </p:spPr>
      </p:pic>
      <p:sp>
        <p:nvSpPr>
          <p:cNvPr id="4" name="Slide Number Placeholder 3">
            <a:extLst>
              <a:ext uri="{FF2B5EF4-FFF2-40B4-BE49-F238E27FC236}">
                <a16:creationId xmlns:a16="http://schemas.microsoft.com/office/drawing/2014/main" id="{8E3CB99D-E1D7-6602-A71A-9B515B4FE76C}"/>
              </a:ext>
            </a:extLst>
          </p:cNvPr>
          <p:cNvSpPr>
            <a:spLocks noGrp="1"/>
          </p:cNvSpPr>
          <p:nvPr>
            <p:ph type="sldNum" sz="quarter" idx="12"/>
          </p:nvPr>
        </p:nvSpPr>
        <p:spPr/>
        <p:txBody>
          <a:bodyPr/>
          <a:lstStyle/>
          <a:p>
            <a:fld id="{F46C79FD-C571-418B-AB0F-5EE936C85276}" type="slidenum">
              <a:rPr lang="en-GB" smtClean="0"/>
              <a:t>9</a:t>
            </a:fld>
            <a:endParaRPr lang="en-GB"/>
          </a:p>
        </p:txBody>
      </p:sp>
    </p:spTree>
    <p:extLst>
      <p:ext uri="{BB962C8B-B14F-4D97-AF65-F5344CB8AC3E}">
        <p14:creationId xmlns:p14="http://schemas.microsoft.com/office/powerpoint/2010/main" val="580961792"/>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7226</TotalTime>
  <Words>3119</Words>
  <Application>Microsoft Office PowerPoint</Application>
  <PresentationFormat>Widescreen</PresentationFormat>
  <Paragraphs>241</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Times New Roman</vt:lpstr>
      <vt:lpstr>Verdana</vt:lpstr>
      <vt:lpstr>Wingdings</vt:lpstr>
      <vt:lpstr>Office Theme</vt:lpstr>
      <vt:lpstr>The EU framework for FDI Screening</vt:lpstr>
      <vt:lpstr>Fundamental elements of the EU framework on FDI Screening</vt:lpstr>
      <vt:lpstr>Objectives</vt:lpstr>
      <vt:lpstr>What are we talking about?</vt:lpstr>
      <vt:lpstr>The front office: Member States</vt:lpstr>
      <vt:lpstr>Risk assessment - vulnerabilities</vt:lpstr>
      <vt:lpstr>Risk assessment - threats</vt:lpstr>
      <vt:lpstr>Key figures from 2021</vt:lpstr>
      <vt:lpstr>Main targeted sectors in 2021</vt:lpstr>
      <vt:lpstr>Origin of ultimate investors in 2021</vt:lpstr>
      <vt:lpstr>Phase I / Phase II cases</vt:lpstr>
      <vt:lpstr>Main sectors in Phase II</vt:lpstr>
      <vt:lpstr>Targeted Public Consultation</vt:lpstr>
      <vt:lpstr>Evolving Policy Context –  Economic Security Strategy</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policy on investment Part 1: the rules</dc:title>
  <dc:creator>LEVIE</dc:creator>
  <cp:lastModifiedBy>Damien</cp:lastModifiedBy>
  <cp:revision>593</cp:revision>
  <cp:lastPrinted>2022-04-28T12:47:58Z</cp:lastPrinted>
  <dcterms:created xsi:type="dcterms:W3CDTF">2017-07-05T13:00:56Z</dcterms:created>
  <dcterms:modified xsi:type="dcterms:W3CDTF">2023-09-20T10:03:41Z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2023-07-24T14:23:08Z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17ca70a9-03db-47d0-bb30-e1fd9865f971</vt:lpwstr>
  </property>
  <property fmtid="{D5CDD505-2E9C-101B-9397-08002B2CF9AE}" pid="8" name="MSIP_Label_6bd9ddd1-4d20-43f6-abfa-fc3c07406f94_ContentBits">
    <vt:lpwstr>0</vt:lpwstr>
  </property>
</Properties>
</file>