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2" r:id="rId6"/>
    <p:sldId id="303" r:id="rId7"/>
    <p:sldId id="304" r:id="rId8"/>
    <p:sldId id="305" r:id="rId9"/>
    <p:sldId id="276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67415-0F7D-46CA-A0D3-C946980330B4}" v="20" dt="2024-02-29T13:03:39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4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5C51C6-8CD9-4F7F-B899-B259B522AF31}" type="datetime1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EBA25-0AFC-482A-A4F4-4C60B04CD784}" type="datetime1">
              <a:rPr lang="en-GB" smtClean="0"/>
              <a:pPr/>
              <a:t>05/04/2024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2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7930-396E-BD2A-54C6-2337B7149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5C71B-A5C3-084F-F736-4B99DF574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38049-C553-412A-CB7E-C0F1F805F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068C4-507E-632B-6D47-0F75FB43F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2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52735-B500-9C2F-E0AB-15251164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E0C73-B2B5-8EDE-C868-417F8197E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9D7AB-9E36-631E-A361-494031751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0BA1-B1A6-6CB6-F5B3-CEF8C2079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6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02EE2-1A3B-BF3D-5039-A12B6923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2FEA1-426E-7DC3-7C29-C9822E2BA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92BAA-21F5-640E-193B-C496207A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EF017-8BD3-B019-08EC-558FBE35E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1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05FF-DAF1-B7D9-CE54-08C8C80D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85B4D-5BE7-7281-71F8-D86598B34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65823-A9BA-7BE7-6182-A47F77736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7525-C13D-81E6-8E94-5167518CF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3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noProof="0"/>
              <a:t>13 July 2023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355" y="2473035"/>
            <a:ext cx="9048258" cy="2342804"/>
          </a:xfrm>
        </p:spPr>
        <p:txBody>
          <a:bodyPr rtlCol="0"/>
          <a:lstStyle/>
          <a:p>
            <a:pPr rtl="0"/>
            <a:r>
              <a:rPr lang="en-GB" sz="50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Definition &amp; Dominance: New Challenges</a:t>
            </a:r>
            <a:endParaRPr lang="en-GB" sz="5000" cap="none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666" y="5159432"/>
            <a:ext cx="4941770" cy="396660"/>
          </a:xfrm>
        </p:spPr>
        <p:txBody>
          <a:bodyPr rtlCol="0">
            <a:noAutofit/>
          </a:bodyPr>
          <a:lstStyle/>
          <a:p>
            <a:pPr rtl="0"/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Magali Eben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2DA55-437A-427D-E742-36A393208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EE60-CF56-0D6F-B246-02380323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60" y="1054874"/>
            <a:ext cx="7165571" cy="893507"/>
          </a:xfrm>
        </p:spPr>
        <p:txBody>
          <a:bodyPr rtlCol="0">
            <a:noAutofit/>
          </a:bodyPr>
          <a:lstStyle/>
          <a:p>
            <a:pPr rtl="0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Abandoning market definition?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56E7A-34FE-B3E3-191B-C9D2E5D8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2</a:t>
            </a:fld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0C2E419-E43E-0C50-DB5E-0A2574BFE5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-51956" y="1948381"/>
            <a:ext cx="6347462" cy="4275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9E06799-E1F9-4393-7B66-C31B31AD4D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0933" y="2337151"/>
            <a:ext cx="10442704" cy="325454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definition endures despite arguments against it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Substantive: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necessary/counterproductive for market power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Methodological: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in digital markets &amp; innovative industries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/ formalism: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burdensome, lengthy, ‘a playground for economists’</a:t>
            </a:r>
          </a:p>
          <a:p>
            <a:pPr marL="457200" lvl="1" indent="0"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3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DB82C-8D57-9F07-F9BA-D87AD4FA8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D048-BD63-479A-7277-F55BA9CF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62" y="526050"/>
            <a:ext cx="7165571" cy="893507"/>
          </a:xfrm>
        </p:spPr>
        <p:txBody>
          <a:bodyPr rtlCol="0">
            <a:noAutofit/>
          </a:bodyPr>
          <a:lstStyle/>
          <a:p>
            <a:pPr rtl="0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market definition?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BBEAA-F069-F497-8A73-58768E15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E91F44C-5369-1780-47A1-09602BC9BD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-51956" y="1948381"/>
            <a:ext cx="6347462" cy="4275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4C836F5-6835-4A99-A407-1B615A6375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55498" y="1641231"/>
            <a:ext cx="11017242" cy="4803904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Legitimacy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market as the object of enforcement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the collective (public interest), not (merely) individual interests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Purposive</a:t>
            </a:r>
          </a:p>
          <a:p>
            <a:pPr marL="742950" lvl="1" indent="-285750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(beyond) Market power (as </a:t>
            </a:r>
            <a:r>
              <a:rPr lang="en-GB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metric)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characterisation</a:t>
            </a:r>
          </a:p>
          <a:p>
            <a:pPr marL="742950" lvl="1" indent="-285750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harm, alleged conduct</a:t>
            </a:r>
          </a:p>
          <a:p>
            <a:pPr marL="457200" lvl="1" indent="0" algn="just">
              <a:buNone/>
            </a:pPr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Questions:</a:t>
            </a:r>
          </a:p>
          <a:p>
            <a:pPr marL="742950" lvl="1" indent="-285750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 of the market?</a:t>
            </a:r>
          </a:p>
          <a:p>
            <a:pPr marL="742950" lvl="1" indent="-285750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Formalism?</a:t>
            </a:r>
          </a:p>
          <a:p>
            <a:pPr marL="742950" lvl="1" indent="-285750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variation?</a:t>
            </a:r>
          </a:p>
          <a:p>
            <a:pPr marL="285750" indent="-285750"/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A1A8-DC39-AC55-EE89-A7E015F63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93A6-7AA8-0188-886F-4374049A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48" y="368723"/>
            <a:ext cx="7678654" cy="607149"/>
          </a:xfrm>
        </p:spPr>
        <p:txBody>
          <a:bodyPr rtlCol="0"/>
          <a:lstStyle/>
          <a:p>
            <a:pPr rtl="0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REVISED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C5D19-2BF2-12B3-68E1-FA946389F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848" y="1644383"/>
            <a:ext cx="10952052" cy="54536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 rtl="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DC592-3AEF-AFA4-694C-D1A1DF51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4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403E0A-0F3A-DB82-4256-7D697AF95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63320"/>
              </p:ext>
            </p:extLst>
          </p:nvPr>
        </p:nvGraphicFramePr>
        <p:xfrm>
          <a:off x="343592" y="224155"/>
          <a:ext cx="11421688" cy="6497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0844">
                  <a:extLst>
                    <a:ext uri="{9D8B030D-6E8A-4147-A177-3AD203B41FA5}">
                      <a16:colId xmlns:a16="http://schemas.microsoft.com/office/drawing/2014/main" val="3268912516"/>
                    </a:ext>
                  </a:extLst>
                </a:gridCol>
                <a:gridCol w="5710844">
                  <a:extLst>
                    <a:ext uri="{9D8B030D-6E8A-4147-A177-3AD203B41FA5}">
                      <a16:colId xmlns:a16="http://schemas.microsoft.com/office/drawing/2014/main" val="3764336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DRAFT REVISED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FINAL REVISED NOTICE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69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Paragraph 8: ‘closely related to the objectives’ of the different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Paragraph 8 maintained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79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Paragraph 11: ‘the outcome of market definition in a given case is usually unaffected by whether it takes place in the context of merger control or antitrust enforcement’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Paragraph 11 – now paragraph 14 – no longer states that ‘the outcome is usually unaffected…’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1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Footnote 20: ‘in some cases, market definition may lead to different results depending on the type of analysis carried out’, particularly distinction between a focus on changes in market power or level of current or past market power/competition (repeated in footnote 48).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Footnote 20 deleted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1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Paragraph 15: the outcome of market definition can differ, including: the parameters of competition (+ noting that competitive constraints on prices are different from investments in product improvements)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Paragraph 15 – now paragraph 18 - includes: ‘as market definition seeks to identify the effective and immediate competitive constraints that are relevant for the competitive assessment of a specific conduct or concentration, the outcome of market definition can differ depending on… ’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Added: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competitive concerns under consideration’ </a:t>
                      </a:r>
                      <a:r>
                        <a:rPr lang="en-GB" dirty="0"/>
                        <a:t>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5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0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52685-6693-3337-4978-35539E18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BA4E-980C-9948-006C-5B8F1B2A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59" y="634539"/>
            <a:ext cx="7165571" cy="893507"/>
          </a:xfrm>
        </p:spPr>
        <p:txBody>
          <a:bodyPr rtlCol="0">
            <a:noAutofit/>
          </a:bodyPr>
          <a:lstStyle/>
          <a:p>
            <a:pPr rtl="0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CHALLENGES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851D-CBEB-E818-223D-B47F8029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4BEB89-8389-BD72-3141-BF91E2EDC3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-51956" y="1948381"/>
            <a:ext cx="6347462" cy="42750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60BE5CB-A37F-D622-3826-7C29A2B19E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19259" y="1788511"/>
            <a:ext cx="11156107" cy="45678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markets and ecosystems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and market definition under uncertainty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Notice: structural transitions and innovation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choice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spaces is market definition</a:t>
            </a:r>
          </a:p>
          <a:p>
            <a:pPr lvl="1" algn="just"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evidence, methods? (e.g. probability/certainty vs likelihood)</a:t>
            </a:r>
          </a:p>
          <a:p>
            <a:pPr marL="742950" lvl="1" indent="-285750" algn="just"/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6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809" y="842284"/>
            <a:ext cx="4179570" cy="1524735"/>
          </a:xfrm>
        </p:spPr>
        <p:txBody>
          <a:bodyPr rtlCol="0"/>
          <a:lstStyle/>
          <a:p>
            <a:pPr rtl="0"/>
            <a:r>
              <a:rPr lang="en-GB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809" y="2988721"/>
            <a:ext cx="4079056" cy="2392384"/>
          </a:xfrm>
        </p:spPr>
        <p:txBody>
          <a:bodyPr rtlCol="0">
            <a:noAutofit/>
          </a:bodyPr>
          <a:lstStyle/>
          <a:p>
            <a:pPr rtl="0"/>
            <a:r>
              <a:rPr lang="en-GB" sz="2000" dirty="0">
                <a:solidFill>
                  <a:srgbClr val="002060"/>
                </a:solidFill>
              </a:rPr>
              <a:t>Dr Magali Eben</a:t>
            </a:r>
          </a:p>
          <a:p>
            <a:pPr rtl="0">
              <a:lnSpc>
                <a:spcPct val="100000"/>
              </a:lnSpc>
            </a:pPr>
            <a:r>
              <a:rPr lang="en-GB" sz="2000" dirty="0">
                <a:solidFill>
                  <a:srgbClr val="002060"/>
                </a:solidFill>
              </a:rPr>
              <a:t>Senior Lecturer at University of Glasgow, competition law programme convenor, Deputy Director </a:t>
            </a:r>
            <a:r>
              <a:rPr lang="en-GB" sz="2000" dirty="0" err="1">
                <a:solidFill>
                  <a:srgbClr val="002060"/>
                </a:solidFill>
              </a:rPr>
              <a:t>CREATe</a:t>
            </a:r>
            <a:r>
              <a:rPr lang="en-GB" sz="2000" dirty="0">
                <a:solidFill>
                  <a:srgbClr val="002060"/>
                </a:solidFill>
              </a:rPr>
              <a:t> (creative economy centre)</a:t>
            </a:r>
          </a:p>
          <a:p>
            <a:pPr rtl="0"/>
            <a:r>
              <a:rPr lang="en-GB" sz="2000" dirty="0">
                <a:solidFill>
                  <a:srgbClr val="002060"/>
                </a:solidFill>
              </a:rPr>
              <a:t>Magali.Eben@glasgow.ac.uk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7_TF56180624_Win32" id="{9C9DE05E-573F-4B74-9E07-5048A314E5F0}" vid="{CC422194-82DE-4560-A159-6C2CDC2379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420</TotalTime>
  <Words>414</Words>
  <Application>Microsoft Office PowerPoint</Application>
  <PresentationFormat>Widescreen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Tenorite</vt:lpstr>
      <vt:lpstr>Monoline</vt:lpstr>
      <vt:lpstr>Market Definition &amp; Dominance: New Challenges</vt:lpstr>
      <vt:lpstr>Abandoning market definition?</vt:lpstr>
      <vt:lpstr>PURPOSE OF market definition?</vt:lpstr>
      <vt:lpstr>IN THE REVISED NOTICE</vt:lpstr>
      <vt:lpstr>SPECIFIC CHALLENGES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Endurance Of Market Definition In Digital Markets: Why We Need The Market</dc:title>
  <dc:creator>Magali Eben</dc:creator>
  <cp:lastModifiedBy>Magali Eben</cp:lastModifiedBy>
  <cp:revision>7</cp:revision>
  <dcterms:created xsi:type="dcterms:W3CDTF">2023-07-12T15:09:07Z</dcterms:created>
  <dcterms:modified xsi:type="dcterms:W3CDTF">2024-04-05T11:28:25Z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