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36" r:id="rId3"/>
    <p:sldId id="337" r:id="rId4"/>
    <p:sldId id="338" r:id="rId5"/>
    <p:sldId id="339" r:id="rId6"/>
    <p:sldId id="275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9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h3YP3xexYcFoahXa2ehi0H5V4Z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3621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-2777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8" Type="http://schemas.openxmlformats.org/officeDocument/2006/relationships/viewProps" Target="viewProps.xml"/><Relationship Id="rId4" Type="http://schemas.openxmlformats.org/officeDocument/2006/relationships/slide" Target="slides/slide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9" name="Google Shape;439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Update/add/delete parts of the copy right notice where appropriate.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More information: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https://myintracomm.ec.europa.eu/corp/intellectual-property/Documents/2019_Reuse-guidelines%28CC-BY%29.pdf</a:t>
            </a:r>
            <a:endParaRPr/>
          </a:p>
        </p:txBody>
      </p:sp>
      <p:sp>
        <p:nvSpPr>
          <p:cNvPr id="440" name="Google Shape;440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2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" name="Google Shape;16;p22"/>
          <p:cNvSpPr/>
          <p:nvPr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2"/>
          <p:cNvSpPr txBox="1"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i="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body" idx="2"/>
          </p:nvPr>
        </p:nvSpPr>
        <p:spPr>
          <a:xfrm>
            <a:off x="6096000" y="5557903"/>
            <a:ext cx="5040313" cy="528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  <a:defRPr sz="2200" i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Google Shape;21;p22"/>
          <p:cNvSpPr/>
          <p:nvPr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" name="Google Shape;22;p22"/>
          <p:cNvCxnSpPr/>
          <p:nvPr/>
        </p:nvCxnSpPr>
        <p:spPr>
          <a:xfrm>
            <a:off x="846746" y="1978925"/>
            <a:ext cx="0" cy="4879075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Google Shape;17;p22" descr="European Commission">
            <a:extLst>
              <a:ext uri="{FF2B5EF4-FFF2-40B4-BE49-F238E27FC236}">
                <a16:creationId xmlns:a16="http://schemas.microsoft.com/office/drawing/2014/main" id="{B45F4576-0280-9ABD-3693-C3C51E11FA1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388933" y="258042"/>
            <a:ext cx="1659793" cy="1152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905699" cy="388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1pPr>
            <a:lvl2pPr marL="914400" lvl="1" indent="-355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30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7" name="Google Shape;27;p23"/>
          <p:cNvCxnSpPr/>
          <p:nvPr/>
        </p:nvCxnSpPr>
        <p:spPr>
          <a:xfrm flipH="1">
            <a:off x="838199" y="0"/>
            <a:ext cx="1" cy="1276357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st slide (option 1)">
  <p:cSld name="Last slide (option 1)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7"/>
          <p:cNvSpPr/>
          <p:nvPr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7"/>
          <p:cNvSpPr txBox="1">
            <a:spLocks noGrp="1"/>
          </p:cNvSpPr>
          <p:nvPr>
            <p:ph type="sldNum" idx="12"/>
          </p:nvPr>
        </p:nvSpPr>
        <p:spPr>
          <a:xfrm>
            <a:off x="715108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37"/>
          <p:cNvSpPr txBox="1"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6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4" name="Google Shape;144;p37"/>
          <p:cNvSpPr txBox="1">
            <a:spLocks noGrp="1"/>
          </p:cNvSpPr>
          <p:nvPr>
            <p:ph type="body" idx="1"/>
          </p:nvPr>
        </p:nvSpPr>
        <p:spPr>
          <a:xfrm>
            <a:off x="838976" y="4175997"/>
            <a:ext cx="10888663" cy="162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>
                <a:solidFill>
                  <a:srgbClr val="767676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45" name="Google Shape;145;p37"/>
          <p:cNvCxnSpPr/>
          <p:nvPr/>
        </p:nvCxnSpPr>
        <p:spPr>
          <a:xfrm>
            <a:off x="838200" y="0"/>
            <a:ext cx="0" cy="2362711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8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8" name="Google Shape;148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8"/>
          <p:cNvSpPr/>
          <p:nvPr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p38" descr="European Commiss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88933" y="258042"/>
            <a:ext cx="1659793" cy="115246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8"/>
          <p:cNvSpPr txBox="1"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2" name="Google Shape;152;p38"/>
          <p:cNvSpPr txBox="1"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i="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3" name="Google Shape;153;p38"/>
          <p:cNvSpPr txBox="1">
            <a:spLocks noGrp="1"/>
          </p:cNvSpPr>
          <p:nvPr>
            <p:ph type="body" idx="2"/>
          </p:nvPr>
        </p:nvSpPr>
        <p:spPr>
          <a:xfrm>
            <a:off x="6096000" y="5783535"/>
            <a:ext cx="5040313" cy="528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  <a:defRPr sz="2200" i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4" name="Google Shape;154;p38"/>
          <p:cNvSpPr/>
          <p:nvPr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5" name="Google Shape;155;p38"/>
          <p:cNvCxnSpPr/>
          <p:nvPr/>
        </p:nvCxnSpPr>
        <p:spPr>
          <a:xfrm>
            <a:off x="838200" y="1978925"/>
            <a:ext cx="0" cy="4879075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9"/>
          <p:cNvSpPr txBox="1">
            <a:spLocks noGrp="1"/>
          </p:cNvSpPr>
          <p:nvPr>
            <p:ph type="sldNum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8" name="Google Shape;158;p39"/>
          <p:cNvPicPr preferRelativeResize="0"/>
          <p:nvPr/>
        </p:nvPicPr>
        <p:blipFill rotWithShape="1">
          <a:blip r:embed="rId2">
            <a:alphaModFix/>
          </a:blip>
          <a:srcRect t="4555"/>
          <a:stretch/>
        </p:blipFill>
        <p:spPr>
          <a:xfrm>
            <a:off x="0" y="1078173"/>
            <a:ext cx="12192000" cy="578324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9"/>
          <p:cNvSpPr/>
          <p:nvPr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Google Shape;160;p39" descr="European Commiss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88933" y="258042"/>
            <a:ext cx="1659793" cy="115246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9"/>
          <p:cNvSpPr txBox="1"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62" name="Google Shape;162;p39"/>
          <p:cNvSpPr txBox="1"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i="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3" name="Google Shape;163;p39"/>
          <p:cNvSpPr txBox="1">
            <a:spLocks noGrp="1"/>
          </p:cNvSpPr>
          <p:nvPr>
            <p:ph type="body" idx="2"/>
          </p:nvPr>
        </p:nvSpPr>
        <p:spPr>
          <a:xfrm>
            <a:off x="6096000" y="5557903"/>
            <a:ext cx="5040313" cy="528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  <a:defRPr sz="2200" i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4" name="Google Shape;164;p39"/>
          <p:cNvSpPr/>
          <p:nvPr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5" name="Google Shape;165;p39"/>
          <p:cNvCxnSpPr/>
          <p:nvPr/>
        </p:nvCxnSpPr>
        <p:spPr>
          <a:xfrm>
            <a:off x="838200" y="1978925"/>
            <a:ext cx="0" cy="4879075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st slide (option 2)">
  <p:cSld name="Last slide (option 2)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0"/>
          <p:cNvSpPr/>
          <p:nvPr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40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9" name="Google Shape;169;p40"/>
          <p:cNvSpPr txBox="1"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Arial"/>
              <a:buNone/>
              <a:defRPr sz="6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0" name="Google Shape;170;p40"/>
          <p:cNvSpPr txBox="1">
            <a:spLocks noGrp="1"/>
          </p:cNvSpPr>
          <p:nvPr>
            <p:ph type="body" idx="1"/>
          </p:nvPr>
        </p:nvSpPr>
        <p:spPr>
          <a:xfrm>
            <a:off x="838976" y="4175997"/>
            <a:ext cx="10888663" cy="162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>
                <a:solidFill>
                  <a:srgbClr val="767676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1" name="Google Shape;171;p40"/>
          <p:cNvCxnSpPr/>
          <p:nvPr/>
        </p:nvCxnSpPr>
        <p:spPr>
          <a:xfrm>
            <a:off x="838200" y="0"/>
            <a:ext cx="0" cy="2362711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Object">
  <p:cSld name="Content and Objec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1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4" name="Google Shape;174;p41"/>
          <p:cNvSpPr txBox="1"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5" name="Google Shape;175;p41"/>
          <p:cNvSpPr txBox="1">
            <a:spLocks noGrp="1"/>
          </p:cNvSpPr>
          <p:nvPr>
            <p:ph type="body" idx="1"/>
          </p:nvPr>
        </p:nvSpPr>
        <p:spPr>
          <a:xfrm>
            <a:off x="838198" y="1825625"/>
            <a:ext cx="5328000" cy="390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1pPr>
            <a:lvl2pPr marL="914400" lvl="1" indent="-355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30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Google Shape;176;p41"/>
          <p:cNvSpPr txBox="1">
            <a:spLocks noGrp="1"/>
          </p:cNvSpPr>
          <p:nvPr>
            <p:ph type="body" idx="2"/>
          </p:nvPr>
        </p:nvSpPr>
        <p:spPr>
          <a:xfrm>
            <a:off x="6402250" y="1825625"/>
            <a:ext cx="5328000" cy="390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7" name="Google Shape;177;p41"/>
          <p:cNvCxnSpPr/>
          <p:nvPr/>
        </p:nvCxnSpPr>
        <p:spPr>
          <a:xfrm flipH="1">
            <a:off x="838199" y="0"/>
            <a:ext cx="1" cy="1276357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2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0" name="Google Shape;180;p42"/>
          <p:cNvSpPr txBox="1"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81" name="Google Shape;181;p42"/>
          <p:cNvCxnSpPr/>
          <p:nvPr/>
        </p:nvCxnSpPr>
        <p:spPr>
          <a:xfrm flipH="1">
            <a:off x="838199" y="0"/>
            <a:ext cx="1" cy="1276357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3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" name="Google Shape;13;p21" descr="European Commission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33852" y="6045988"/>
            <a:ext cx="1715733" cy="4504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7;p22" descr="European Commission">
            <a:extLst>
              <a:ext uri="{FF2B5EF4-FFF2-40B4-BE49-F238E27FC236}">
                <a16:creationId xmlns:a16="http://schemas.microsoft.com/office/drawing/2014/main" id="{F331827D-67AB-BC45-5244-975836C82EE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88933" y="258042"/>
            <a:ext cx="1659793" cy="115246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"/>
          <p:cNvSpPr txBox="1"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fr-BE" dirty="0" err="1"/>
              <a:t>Annual</a:t>
            </a:r>
            <a:r>
              <a:rPr lang="fr-BE" dirty="0"/>
              <a:t> </a:t>
            </a:r>
            <a:r>
              <a:rPr lang="fr-BE" dirty="0" err="1"/>
              <a:t>Conference</a:t>
            </a:r>
            <a:r>
              <a:rPr lang="fr-BE" dirty="0"/>
              <a:t> GCLC</a:t>
            </a:r>
            <a:br>
              <a:rPr lang="fr-BE" dirty="0"/>
            </a:br>
            <a:br>
              <a:rPr lang="fr-BE" dirty="0"/>
            </a:br>
            <a:r>
              <a:rPr lang="en-US" sz="2800" dirty="0"/>
              <a:t>First Panel: Article 102 TFEU: Achievements and failures</a:t>
            </a:r>
            <a:endParaRPr sz="2800" dirty="0"/>
          </a:p>
        </p:txBody>
      </p:sp>
      <p:sp>
        <p:nvSpPr>
          <p:cNvPr id="189" name="Google Shape;189;p1"/>
          <p:cNvSpPr txBox="1"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BE" dirty="0"/>
              <a:t>Bruges, 1 March 2024</a:t>
            </a:r>
            <a:endParaRPr dirty="0"/>
          </a:p>
        </p:txBody>
      </p:sp>
      <p:sp>
        <p:nvSpPr>
          <p:cNvPr id="190" name="Google Shape;190;p1"/>
          <p:cNvSpPr txBox="1">
            <a:spLocks noGrp="1"/>
          </p:cNvSpPr>
          <p:nvPr>
            <p:ph type="body" idx="2"/>
          </p:nvPr>
        </p:nvSpPr>
        <p:spPr>
          <a:xfrm>
            <a:off x="6096000" y="5557903"/>
            <a:ext cx="5040313" cy="528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rPr lang="fr-BE" dirty="0"/>
              <a:t>Fernando Castillo de la Torre</a:t>
            </a: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rPr lang="fr-BE" dirty="0"/>
              <a:t>Legal Service, </a:t>
            </a:r>
            <a:r>
              <a:rPr lang="fr-BE" dirty="0" err="1"/>
              <a:t>European</a:t>
            </a:r>
            <a:r>
              <a:rPr lang="fr-BE" dirty="0"/>
              <a:t> Commission</a:t>
            </a: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rPr lang="fr-BE" dirty="0"/>
              <a:t>All </a:t>
            </a:r>
            <a:r>
              <a:rPr lang="fr-BE" dirty="0" err="1"/>
              <a:t>views</a:t>
            </a:r>
            <a:r>
              <a:rPr lang="fr-BE" dirty="0"/>
              <a:t> are </a:t>
            </a:r>
            <a:r>
              <a:rPr lang="fr-BE" dirty="0" err="1"/>
              <a:t>personal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A5813B-FC40-A8DF-755C-9C8356D700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FDE8FD-B6FC-DBA1-F5B7-AE1E47595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200" dirty="0"/>
              <a:t>Achievements/failures and </a:t>
            </a:r>
            <a:br>
              <a:rPr lang="en-IE" sz="3200" dirty="0"/>
            </a:br>
            <a:r>
              <a:rPr lang="en-IE" sz="3200" dirty="0"/>
              <a:t>competition as multidimensional notion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42C24-4E49-C5EB-F44B-B9F9C63A45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 some may qualify as “achievements”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 be 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“failures”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others.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Enquires have become more complex and slower (including procedural issues).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Striking that after 60 years there is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 much controversy; but the Commission and Courts must take decisions.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 indeterminacy is inevitable, but lack of consensus is regrettable and interested.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Competition is a multidimensional notion, with limited “stable core”; lack of consensus around competition as a “normative measure”; does it have a “deontological” dimension? (what the practice “is”) 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plurality of values/goals limits the contribution of economics (the “means” to produce an effect may be important, examples).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1655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1B24CE-5201-2C03-629E-D3425FFAAE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69B2B6-0A06-73CA-4ABB-202FF64F8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200" dirty="0"/>
              <a:t>Efficiency, competition on the merits </a:t>
            </a:r>
            <a:br>
              <a:rPr lang="en-IE" sz="3200" dirty="0"/>
            </a:br>
            <a:r>
              <a:rPr lang="en-IE" sz="3200" dirty="0"/>
              <a:t>and special responsibility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5A3BF-1DDE-7079-FDEE-F4E08DA827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IE" dirty="0"/>
              <a:t>The “effects based” approach made a caricature of the state of the law before; there was no guarantee for “inefficient” rivals; </a:t>
            </a:r>
            <a:r>
              <a:rPr lang="en-IE" i="1" dirty="0"/>
              <a:t>Post </a:t>
            </a:r>
            <a:r>
              <a:rPr lang="en-IE" i="1" dirty="0" err="1"/>
              <a:t>Danmark</a:t>
            </a:r>
            <a:r>
              <a:rPr lang="en-IE" i="1" dirty="0"/>
              <a:t> I</a:t>
            </a:r>
            <a:r>
              <a:rPr lang="en-IE" dirty="0"/>
              <a:t>, </a:t>
            </a:r>
            <a:r>
              <a:rPr lang="en-IE" i="1" dirty="0"/>
              <a:t>Intel</a:t>
            </a:r>
            <a:r>
              <a:rPr lang="en-IE" dirty="0"/>
              <a:t>, are uncontroversial: rivals are not protected against “competition on the merits”.</a:t>
            </a:r>
          </a:p>
          <a:p>
            <a:pPr>
              <a:spcAft>
                <a:spcPts val="600"/>
              </a:spcAft>
            </a:pPr>
            <a:r>
              <a:rPr lang="en-US" dirty="0"/>
              <a:t>Excluding a competitor that is “as efficient” as the dominant undertaking is certainly a good indicator that the dominant undertaking is not competing on the merits. </a:t>
            </a:r>
          </a:p>
          <a:p>
            <a:pPr>
              <a:spcAft>
                <a:spcPts val="600"/>
              </a:spcAft>
            </a:pPr>
            <a:r>
              <a:rPr lang="en-US" dirty="0"/>
              <a:t>But this does not mean that a dominant undertaking is competing on the merits in other circumstances: “when A then B” ≠ “B = A”.</a:t>
            </a:r>
          </a:p>
          <a:p>
            <a:pPr>
              <a:spcAft>
                <a:spcPts val="600"/>
              </a:spcAft>
            </a:pPr>
            <a:r>
              <a:rPr lang="en-US" dirty="0"/>
              <a:t>“Special responsibility”: conduct by non-dominant undertakings is not prohibited, not because it is competition on the merits, but because the undertaking is not dominant; “competition on the merits” ≠ “practices which may be “normal” in the specific sector, as they are also implemented by non-dominant undertakings”.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224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6084F9-8AA8-845C-EAAB-B7AE7189C5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F56A90-20ED-063A-98B3-4907B4EA8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200" dirty="0"/>
              <a:t>Context, completeness: is law becoming “thinner” </a:t>
            </a:r>
            <a:br>
              <a:rPr lang="en-IE" sz="3200" dirty="0"/>
            </a:br>
            <a:r>
              <a:rPr lang="en-IE" sz="3200" dirty="0"/>
              <a:t>(and case-law changing in nature)?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C0601-6D6E-9878-ABE5-28DBE300C2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IE" dirty="0"/>
              <a:t>Facts v law: is the case-law becoming just/mainly descriptive (not prescriptive)?</a:t>
            </a:r>
          </a:p>
          <a:p>
            <a:pPr>
              <a:spcAft>
                <a:spcPts val="600"/>
              </a:spcAft>
            </a:pPr>
            <a:r>
              <a:rPr lang="en-US" dirty="0"/>
              <a:t>An entirely “contextual” and “all-relevant-circumstances” (“all-things-considered”?) analysis may be shifting/shrinking legal tests and rendering them more uncertain. </a:t>
            </a:r>
          </a:p>
          <a:p>
            <a:pPr>
              <a:spcAft>
                <a:spcPts val="600"/>
              </a:spcAft>
            </a:pPr>
            <a:r>
              <a:rPr lang="en-US" i="1" dirty="0"/>
              <a:t>Unilever</a:t>
            </a:r>
            <a:r>
              <a:rPr lang="en-US" dirty="0"/>
              <a:t>: “case specific” (and “tangible”) evidence; generalizations based on experience, or standard economic or </a:t>
            </a:r>
            <a:r>
              <a:rPr lang="en-US" dirty="0" err="1"/>
              <a:t>behavioural</a:t>
            </a:r>
            <a:r>
              <a:rPr lang="en-US" dirty="0"/>
              <a:t> theory will not suffice.</a:t>
            </a:r>
          </a:p>
          <a:p>
            <a:pPr>
              <a:spcAft>
                <a:spcPts val="600"/>
              </a:spcAft>
            </a:pPr>
            <a:r>
              <a:rPr lang="en-US" dirty="0"/>
              <a:t>Predictability; “intrinsic capability” (</a:t>
            </a:r>
            <a:r>
              <a:rPr lang="en-US" i="1" dirty="0"/>
              <a:t>Intel</a:t>
            </a:r>
            <a:r>
              <a:rPr lang="en-US" dirty="0"/>
              <a:t>); “case-specific” v “good enough evidence to (confidently) meet the threshold of capability”; “reasonable completeness”.</a:t>
            </a:r>
          </a:p>
          <a:p>
            <a:pPr>
              <a:spcAft>
                <a:spcPts val="600"/>
              </a:spcAft>
            </a:pPr>
            <a:r>
              <a:rPr lang="en-US" dirty="0"/>
              <a:t>Evidential dynamics: sliding scales (“by object”?); </a:t>
            </a:r>
            <a:r>
              <a:rPr lang="en-IE" dirty="0"/>
              <a:t>is </a:t>
            </a:r>
            <a:r>
              <a:rPr lang="en-IE" i="1" dirty="0"/>
              <a:t>Intel/Unilever</a:t>
            </a:r>
            <a:r>
              <a:rPr lang="en-IE" dirty="0"/>
              <a:t> only about procedure (law as process)?; consequences for judicial review.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526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52572E-5901-D750-0E9F-88320951AA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1A2A77-5844-D884-1526-3AEC5C02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000" dirty="0"/>
              <a:t>The fog of indecision: not all doubts </a:t>
            </a:r>
            <a:r>
              <a:rPr lang="en-IE" sz="3000"/>
              <a:t>are created equal</a:t>
            </a:r>
            <a:r>
              <a:rPr lang="en-IE" sz="3000" dirty="0"/>
              <a:t>, role of “defences” - Capability/causation as increase in probability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CBD28-ABA4-EF7C-170E-B06FF5173B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IE" dirty="0"/>
              <a:t>Why the shift may matter: the benefit of the doubt is widened in scope; doubt may be polluting the legal test too (but it should not).</a:t>
            </a:r>
          </a:p>
          <a:p>
            <a:pPr>
              <a:spcAft>
                <a:spcPts val="600"/>
              </a:spcAft>
            </a:pPr>
            <a:r>
              <a:rPr lang="en-IE" dirty="0"/>
              <a:t>The “location” of the doubt: it’s about whether the “capability threshold” (more than “hypothetical”) is met, not any “doubt” will do: it’s </a:t>
            </a:r>
            <a:r>
              <a:rPr lang="en-IE" u="sng" dirty="0"/>
              <a:t>not</a:t>
            </a:r>
            <a:r>
              <a:rPr lang="en-IE" dirty="0"/>
              <a:t> about having no doubt about the accurate “estimate”, or even one aspect in an “all-things-considered” analysis; it’s </a:t>
            </a:r>
            <a:r>
              <a:rPr lang="en-IE" u="sng" dirty="0"/>
              <a:t>not</a:t>
            </a:r>
            <a:r>
              <a:rPr lang="en-IE" dirty="0"/>
              <a:t> about having a doubt about potential entry, if conducts removes that uncertainty (</a:t>
            </a:r>
            <a:r>
              <a:rPr lang="en-IE" i="1" dirty="0"/>
              <a:t>Qualcomm</a:t>
            </a:r>
            <a:r>
              <a:rPr lang="en-IE" dirty="0"/>
              <a:t>) (90% → 100%)</a:t>
            </a:r>
          </a:p>
          <a:p>
            <a:pPr>
              <a:spcAft>
                <a:spcPts val="600"/>
              </a:spcAft>
            </a:pPr>
            <a:r>
              <a:rPr lang="en-IE" dirty="0"/>
              <a:t>Capability/causation as “increase in probability”; counterfactual: is it more/less likely than absent conduct?; conduct/payment to supress “doubt” about (even low probability) entry.</a:t>
            </a:r>
          </a:p>
          <a:p>
            <a:pPr>
              <a:spcAft>
                <a:spcPts val="600"/>
              </a:spcAft>
            </a:pPr>
            <a:r>
              <a:rPr lang="en-IE" dirty="0"/>
              <a:t>Role of “defences” to avoid perceived “</a:t>
            </a:r>
            <a:r>
              <a:rPr lang="en-IE" dirty="0" err="1"/>
              <a:t>overinclusiveness</a:t>
            </a:r>
            <a:r>
              <a:rPr lang="en-IE" dirty="0"/>
              <a:t>”: </a:t>
            </a:r>
            <a:r>
              <a:rPr lang="en-US" dirty="0"/>
              <a:t>risks of deterring beneficial conduct are compensated by the possibility to substantiate efficiencies or pro-competitive effects.  A reasonably inclusive interpretation of the capacity to produce effects can be balanced in this way, whereas a demanding approach to such capacity (</a:t>
            </a:r>
            <a:r>
              <a:rPr lang="en-US" dirty="0" err="1"/>
              <a:t>inetivably</a:t>
            </a:r>
            <a:r>
              <a:rPr lang="en-US" dirty="0"/>
              <a:t>) leads to </a:t>
            </a:r>
            <a:r>
              <a:rPr lang="en-US" dirty="0" err="1"/>
              <a:t>underinclusiveness</a:t>
            </a:r>
            <a:r>
              <a:rPr lang="en-US" dirty="0"/>
              <a:t> and underenforcement, without any compensating mechanism</a:t>
            </a:r>
            <a:r>
              <a:rPr lang="en-I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0"/>
          <p:cNvSpPr txBox="1">
            <a:spLocks noGrp="1"/>
          </p:cNvSpPr>
          <p:nvPr>
            <p:ph type="sldNum" idx="12"/>
          </p:nvPr>
        </p:nvSpPr>
        <p:spPr>
          <a:xfrm>
            <a:off x="715108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 dirty="0"/>
          </a:p>
        </p:txBody>
      </p:sp>
      <p:sp>
        <p:nvSpPr>
          <p:cNvPr id="443" name="Google Shape;443;p20"/>
          <p:cNvSpPr txBox="1"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</a:pPr>
            <a:r>
              <a:rPr lang="en-GB"/>
              <a:t>Thank you</a:t>
            </a:r>
            <a:endParaRPr/>
          </a:p>
        </p:txBody>
      </p:sp>
      <p:pic>
        <p:nvPicPr>
          <p:cNvPr id="444" name="Google Shape;444;p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524" y="4040561"/>
            <a:ext cx="1023496" cy="358097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p20"/>
          <p:cNvSpPr txBox="1"/>
          <p:nvPr/>
        </p:nvSpPr>
        <p:spPr>
          <a:xfrm>
            <a:off x="735992" y="4479624"/>
            <a:ext cx="894101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rPr>
              <a:t>© European Union 2023</a:t>
            </a:r>
            <a:endParaRPr dirty="0"/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050" dirty="0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rPr>
              <a:t>Unless otherwise noted the reuse of this presentation is authorised under the </a:t>
            </a:r>
            <a:r>
              <a:rPr lang="en-GB" sz="105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4.0</a:t>
            </a:r>
            <a:r>
              <a:rPr lang="en-GB" sz="105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dirty="0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rPr>
              <a:t>license. For any use or reproduction of elements that are not owned by the EU, permission may need to be sought directly from the respective right holders.</a:t>
            </a:r>
            <a:endParaRPr dirty="0"/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050" dirty="0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r>
              <a:rPr lang="en-GB" sz="1050" dirty="0">
                <a:solidFill>
                  <a:srgbClr val="CE3A1C"/>
                </a:solidFill>
                <a:latin typeface="Arial"/>
                <a:ea typeface="Arial"/>
                <a:cs typeface="Arial"/>
                <a:sym typeface="Arial"/>
              </a:rPr>
              <a:t>xx: element concerned</a:t>
            </a:r>
            <a:r>
              <a:rPr lang="en-GB" sz="1050" dirty="0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rPr>
              <a:t>, source: </a:t>
            </a:r>
            <a:r>
              <a:rPr lang="en-GB" sz="1050" dirty="0">
                <a:solidFill>
                  <a:srgbClr val="CE3A1C"/>
                </a:solidFill>
                <a:latin typeface="Arial"/>
                <a:ea typeface="Arial"/>
                <a:cs typeface="Arial"/>
                <a:sym typeface="Arial"/>
              </a:rPr>
              <a:t>e.g. Fotolia.com</a:t>
            </a:r>
            <a:r>
              <a:rPr lang="en-GB" sz="1050" dirty="0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en-GB" sz="1050" dirty="0">
                <a:solidFill>
                  <a:srgbClr val="CE3A1C"/>
                </a:solidFill>
                <a:latin typeface="Arial"/>
                <a:ea typeface="Arial"/>
                <a:cs typeface="Arial"/>
                <a:sym typeface="Arial"/>
              </a:rPr>
              <a:t>Slide xx: element concerned</a:t>
            </a:r>
            <a:r>
              <a:rPr lang="en-GB" sz="1050" dirty="0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rPr>
              <a:t>, source: </a:t>
            </a:r>
            <a:r>
              <a:rPr lang="en-GB" sz="1050" dirty="0">
                <a:solidFill>
                  <a:srgbClr val="CE3A1C"/>
                </a:solidFill>
                <a:latin typeface="Arial"/>
                <a:ea typeface="Arial"/>
                <a:cs typeface="Arial"/>
                <a:sym typeface="Arial"/>
              </a:rPr>
              <a:t>e.g. iStock.com</a:t>
            </a:r>
            <a:endParaRPr sz="1050" dirty="0">
              <a:solidFill>
                <a:srgbClr val="CE3A1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_accessible_2023.pptx" id="{EC878A57-382A-4C39-A584-1AF0C626172A}" vid="{130AD24A-F7AC-477C-91ED-41AA5CF269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425</TotalTime>
  <Words>857</Words>
  <Application>Microsoft Office PowerPoint</Application>
  <PresentationFormat>Widescreen</PresentationFormat>
  <Paragraphs>40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Annual Conference GCLC  First Panel: Article 102 TFEU: Achievements and failures</vt:lpstr>
      <vt:lpstr>Achievements/failures and  competition as multidimensional notion</vt:lpstr>
      <vt:lpstr>Efficiency, competition on the merits  and special responsibility</vt:lpstr>
      <vt:lpstr>Context, completeness: is law becoming “thinner”  (and case-law changing in nature)?</vt:lpstr>
      <vt:lpstr>The fog of indecision: not all doubts are created equal, role of “defences” - Capability/causation as increase in probability</vt:lpstr>
      <vt:lpstr>Thank you</vt:lpstr>
    </vt:vector>
  </TitlesOfParts>
  <Company>European Commission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 DE LA TORRE Fernando (SJ)</dc:creator>
  <cp:lastModifiedBy>CASTILLO DE LA TORRE Fernando (SJ)</cp:lastModifiedBy>
  <cp:revision>22</cp:revision>
  <cp:lastPrinted>2024-02-29T10:44:56Z</cp:lastPrinted>
  <dcterms:created xsi:type="dcterms:W3CDTF">2024-02-28T13:43:49Z</dcterms:created>
  <dcterms:modified xsi:type="dcterms:W3CDTF">2024-02-29T11:03:42Z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0x010100AF098AE41A192E4C85C747A9850AEF9A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2023-09-26T10:27:54Z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5f9041e0-26c3-439f-9557-91c751557f9e</vt:lpwstr>
  </property>
  <property fmtid="{D5CDD505-2E9C-101B-9397-08002B2CF9AE}" pid="9" name="MSIP_Label_6bd9ddd1-4d20-43f6-abfa-fc3c07406f94_ContentBits">
    <vt:lpwstr>0</vt:lpwstr>
  </property>
</Properties>
</file>