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305" r:id="rId3"/>
    <p:sldId id="271" r:id="rId4"/>
    <p:sldId id="306" r:id="rId5"/>
    <p:sldId id="309" r:id="rId6"/>
    <p:sldId id="308" r:id="rId7"/>
    <p:sldId id="296" r:id="rId8"/>
    <p:sldId id="297" r:id="rId9"/>
    <p:sldId id="313" r:id="rId10"/>
    <p:sldId id="262" r:id="rId11"/>
    <p:sldId id="263" r:id="rId12"/>
    <p:sldId id="315" r:id="rId13"/>
    <p:sldId id="314" r:id="rId14"/>
    <p:sldId id="316" r:id="rId15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43"/>
    <p:restoredTop sz="95853"/>
  </p:normalViewPr>
  <p:slideViewPr>
    <p:cSldViewPr snapToGrid="0">
      <p:cViewPr varScale="1">
        <p:scale>
          <a:sx n="113" d="100"/>
          <a:sy n="113" d="100"/>
        </p:scale>
        <p:origin x="7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72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048F5F-B177-224E-AB68-E74ADC6642CC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D83BBC5-1CE3-EC41-A016-3A17B2CE1AA3}">
      <dgm:prSet phldrT="[Text]"/>
      <dgm:spPr/>
      <dgm:t>
        <a:bodyPr/>
        <a:lstStyle/>
        <a:p>
          <a:r>
            <a:rPr lang="en-GB" dirty="0"/>
            <a:t>European Commission</a:t>
          </a:r>
        </a:p>
      </dgm:t>
    </dgm:pt>
    <dgm:pt modelId="{A0F06990-F8A6-864B-81A6-BFF3F29E6AB7}" type="parTrans" cxnId="{D2955B19-0905-8C45-9D50-51B5BA957002}">
      <dgm:prSet/>
      <dgm:spPr/>
      <dgm:t>
        <a:bodyPr/>
        <a:lstStyle/>
        <a:p>
          <a:endParaRPr lang="en-GB"/>
        </a:p>
      </dgm:t>
    </dgm:pt>
    <dgm:pt modelId="{B8F8D73D-01EC-7E40-8B5B-D2239DA63CC6}" type="sibTrans" cxnId="{D2955B19-0905-8C45-9D50-51B5BA957002}">
      <dgm:prSet/>
      <dgm:spPr/>
      <dgm:t>
        <a:bodyPr/>
        <a:lstStyle/>
        <a:p>
          <a:endParaRPr lang="en-GB"/>
        </a:p>
      </dgm:t>
    </dgm:pt>
    <dgm:pt modelId="{24DA9515-D058-684B-A07E-ECBD201E7749}">
      <dgm:prSet phldrT="[Text]"/>
      <dgm:spPr/>
      <dgm:t>
        <a:bodyPr/>
        <a:lstStyle/>
        <a:p>
          <a:r>
            <a:rPr lang="en-GB" dirty="0"/>
            <a:t>Shaping competition law</a:t>
          </a:r>
        </a:p>
      </dgm:t>
    </dgm:pt>
    <dgm:pt modelId="{A62D944F-510C-A748-9463-D3E4061A25B6}" type="parTrans" cxnId="{613C829A-109C-1C4A-B8A4-E4BD58983FD2}">
      <dgm:prSet/>
      <dgm:spPr/>
      <dgm:t>
        <a:bodyPr/>
        <a:lstStyle/>
        <a:p>
          <a:endParaRPr lang="en-GB"/>
        </a:p>
      </dgm:t>
    </dgm:pt>
    <dgm:pt modelId="{100E98A8-AE9C-9F49-99B9-DB3F660634D7}" type="sibTrans" cxnId="{613C829A-109C-1C4A-B8A4-E4BD58983FD2}">
      <dgm:prSet/>
      <dgm:spPr/>
      <dgm:t>
        <a:bodyPr/>
        <a:lstStyle/>
        <a:p>
          <a:endParaRPr lang="en-GB"/>
        </a:p>
      </dgm:t>
    </dgm:pt>
    <dgm:pt modelId="{9032E166-5D33-7047-A81A-A743579F17FC}">
      <dgm:prSet phldrT="[Text]"/>
      <dgm:spPr/>
      <dgm:t>
        <a:bodyPr/>
        <a:lstStyle/>
        <a:p>
          <a:r>
            <a:rPr lang="en-GB" dirty="0"/>
            <a:t>Courts</a:t>
          </a:r>
        </a:p>
      </dgm:t>
    </dgm:pt>
    <dgm:pt modelId="{BE4367E3-B954-7945-AFB1-ED1099F02253}" type="parTrans" cxnId="{41F376A8-77D8-0A40-BAFA-87649FEC3A48}">
      <dgm:prSet/>
      <dgm:spPr/>
      <dgm:t>
        <a:bodyPr/>
        <a:lstStyle/>
        <a:p>
          <a:endParaRPr lang="en-GB"/>
        </a:p>
      </dgm:t>
    </dgm:pt>
    <dgm:pt modelId="{805288D5-5666-164E-9480-1CC1DA0DA736}" type="sibTrans" cxnId="{41F376A8-77D8-0A40-BAFA-87649FEC3A48}">
      <dgm:prSet/>
      <dgm:spPr/>
      <dgm:t>
        <a:bodyPr/>
        <a:lstStyle/>
        <a:p>
          <a:endParaRPr lang="en-GB"/>
        </a:p>
      </dgm:t>
    </dgm:pt>
    <dgm:pt modelId="{D6C0E00E-33CB-0944-810C-73751D54BF2D}">
      <dgm:prSet phldrT="[Text]"/>
      <dgm:spPr/>
      <dgm:t>
        <a:bodyPr/>
        <a:lstStyle/>
        <a:p>
          <a:r>
            <a:rPr lang="en-GB" dirty="0"/>
            <a:t>Competition as such</a:t>
          </a:r>
        </a:p>
      </dgm:t>
    </dgm:pt>
    <dgm:pt modelId="{9F52E29E-C87C-B94B-8291-26D341F2F8A4}" type="parTrans" cxnId="{83EC2F55-03D8-FC4A-97E7-B782100207F6}">
      <dgm:prSet/>
      <dgm:spPr/>
      <dgm:t>
        <a:bodyPr/>
        <a:lstStyle/>
        <a:p>
          <a:endParaRPr lang="en-GB"/>
        </a:p>
      </dgm:t>
    </dgm:pt>
    <dgm:pt modelId="{C41ABA49-F984-B448-8906-E9C59C88787D}" type="sibTrans" cxnId="{83EC2F55-03D8-FC4A-97E7-B782100207F6}">
      <dgm:prSet/>
      <dgm:spPr/>
      <dgm:t>
        <a:bodyPr/>
        <a:lstStyle/>
        <a:p>
          <a:endParaRPr lang="en-GB"/>
        </a:p>
      </dgm:t>
    </dgm:pt>
    <dgm:pt modelId="{EF38F483-55C5-4641-9282-2C7C43AA462E}">
      <dgm:prSet phldrT="[Text]"/>
      <dgm:spPr/>
      <dgm:t>
        <a:bodyPr/>
        <a:lstStyle/>
        <a:p>
          <a:r>
            <a:rPr lang="en-GB" dirty="0"/>
            <a:t>Teleological approach</a:t>
          </a:r>
        </a:p>
      </dgm:t>
    </dgm:pt>
    <dgm:pt modelId="{B384CF2C-3A8D-DB43-A3F7-CD163B48D7C9}" type="parTrans" cxnId="{3DFDCBAF-4FA3-C34F-9AF4-18574CC0D080}">
      <dgm:prSet/>
      <dgm:spPr/>
      <dgm:t>
        <a:bodyPr/>
        <a:lstStyle/>
        <a:p>
          <a:endParaRPr lang="en-GB"/>
        </a:p>
      </dgm:t>
    </dgm:pt>
    <dgm:pt modelId="{EBD5B6CB-4850-8A41-BA36-48C83EC03830}" type="sibTrans" cxnId="{3DFDCBAF-4FA3-C34F-9AF4-18574CC0D080}">
      <dgm:prSet/>
      <dgm:spPr/>
      <dgm:t>
        <a:bodyPr/>
        <a:lstStyle/>
        <a:p>
          <a:endParaRPr lang="en-GB"/>
        </a:p>
      </dgm:t>
    </dgm:pt>
    <dgm:pt modelId="{5892F6FB-495A-6747-8B46-D79874DD2D8C}">
      <dgm:prSet phldrT="[Text]"/>
      <dgm:spPr/>
      <dgm:t>
        <a:bodyPr/>
        <a:lstStyle/>
        <a:p>
          <a:r>
            <a:rPr lang="en-GB" dirty="0"/>
            <a:t>Pro-integration</a:t>
          </a:r>
        </a:p>
      </dgm:t>
    </dgm:pt>
    <dgm:pt modelId="{9B9CB147-CDE7-4643-8691-A2CA1D188204}" type="parTrans" cxnId="{6D6744C2-D2CA-5047-815F-5E1AE31FB4C2}">
      <dgm:prSet/>
      <dgm:spPr/>
      <dgm:t>
        <a:bodyPr/>
        <a:lstStyle/>
        <a:p>
          <a:endParaRPr lang="en-GB"/>
        </a:p>
      </dgm:t>
    </dgm:pt>
    <dgm:pt modelId="{32E83F71-2930-B149-88E8-D3E8C3B87F0C}" type="sibTrans" cxnId="{6D6744C2-D2CA-5047-815F-5E1AE31FB4C2}">
      <dgm:prSet/>
      <dgm:spPr/>
      <dgm:t>
        <a:bodyPr/>
        <a:lstStyle/>
        <a:p>
          <a:endParaRPr lang="en-GB"/>
        </a:p>
      </dgm:t>
    </dgm:pt>
    <dgm:pt modelId="{AA0FB52E-C25F-FE4C-A1EC-027A53FD0964}" type="pres">
      <dgm:prSet presAssocID="{43048F5F-B177-224E-AB68-E74ADC6642CC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4A6C5E60-355D-754F-B937-0EFAFD2E3F35}" type="pres">
      <dgm:prSet presAssocID="{43048F5F-B177-224E-AB68-E74ADC6642CC}" presName="dummyMaxCanvas" presStyleCnt="0"/>
      <dgm:spPr/>
    </dgm:pt>
    <dgm:pt modelId="{70518A46-9C37-BB43-8C59-F3E7AEC82169}" type="pres">
      <dgm:prSet presAssocID="{43048F5F-B177-224E-AB68-E74ADC6642CC}" presName="parentComposite" presStyleCnt="0"/>
      <dgm:spPr/>
    </dgm:pt>
    <dgm:pt modelId="{E0F33F1D-7139-7C4E-ABBA-63795E3B2E98}" type="pres">
      <dgm:prSet presAssocID="{43048F5F-B177-224E-AB68-E74ADC6642CC}" presName="parent1" presStyleLbl="alignAccFollowNode1" presStyleIdx="0" presStyleCnt="4">
        <dgm:presLayoutVars>
          <dgm:chMax val="4"/>
        </dgm:presLayoutVars>
      </dgm:prSet>
      <dgm:spPr/>
    </dgm:pt>
    <dgm:pt modelId="{BF3EF0AA-6DDD-1F43-A437-DA9774E589D3}" type="pres">
      <dgm:prSet presAssocID="{43048F5F-B177-224E-AB68-E74ADC6642CC}" presName="parent2" presStyleLbl="alignAccFollowNode1" presStyleIdx="1" presStyleCnt="4" custLinFactNeighborX="721">
        <dgm:presLayoutVars>
          <dgm:chMax val="4"/>
        </dgm:presLayoutVars>
      </dgm:prSet>
      <dgm:spPr/>
    </dgm:pt>
    <dgm:pt modelId="{1BE4D2F6-AB4D-0C44-897D-09941BC0B442}" type="pres">
      <dgm:prSet presAssocID="{43048F5F-B177-224E-AB68-E74ADC6642CC}" presName="childrenComposite" presStyleCnt="0"/>
      <dgm:spPr/>
    </dgm:pt>
    <dgm:pt modelId="{400C3A0F-2D1E-494E-A148-D09BE58C38BD}" type="pres">
      <dgm:prSet presAssocID="{43048F5F-B177-224E-AB68-E74ADC6642CC}" presName="dummyMaxCanvas_ChildArea" presStyleCnt="0"/>
      <dgm:spPr/>
    </dgm:pt>
    <dgm:pt modelId="{5DBC092A-D2B1-A047-8B9E-3328AC769349}" type="pres">
      <dgm:prSet presAssocID="{43048F5F-B177-224E-AB68-E74ADC6642CC}" presName="fulcrum" presStyleLbl="alignAccFollowNode1" presStyleIdx="2" presStyleCnt="4"/>
      <dgm:spPr/>
    </dgm:pt>
    <dgm:pt modelId="{F06CC8CA-DB31-BB48-9903-DD5ADF0AAB12}" type="pres">
      <dgm:prSet presAssocID="{43048F5F-B177-224E-AB68-E74ADC6642CC}" presName="balance_13" presStyleLbl="alignAccFollowNode1" presStyleIdx="3" presStyleCnt="4">
        <dgm:presLayoutVars>
          <dgm:bulletEnabled val="1"/>
        </dgm:presLayoutVars>
      </dgm:prSet>
      <dgm:spPr/>
    </dgm:pt>
    <dgm:pt modelId="{1867E6E1-E1A5-DF44-AA8B-8202336BABF6}" type="pres">
      <dgm:prSet presAssocID="{43048F5F-B177-224E-AB68-E74ADC6642CC}" presName="right_13_1" presStyleLbl="node1" presStyleIdx="0" presStyleCnt="4">
        <dgm:presLayoutVars>
          <dgm:bulletEnabled val="1"/>
        </dgm:presLayoutVars>
      </dgm:prSet>
      <dgm:spPr/>
    </dgm:pt>
    <dgm:pt modelId="{66369284-60DB-8747-AB29-3EF3DC0BC5FF}" type="pres">
      <dgm:prSet presAssocID="{43048F5F-B177-224E-AB68-E74ADC6642CC}" presName="right_13_2" presStyleLbl="node1" presStyleIdx="1" presStyleCnt="4">
        <dgm:presLayoutVars>
          <dgm:bulletEnabled val="1"/>
        </dgm:presLayoutVars>
      </dgm:prSet>
      <dgm:spPr/>
    </dgm:pt>
    <dgm:pt modelId="{1A95CF66-D1CA-BF42-B27A-EA3745900276}" type="pres">
      <dgm:prSet presAssocID="{43048F5F-B177-224E-AB68-E74ADC6642CC}" presName="right_13_3" presStyleLbl="node1" presStyleIdx="2" presStyleCnt="4">
        <dgm:presLayoutVars>
          <dgm:bulletEnabled val="1"/>
        </dgm:presLayoutVars>
      </dgm:prSet>
      <dgm:spPr/>
    </dgm:pt>
    <dgm:pt modelId="{2A180B24-AAA7-404D-B73C-DD1119165C23}" type="pres">
      <dgm:prSet presAssocID="{43048F5F-B177-224E-AB68-E74ADC6642CC}" presName="left_13_1" presStyleLbl="node1" presStyleIdx="3" presStyleCnt="4">
        <dgm:presLayoutVars>
          <dgm:bulletEnabled val="1"/>
        </dgm:presLayoutVars>
      </dgm:prSet>
      <dgm:spPr/>
    </dgm:pt>
  </dgm:ptLst>
  <dgm:cxnLst>
    <dgm:cxn modelId="{145CFE13-0784-894D-AFFD-82CA80700476}" type="presOf" srcId="{EF38F483-55C5-4641-9282-2C7C43AA462E}" destId="{66369284-60DB-8747-AB29-3EF3DC0BC5FF}" srcOrd="0" destOrd="0" presId="urn:microsoft.com/office/officeart/2005/8/layout/balance1"/>
    <dgm:cxn modelId="{D2955B19-0905-8C45-9D50-51B5BA957002}" srcId="{43048F5F-B177-224E-AB68-E74ADC6642CC}" destId="{7D83BBC5-1CE3-EC41-A016-3A17B2CE1AA3}" srcOrd="0" destOrd="0" parTransId="{A0F06990-F8A6-864B-81A6-BFF3F29E6AB7}" sibTransId="{B8F8D73D-01EC-7E40-8B5B-D2239DA63CC6}"/>
    <dgm:cxn modelId="{83EC2F55-03D8-FC4A-97E7-B782100207F6}" srcId="{9032E166-5D33-7047-A81A-A743579F17FC}" destId="{D6C0E00E-33CB-0944-810C-73751D54BF2D}" srcOrd="0" destOrd="0" parTransId="{9F52E29E-C87C-B94B-8291-26D341F2F8A4}" sibTransId="{C41ABA49-F984-B448-8906-E9C59C88787D}"/>
    <dgm:cxn modelId="{833E1C82-0C0E-1244-90E0-B6E1D58327E6}" type="presOf" srcId="{24DA9515-D058-684B-A07E-ECBD201E7749}" destId="{2A180B24-AAA7-404D-B73C-DD1119165C23}" srcOrd="0" destOrd="0" presId="urn:microsoft.com/office/officeart/2005/8/layout/balance1"/>
    <dgm:cxn modelId="{613C829A-109C-1C4A-B8A4-E4BD58983FD2}" srcId="{7D83BBC5-1CE3-EC41-A016-3A17B2CE1AA3}" destId="{24DA9515-D058-684B-A07E-ECBD201E7749}" srcOrd="0" destOrd="0" parTransId="{A62D944F-510C-A748-9463-D3E4061A25B6}" sibTransId="{100E98A8-AE9C-9F49-99B9-DB3F660634D7}"/>
    <dgm:cxn modelId="{A93EDCA6-772F-DB4C-8B79-7B7A7EAB9B76}" type="presOf" srcId="{D6C0E00E-33CB-0944-810C-73751D54BF2D}" destId="{1867E6E1-E1A5-DF44-AA8B-8202336BABF6}" srcOrd="0" destOrd="0" presId="urn:microsoft.com/office/officeart/2005/8/layout/balance1"/>
    <dgm:cxn modelId="{41F376A8-77D8-0A40-BAFA-87649FEC3A48}" srcId="{43048F5F-B177-224E-AB68-E74ADC6642CC}" destId="{9032E166-5D33-7047-A81A-A743579F17FC}" srcOrd="1" destOrd="0" parTransId="{BE4367E3-B954-7945-AFB1-ED1099F02253}" sibTransId="{805288D5-5666-164E-9480-1CC1DA0DA736}"/>
    <dgm:cxn modelId="{3DFDCBAF-4FA3-C34F-9AF4-18574CC0D080}" srcId="{9032E166-5D33-7047-A81A-A743579F17FC}" destId="{EF38F483-55C5-4641-9282-2C7C43AA462E}" srcOrd="1" destOrd="0" parTransId="{B384CF2C-3A8D-DB43-A3F7-CD163B48D7C9}" sibTransId="{EBD5B6CB-4850-8A41-BA36-48C83EC03830}"/>
    <dgm:cxn modelId="{6D6744C2-D2CA-5047-815F-5E1AE31FB4C2}" srcId="{9032E166-5D33-7047-A81A-A743579F17FC}" destId="{5892F6FB-495A-6747-8B46-D79874DD2D8C}" srcOrd="2" destOrd="0" parTransId="{9B9CB147-CDE7-4643-8691-A2CA1D188204}" sibTransId="{32E83F71-2930-B149-88E8-D3E8C3B87F0C}"/>
    <dgm:cxn modelId="{41E706C6-D16B-E64C-AA3E-48DC4DDF8B6E}" type="presOf" srcId="{43048F5F-B177-224E-AB68-E74ADC6642CC}" destId="{AA0FB52E-C25F-FE4C-A1EC-027A53FD0964}" srcOrd="0" destOrd="0" presId="urn:microsoft.com/office/officeart/2005/8/layout/balance1"/>
    <dgm:cxn modelId="{7CA821CA-1BF0-0340-AF71-9064C3718D58}" type="presOf" srcId="{5892F6FB-495A-6747-8B46-D79874DD2D8C}" destId="{1A95CF66-D1CA-BF42-B27A-EA3745900276}" srcOrd="0" destOrd="0" presId="urn:microsoft.com/office/officeart/2005/8/layout/balance1"/>
    <dgm:cxn modelId="{7F5816D4-D98D-4345-BE1D-2A745070D90E}" type="presOf" srcId="{9032E166-5D33-7047-A81A-A743579F17FC}" destId="{BF3EF0AA-6DDD-1F43-A437-DA9774E589D3}" srcOrd="0" destOrd="0" presId="urn:microsoft.com/office/officeart/2005/8/layout/balance1"/>
    <dgm:cxn modelId="{E001AAF0-2B9A-604B-B506-903B7551FBD9}" type="presOf" srcId="{7D83BBC5-1CE3-EC41-A016-3A17B2CE1AA3}" destId="{E0F33F1D-7139-7C4E-ABBA-63795E3B2E98}" srcOrd="0" destOrd="0" presId="urn:microsoft.com/office/officeart/2005/8/layout/balance1"/>
    <dgm:cxn modelId="{D7C4934F-6A7B-EB4D-95FD-83ADE160D3B6}" type="presParOf" srcId="{AA0FB52E-C25F-FE4C-A1EC-027A53FD0964}" destId="{4A6C5E60-355D-754F-B937-0EFAFD2E3F35}" srcOrd="0" destOrd="0" presId="urn:microsoft.com/office/officeart/2005/8/layout/balance1"/>
    <dgm:cxn modelId="{32BB2473-514A-BB4C-9B6A-349B9D99DB8B}" type="presParOf" srcId="{AA0FB52E-C25F-FE4C-A1EC-027A53FD0964}" destId="{70518A46-9C37-BB43-8C59-F3E7AEC82169}" srcOrd="1" destOrd="0" presId="urn:microsoft.com/office/officeart/2005/8/layout/balance1"/>
    <dgm:cxn modelId="{DAA38FBC-3C22-0242-B425-BE04C98C8181}" type="presParOf" srcId="{70518A46-9C37-BB43-8C59-F3E7AEC82169}" destId="{E0F33F1D-7139-7C4E-ABBA-63795E3B2E98}" srcOrd="0" destOrd="0" presId="urn:microsoft.com/office/officeart/2005/8/layout/balance1"/>
    <dgm:cxn modelId="{2EA0464F-7E37-6247-9AC8-6B5FFFE69FA5}" type="presParOf" srcId="{70518A46-9C37-BB43-8C59-F3E7AEC82169}" destId="{BF3EF0AA-6DDD-1F43-A437-DA9774E589D3}" srcOrd="1" destOrd="0" presId="urn:microsoft.com/office/officeart/2005/8/layout/balance1"/>
    <dgm:cxn modelId="{E7F8DB64-3AF6-B646-86FE-C4542A05BC44}" type="presParOf" srcId="{AA0FB52E-C25F-FE4C-A1EC-027A53FD0964}" destId="{1BE4D2F6-AB4D-0C44-897D-09941BC0B442}" srcOrd="2" destOrd="0" presId="urn:microsoft.com/office/officeart/2005/8/layout/balance1"/>
    <dgm:cxn modelId="{8A05FF27-4EC5-5E4A-BDC1-1B86470129C8}" type="presParOf" srcId="{1BE4D2F6-AB4D-0C44-897D-09941BC0B442}" destId="{400C3A0F-2D1E-494E-A148-D09BE58C38BD}" srcOrd="0" destOrd="0" presId="urn:microsoft.com/office/officeart/2005/8/layout/balance1"/>
    <dgm:cxn modelId="{0D36E1FD-AA9B-4F4A-9A80-84BDFDF043D0}" type="presParOf" srcId="{1BE4D2F6-AB4D-0C44-897D-09941BC0B442}" destId="{5DBC092A-D2B1-A047-8B9E-3328AC769349}" srcOrd="1" destOrd="0" presId="urn:microsoft.com/office/officeart/2005/8/layout/balance1"/>
    <dgm:cxn modelId="{F8E1F823-5FFB-8D4A-896B-53765BD2FEFA}" type="presParOf" srcId="{1BE4D2F6-AB4D-0C44-897D-09941BC0B442}" destId="{F06CC8CA-DB31-BB48-9903-DD5ADF0AAB12}" srcOrd="2" destOrd="0" presId="urn:microsoft.com/office/officeart/2005/8/layout/balance1"/>
    <dgm:cxn modelId="{FA2F8FAC-B127-FB40-9AC4-72492181C849}" type="presParOf" srcId="{1BE4D2F6-AB4D-0C44-897D-09941BC0B442}" destId="{1867E6E1-E1A5-DF44-AA8B-8202336BABF6}" srcOrd="3" destOrd="0" presId="urn:microsoft.com/office/officeart/2005/8/layout/balance1"/>
    <dgm:cxn modelId="{1C9F672F-5073-7149-9FD4-DC4F500E4DA7}" type="presParOf" srcId="{1BE4D2F6-AB4D-0C44-897D-09941BC0B442}" destId="{66369284-60DB-8747-AB29-3EF3DC0BC5FF}" srcOrd="4" destOrd="0" presId="urn:microsoft.com/office/officeart/2005/8/layout/balance1"/>
    <dgm:cxn modelId="{25B1F38C-B1F9-0249-9D92-D6E6EE1C4D28}" type="presParOf" srcId="{1BE4D2F6-AB4D-0C44-897D-09941BC0B442}" destId="{1A95CF66-D1CA-BF42-B27A-EA3745900276}" srcOrd="5" destOrd="0" presId="urn:microsoft.com/office/officeart/2005/8/layout/balance1"/>
    <dgm:cxn modelId="{11CE97E6-C37B-9A43-B7C1-86EDF8188062}" type="presParOf" srcId="{1BE4D2F6-AB4D-0C44-897D-09941BC0B442}" destId="{2A180B24-AAA7-404D-B73C-DD1119165C23}" srcOrd="6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2EE8E1-5B27-7747-80CE-5DD0132F261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A03D559-8C7B-4B46-85CA-D1BC10C293D8}">
      <dgm:prSet phldrT="[Text]"/>
      <dgm:spPr/>
      <dgm:t>
        <a:bodyPr/>
        <a:lstStyle/>
        <a:p>
          <a:r>
            <a:rPr lang="en-GB" dirty="0"/>
            <a:t>Features of Digital Markets</a:t>
          </a:r>
        </a:p>
      </dgm:t>
    </dgm:pt>
    <dgm:pt modelId="{25EFFEB3-CD98-154C-83AC-7D648F0191CB}" type="parTrans" cxnId="{8040CAFF-66B8-3D4F-8C6C-6DC17AB4126D}">
      <dgm:prSet/>
      <dgm:spPr/>
      <dgm:t>
        <a:bodyPr/>
        <a:lstStyle/>
        <a:p>
          <a:endParaRPr lang="en-GB"/>
        </a:p>
      </dgm:t>
    </dgm:pt>
    <dgm:pt modelId="{27155CD7-119C-A049-BF47-F571E9CA27B8}" type="sibTrans" cxnId="{8040CAFF-66B8-3D4F-8C6C-6DC17AB4126D}">
      <dgm:prSet/>
      <dgm:spPr/>
      <dgm:t>
        <a:bodyPr/>
        <a:lstStyle/>
        <a:p>
          <a:endParaRPr lang="en-GB"/>
        </a:p>
      </dgm:t>
    </dgm:pt>
    <dgm:pt modelId="{F79489C0-1BF3-C640-AAA0-17BDE9C680E0}">
      <dgm:prSet phldrT="[Text]"/>
      <dgm:spPr/>
      <dgm:t>
        <a:bodyPr/>
        <a:lstStyle/>
        <a:p>
          <a:r>
            <a:rPr lang="en-GB" dirty="0"/>
            <a:t>Efficiency as a benchmark? </a:t>
          </a:r>
        </a:p>
      </dgm:t>
    </dgm:pt>
    <dgm:pt modelId="{AA189FAB-D207-5548-B10C-38099D2A7BBC}" type="parTrans" cxnId="{7DC3B943-CA97-E749-A431-6F89D2224C62}">
      <dgm:prSet/>
      <dgm:spPr/>
      <dgm:t>
        <a:bodyPr/>
        <a:lstStyle/>
        <a:p>
          <a:endParaRPr lang="en-GB"/>
        </a:p>
      </dgm:t>
    </dgm:pt>
    <dgm:pt modelId="{3A5B48C0-3988-C74B-AC63-968ED34A42D8}" type="sibTrans" cxnId="{7DC3B943-CA97-E749-A431-6F89D2224C62}">
      <dgm:prSet/>
      <dgm:spPr/>
      <dgm:t>
        <a:bodyPr/>
        <a:lstStyle/>
        <a:p>
          <a:endParaRPr lang="en-GB"/>
        </a:p>
      </dgm:t>
    </dgm:pt>
    <dgm:pt modelId="{24BD9E47-5963-AF45-BE14-4AC1AE260AFA}">
      <dgm:prSet phldrT="[Text]"/>
      <dgm:spPr/>
      <dgm:t>
        <a:bodyPr/>
        <a:lstStyle/>
        <a:p>
          <a:r>
            <a:rPr lang="en-GB" dirty="0"/>
            <a:t>DMA and its effect on 102 case law</a:t>
          </a:r>
        </a:p>
      </dgm:t>
    </dgm:pt>
    <dgm:pt modelId="{574CC340-5936-2847-BC8C-0FD980FAAC8C}" type="parTrans" cxnId="{6F41B1F8-0E71-2F48-9AC4-4271C6C18516}">
      <dgm:prSet/>
      <dgm:spPr/>
      <dgm:t>
        <a:bodyPr/>
        <a:lstStyle/>
        <a:p>
          <a:endParaRPr lang="en-GB"/>
        </a:p>
      </dgm:t>
    </dgm:pt>
    <dgm:pt modelId="{2B24295C-2B92-5E44-A5B0-F939D8D1C7EC}" type="sibTrans" cxnId="{6F41B1F8-0E71-2F48-9AC4-4271C6C18516}">
      <dgm:prSet/>
      <dgm:spPr/>
      <dgm:t>
        <a:bodyPr/>
        <a:lstStyle/>
        <a:p>
          <a:endParaRPr lang="en-GB"/>
        </a:p>
      </dgm:t>
    </dgm:pt>
    <dgm:pt modelId="{B39F2728-DE17-DB44-90E6-9194DF7D70DF}">
      <dgm:prSet phldrT="[Text]"/>
      <dgm:spPr/>
      <dgm:t>
        <a:bodyPr/>
        <a:lstStyle/>
        <a:p>
          <a:r>
            <a:rPr lang="en-GB" dirty="0"/>
            <a:t>Neo-Brandeis School</a:t>
          </a:r>
        </a:p>
      </dgm:t>
    </dgm:pt>
    <dgm:pt modelId="{17395047-528F-8C4D-9CE3-BC299F0CEBEB}" type="parTrans" cxnId="{6AC506F4-547B-2B48-9C27-167DCE48F8D0}">
      <dgm:prSet/>
      <dgm:spPr/>
      <dgm:t>
        <a:bodyPr/>
        <a:lstStyle/>
        <a:p>
          <a:endParaRPr lang="en-GB"/>
        </a:p>
      </dgm:t>
    </dgm:pt>
    <dgm:pt modelId="{FA694779-6C9B-FC47-BFB8-4DB845D11DDC}" type="sibTrans" cxnId="{6AC506F4-547B-2B48-9C27-167DCE48F8D0}">
      <dgm:prSet/>
      <dgm:spPr/>
      <dgm:t>
        <a:bodyPr/>
        <a:lstStyle/>
        <a:p>
          <a:endParaRPr lang="en-GB"/>
        </a:p>
      </dgm:t>
    </dgm:pt>
    <dgm:pt modelId="{32FC6CF2-5898-BC41-AAFA-3D503785B844}">
      <dgm:prSet phldrT="[Text]"/>
      <dgm:spPr/>
      <dgm:t>
        <a:bodyPr/>
        <a:lstStyle/>
        <a:p>
          <a:r>
            <a:rPr lang="en-GB" dirty="0"/>
            <a:t>Fairness</a:t>
          </a:r>
        </a:p>
      </dgm:t>
    </dgm:pt>
    <dgm:pt modelId="{D1FB17E7-73D0-3A4A-BD8C-8C22E2A462DA}" type="parTrans" cxnId="{5244967D-F7E6-E44A-9E5F-F5492FF4F6B0}">
      <dgm:prSet/>
      <dgm:spPr/>
      <dgm:t>
        <a:bodyPr/>
        <a:lstStyle/>
        <a:p>
          <a:endParaRPr lang="en-GB"/>
        </a:p>
      </dgm:t>
    </dgm:pt>
    <dgm:pt modelId="{CB42982A-C2BC-1B49-A6E2-3E79A5385868}" type="sibTrans" cxnId="{5244967D-F7E6-E44A-9E5F-F5492FF4F6B0}">
      <dgm:prSet/>
      <dgm:spPr/>
      <dgm:t>
        <a:bodyPr/>
        <a:lstStyle/>
        <a:p>
          <a:endParaRPr lang="en-GB"/>
        </a:p>
      </dgm:t>
    </dgm:pt>
    <dgm:pt modelId="{FF91C311-CD33-4049-8190-4353BE3A2FC4}" type="pres">
      <dgm:prSet presAssocID="{492EE8E1-5B27-7747-80CE-5DD0132F2611}" presName="cycle" presStyleCnt="0">
        <dgm:presLayoutVars>
          <dgm:dir/>
          <dgm:resizeHandles val="exact"/>
        </dgm:presLayoutVars>
      </dgm:prSet>
      <dgm:spPr/>
    </dgm:pt>
    <dgm:pt modelId="{E399E691-8F5F-8C4D-AD76-60C64A840A0D}" type="pres">
      <dgm:prSet presAssocID="{0A03D559-8C7B-4B46-85CA-D1BC10C293D8}" presName="node" presStyleLbl="node1" presStyleIdx="0" presStyleCnt="5">
        <dgm:presLayoutVars>
          <dgm:bulletEnabled val="1"/>
        </dgm:presLayoutVars>
      </dgm:prSet>
      <dgm:spPr/>
    </dgm:pt>
    <dgm:pt modelId="{D1A8E57B-EB78-C547-8B76-5D7F57EA267F}" type="pres">
      <dgm:prSet presAssocID="{27155CD7-119C-A049-BF47-F571E9CA27B8}" presName="sibTrans" presStyleLbl="sibTrans2D1" presStyleIdx="0" presStyleCnt="5"/>
      <dgm:spPr/>
    </dgm:pt>
    <dgm:pt modelId="{1AB04074-C40C-5F4A-ABD3-3DDC7B43BB39}" type="pres">
      <dgm:prSet presAssocID="{27155CD7-119C-A049-BF47-F571E9CA27B8}" presName="connectorText" presStyleLbl="sibTrans2D1" presStyleIdx="0" presStyleCnt="5"/>
      <dgm:spPr/>
    </dgm:pt>
    <dgm:pt modelId="{E40C4953-3903-E64D-A0C4-1F9CA81A8BC9}" type="pres">
      <dgm:prSet presAssocID="{F79489C0-1BF3-C640-AAA0-17BDE9C680E0}" presName="node" presStyleLbl="node1" presStyleIdx="1" presStyleCnt="5">
        <dgm:presLayoutVars>
          <dgm:bulletEnabled val="1"/>
        </dgm:presLayoutVars>
      </dgm:prSet>
      <dgm:spPr/>
    </dgm:pt>
    <dgm:pt modelId="{41C11B0C-481C-4043-AC40-5643307EF8D4}" type="pres">
      <dgm:prSet presAssocID="{3A5B48C0-3988-C74B-AC63-968ED34A42D8}" presName="sibTrans" presStyleLbl="sibTrans2D1" presStyleIdx="1" presStyleCnt="5"/>
      <dgm:spPr/>
    </dgm:pt>
    <dgm:pt modelId="{2371AA29-E193-3246-BE49-D18900A26B04}" type="pres">
      <dgm:prSet presAssocID="{3A5B48C0-3988-C74B-AC63-968ED34A42D8}" presName="connectorText" presStyleLbl="sibTrans2D1" presStyleIdx="1" presStyleCnt="5"/>
      <dgm:spPr/>
    </dgm:pt>
    <dgm:pt modelId="{0D6FFD0D-997F-1945-825F-83CE73548288}" type="pres">
      <dgm:prSet presAssocID="{24BD9E47-5963-AF45-BE14-4AC1AE260AFA}" presName="node" presStyleLbl="node1" presStyleIdx="2" presStyleCnt="5">
        <dgm:presLayoutVars>
          <dgm:bulletEnabled val="1"/>
        </dgm:presLayoutVars>
      </dgm:prSet>
      <dgm:spPr/>
    </dgm:pt>
    <dgm:pt modelId="{75014772-4A86-7442-B589-2460630ED60D}" type="pres">
      <dgm:prSet presAssocID="{2B24295C-2B92-5E44-A5B0-F939D8D1C7EC}" presName="sibTrans" presStyleLbl="sibTrans2D1" presStyleIdx="2" presStyleCnt="5"/>
      <dgm:spPr/>
    </dgm:pt>
    <dgm:pt modelId="{4DB93417-71D2-0545-8976-054ABA4FE175}" type="pres">
      <dgm:prSet presAssocID="{2B24295C-2B92-5E44-A5B0-F939D8D1C7EC}" presName="connectorText" presStyleLbl="sibTrans2D1" presStyleIdx="2" presStyleCnt="5"/>
      <dgm:spPr/>
    </dgm:pt>
    <dgm:pt modelId="{04A4704D-D346-4D48-BB5C-514D9B6AF448}" type="pres">
      <dgm:prSet presAssocID="{B39F2728-DE17-DB44-90E6-9194DF7D70DF}" presName="node" presStyleLbl="node1" presStyleIdx="3" presStyleCnt="5">
        <dgm:presLayoutVars>
          <dgm:bulletEnabled val="1"/>
        </dgm:presLayoutVars>
      </dgm:prSet>
      <dgm:spPr/>
    </dgm:pt>
    <dgm:pt modelId="{27B2EFC9-4D4B-804F-96D9-49393ACC3CAD}" type="pres">
      <dgm:prSet presAssocID="{FA694779-6C9B-FC47-BFB8-4DB845D11DDC}" presName="sibTrans" presStyleLbl="sibTrans2D1" presStyleIdx="3" presStyleCnt="5"/>
      <dgm:spPr/>
    </dgm:pt>
    <dgm:pt modelId="{73232485-EC31-2444-97A9-FAC4488AB70F}" type="pres">
      <dgm:prSet presAssocID="{FA694779-6C9B-FC47-BFB8-4DB845D11DDC}" presName="connectorText" presStyleLbl="sibTrans2D1" presStyleIdx="3" presStyleCnt="5"/>
      <dgm:spPr/>
    </dgm:pt>
    <dgm:pt modelId="{98D32290-BFEE-4E4A-A20A-0E0B49FCBF09}" type="pres">
      <dgm:prSet presAssocID="{32FC6CF2-5898-BC41-AAFA-3D503785B844}" presName="node" presStyleLbl="node1" presStyleIdx="4" presStyleCnt="5">
        <dgm:presLayoutVars>
          <dgm:bulletEnabled val="1"/>
        </dgm:presLayoutVars>
      </dgm:prSet>
      <dgm:spPr/>
    </dgm:pt>
    <dgm:pt modelId="{4419138F-8FF5-B84D-BE05-978B443EE9D9}" type="pres">
      <dgm:prSet presAssocID="{CB42982A-C2BC-1B49-A6E2-3E79A5385868}" presName="sibTrans" presStyleLbl="sibTrans2D1" presStyleIdx="4" presStyleCnt="5"/>
      <dgm:spPr/>
    </dgm:pt>
    <dgm:pt modelId="{DE1C8A3F-8B8D-BE43-86DF-ABBDACD3E998}" type="pres">
      <dgm:prSet presAssocID="{CB42982A-C2BC-1B49-A6E2-3E79A5385868}" presName="connectorText" presStyleLbl="sibTrans2D1" presStyleIdx="4" presStyleCnt="5"/>
      <dgm:spPr/>
    </dgm:pt>
  </dgm:ptLst>
  <dgm:cxnLst>
    <dgm:cxn modelId="{A7B8AC08-4211-2F4B-B62F-797E99249DEB}" type="presOf" srcId="{492EE8E1-5B27-7747-80CE-5DD0132F2611}" destId="{FF91C311-CD33-4049-8190-4353BE3A2FC4}" srcOrd="0" destOrd="0" presId="urn:microsoft.com/office/officeart/2005/8/layout/cycle2"/>
    <dgm:cxn modelId="{E367AF1A-C143-A04A-8F89-4D390395701B}" type="presOf" srcId="{24BD9E47-5963-AF45-BE14-4AC1AE260AFA}" destId="{0D6FFD0D-997F-1945-825F-83CE73548288}" srcOrd="0" destOrd="0" presId="urn:microsoft.com/office/officeart/2005/8/layout/cycle2"/>
    <dgm:cxn modelId="{F143F92D-4A8B-DE45-B75C-F02549C0F12A}" type="presOf" srcId="{CB42982A-C2BC-1B49-A6E2-3E79A5385868}" destId="{4419138F-8FF5-B84D-BE05-978B443EE9D9}" srcOrd="0" destOrd="0" presId="urn:microsoft.com/office/officeart/2005/8/layout/cycle2"/>
    <dgm:cxn modelId="{7DC3B943-CA97-E749-A431-6F89D2224C62}" srcId="{492EE8E1-5B27-7747-80CE-5DD0132F2611}" destId="{F79489C0-1BF3-C640-AAA0-17BDE9C680E0}" srcOrd="1" destOrd="0" parTransId="{AA189FAB-D207-5548-B10C-38099D2A7BBC}" sibTransId="{3A5B48C0-3988-C74B-AC63-968ED34A42D8}"/>
    <dgm:cxn modelId="{265FC648-879D-5F4A-9C69-7FCAD3A28949}" type="presOf" srcId="{FA694779-6C9B-FC47-BFB8-4DB845D11DDC}" destId="{73232485-EC31-2444-97A9-FAC4488AB70F}" srcOrd="1" destOrd="0" presId="urn:microsoft.com/office/officeart/2005/8/layout/cycle2"/>
    <dgm:cxn modelId="{5172A84B-99D1-4244-A2BC-0365FA5682D8}" type="presOf" srcId="{CB42982A-C2BC-1B49-A6E2-3E79A5385868}" destId="{DE1C8A3F-8B8D-BE43-86DF-ABBDACD3E998}" srcOrd="1" destOrd="0" presId="urn:microsoft.com/office/officeart/2005/8/layout/cycle2"/>
    <dgm:cxn modelId="{C57BB456-33B6-2144-BC7C-5E61B38091B6}" type="presOf" srcId="{0A03D559-8C7B-4B46-85CA-D1BC10C293D8}" destId="{E399E691-8F5F-8C4D-AD76-60C64A840A0D}" srcOrd="0" destOrd="0" presId="urn:microsoft.com/office/officeart/2005/8/layout/cycle2"/>
    <dgm:cxn modelId="{776B3C61-D6D4-C845-837B-B5AAAC09AD9B}" type="presOf" srcId="{3A5B48C0-3988-C74B-AC63-968ED34A42D8}" destId="{41C11B0C-481C-4043-AC40-5643307EF8D4}" srcOrd="0" destOrd="0" presId="urn:microsoft.com/office/officeart/2005/8/layout/cycle2"/>
    <dgm:cxn modelId="{E179C169-FF26-104F-8244-8AB18C2A544C}" type="presOf" srcId="{27155CD7-119C-A049-BF47-F571E9CA27B8}" destId="{D1A8E57B-EB78-C547-8B76-5D7F57EA267F}" srcOrd="0" destOrd="0" presId="urn:microsoft.com/office/officeart/2005/8/layout/cycle2"/>
    <dgm:cxn modelId="{5244967D-F7E6-E44A-9E5F-F5492FF4F6B0}" srcId="{492EE8E1-5B27-7747-80CE-5DD0132F2611}" destId="{32FC6CF2-5898-BC41-AAFA-3D503785B844}" srcOrd="4" destOrd="0" parTransId="{D1FB17E7-73D0-3A4A-BD8C-8C22E2A462DA}" sibTransId="{CB42982A-C2BC-1B49-A6E2-3E79A5385868}"/>
    <dgm:cxn modelId="{5274BE8B-4C88-534F-A755-761A794E0A88}" type="presOf" srcId="{3A5B48C0-3988-C74B-AC63-968ED34A42D8}" destId="{2371AA29-E193-3246-BE49-D18900A26B04}" srcOrd="1" destOrd="0" presId="urn:microsoft.com/office/officeart/2005/8/layout/cycle2"/>
    <dgm:cxn modelId="{E9AB698C-47B8-9E44-A3C9-66DCDFF69C2A}" type="presOf" srcId="{2B24295C-2B92-5E44-A5B0-F939D8D1C7EC}" destId="{4DB93417-71D2-0545-8976-054ABA4FE175}" srcOrd="1" destOrd="0" presId="urn:microsoft.com/office/officeart/2005/8/layout/cycle2"/>
    <dgm:cxn modelId="{9A48FE94-1A96-304E-AE99-D219B5BD8343}" type="presOf" srcId="{27155CD7-119C-A049-BF47-F571E9CA27B8}" destId="{1AB04074-C40C-5F4A-ABD3-3DDC7B43BB39}" srcOrd="1" destOrd="0" presId="urn:microsoft.com/office/officeart/2005/8/layout/cycle2"/>
    <dgm:cxn modelId="{67DA1CBB-8CAA-0F44-8866-B5F2E084CCA0}" type="presOf" srcId="{FA694779-6C9B-FC47-BFB8-4DB845D11DDC}" destId="{27B2EFC9-4D4B-804F-96D9-49393ACC3CAD}" srcOrd="0" destOrd="0" presId="urn:microsoft.com/office/officeart/2005/8/layout/cycle2"/>
    <dgm:cxn modelId="{063C0BCB-A7AC-6A4E-9C64-ED11D657734F}" type="presOf" srcId="{B39F2728-DE17-DB44-90E6-9194DF7D70DF}" destId="{04A4704D-D346-4D48-BB5C-514D9B6AF448}" srcOrd="0" destOrd="0" presId="urn:microsoft.com/office/officeart/2005/8/layout/cycle2"/>
    <dgm:cxn modelId="{75C869CC-425E-EC47-AF4D-18FF73C4CBDB}" type="presOf" srcId="{F79489C0-1BF3-C640-AAA0-17BDE9C680E0}" destId="{E40C4953-3903-E64D-A0C4-1F9CA81A8BC9}" srcOrd="0" destOrd="0" presId="urn:microsoft.com/office/officeart/2005/8/layout/cycle2"/>
    <dgm:cxn modelId="{689A2FDF-F4CD-E540-84C6-2B2BB61FD704}" type="presOf" srcId="{2B24295C-2B92-5E44-A5B0-F939D8D1C7EC}" destId="{75014772-4A86-7442-B589-2460630ED60D}" srcOrd="0" destOrd="0" presId="urn:microsoft.com/office/officeart/2005/8/layout/cycle2"/>
    <dgm:cxn modelId="{665D4BE7-1DE3-DE47-BCAB-49FBBB8C3295}" type="presOf" srcId="{32FC6CF2-5898-BC41-AAFA-3D503785B844}" destId="{98D32290-BFEE-4E4A-A20A-0E0B49FCBF09}" srcOrd="0" destOrd="0" presId="urn:microsoft.com/office/officeart/2005/8/layout/cycle2"/>
    <dgm:cxn modelId="{6AC506F4-547B-2B48-9C27-167DCE48F8D0}" srcId="{492EE8E1-5B27-7747-80CE-5DD0132F2611}" destId="{B39F2728-DE17-DB44-90E6-9194DF7D70DF}" srcOrd="3" destOrd="0" parTransId="{17395047-528F-8C4D-9CE3-BC299F0CEBEB}" sibTransId="{FA694779-6C9B-FC47-BFB8-4DB845D11DDC}"/>
    <dgm:cxn modelId="{6F41B1F8-0E71-2F48-9AC4-4271C6C18516}" srcId="{492EE8E1-5B27-7747-80CE-5DD0132F2611}" destId="{24BD9E47-5963-AF45-BE14-4AC1AE260AFA}" srcOrd="2" destOrd="0" parTransId="{574CC340-5936-2847-BC8C-0FD980FAAC8C}" sibTransId="{2B24295C-2B92-5E44-A5B0-F939D8D1C7EC}"/>
    <dgm:cxn modelId="{8040CAFF-66B8-3D4F-8C6C-6DC17AB4126D}" srcId="{492EE8E1-5B27-7747-80CE-5DD0132F2611}" destId="{0A03D559-8C7B-4B46-85CA-D1BC10C293D8}" srcOrd="0" destOrd="0" parTransId="{25EFFEB3-CD98-154C-83AC-7D648F0191CB}" sibTransId="{27155CD7-119C-A049-BF47-F571E9CA27B8}"/>
    <dgm:cxn modelId="{44AA3108-8150-4647-8D0F-22E72D0BCDBD}" type="presParOf" srcId="{FF91C311-CD33-4049-8190-4353BE3A2FC4}" destId="{E399E691-8F5F-8C4D-AD76-60C64A840A0D}" srcOrd="0" destOrd="0" presId="urn:microsoft.com/office/officeart/2005/8/layout/cycle2"/>
    <dgm:cxn modelId="{6E03A4EB-B60F-DD43-8942-13E633A87C2C}" type="presParOf" srcId="{FF91C311-CD33-4049-8190-4353BE3A2FC4}" destId="{D1A8E57B-EB78-C547-8B76-5D7F57EA267F}" srcOrd="1" destOrd="0" presId="urn:microsoft.com/office/officeart/2005/8/layout/cycle2"/>
    <dgm:cxn modelId="{20BA627C-606C-9E49-80BC-42C368E91CEC}" type="presParOf" srcId="{D1A8E57B-EB78-C547-8B76-5D7F57EA267F}" destId="{1AB04074-C40C-5F4A-ABD3-3DDC7B43BB39}" srcOrd="0" destOrd="0" presId="urn:microsoft.com/office/officeart/2005/8/layout/cycle2"/>
    <dgm:cxn modelId="{8E6AEB1D-D54D-EE45-993E-F77728E7ACA8}" type="presParOf" srcId="{FF91C311-CD33-4049-8190-4353BE3A2FC4}" destId="{E40C4953-3903-E64D-A0C4-1F9CA81A8BC9}" srcOrd="2" destOrd="0" presId="urn:microsoft.com/office/officeart/2005/8/layout/cycle2"/>
    <dgm:cxn modelId="{09A00318-7C29-7647-95D5-F627E98587AD}" type="presParOf" srcId="{FF91C311-CD33-4049-8190-4353BE3A2FC4}" destId="{41C11B0C-481C-4043-AC40-5643307EF8D4}" srcOrd="3" destOrd="0" presId="urn:microsoft.com/office/officeart/2005/8/layout/cycle2"/>
    <dgm:cxn modelId="{3CF31643-0C4D-4542-BC4C-EC28611F9FA5}" type="presParOf" srcId="{41C11B0C-481C-4043-AC40-5643307EF8D4}" destId="{2371AA29-E193-3246-BE49-D18900A26B04}" srcOrd="0" destOrd="0" presId="urn:microsoft.com/office/officeart/2005/8/layout/cycle2"/>
    <dgm:cxn modelId="{5D111BBB-38B3-8240-8F6C-FA6682E7D053}" type="presParOf" srcId="{FF91C311-CD33-4049-8190-4353BE3A2FC4}" destId="{0D6FFD0D-997F-1945-825F-83CE73548288}" srcOrd="4" destOrd="0" presId="urn:microsoft.com/office/officeart/2005/8/layout/cycle2"/>
    <dgm:cxn modelId="{93F5D44B-C0F0-864B-9DD0-40E3AA807A4E}" type="presParOf" srcId="{FF91C311-CD33-4049-8190-4353BE3A2FC4}" destId="{75014772-4A86-7442-B589-2460630ED60D}" srcOrd="5" destOrd="0" presId="urn:microsoft.com/office/officeart/2005/8/layout/cycle2"/>
    <dgm:cxn modelId="{157A4054-429E-0F4A-80BB-28D26F21FBAA}" type="presParOf" srcId="{75014772-4A86-7442-B589-2460630ED60D}" destId="{4DB93417-71D2-0545-8976-054ABA4FE175}" srcOrd="0" destOrd="0" presId="urn:microsoft.com/office/officeart/2005/8/layout/cycle2"/>
    <dgm:cxn modelId="{5147F7E8-823F-F84E-95A0-3BD395AF0C0B}" type="presParOf" srcId="{FF91C311-CD33-4049-8190-4353BE3A2FC4}" destId="{04A4704D-D346-4D48-BB5C-514D9B6AF448}" srcOrd="6" destOrd="0" presId="urn:microsoft.com/office/officeart/2005/8/layout/cycle2"/>
    <dgm:cxn modelId="{2CE0BD28-730D-0B44-8FA8-C8EEA7DB9656}" type="presParOf" srcId="{FF91C311-CD33-4049-8190-4353BE3A2FC4}" destId="{27B2EFC9-4D4B-804F-96D9-49393ACC3CAD}" srcOrd="7" destOrd="0" presId="urn:microsoft.com/office/officeart/2005/8/layout/cycle2"/>
    <dgm:cxn modelId="{78DCA33B-0ED4-E44E-B011-3F3D803F544F}" type="presParOf" srcId="{27B2EFC9-4D4B-804F-96D9-49393ACC3CAD}" destId="{73232485-EC31-2444-97A9-FAC4488AB70F}" srcOrd="0" destOrd="0" presId="urn:microsoft.com/office/officeart/2005/8/layout/cycle2"/>
    <dgm:cxn modelId="{E3428BE7-39AA-6A42-844F-2382E459F320}" type="presParOf" srcId="{FF91C311-CD33-4049-8190-4353BE3A2FC4}" destId="{98D32290-BFEE-4E4A-A20A-0E0B49FCBF09}" srcOrd="8" destOrd="0" presId="urn:microsoft.com/office/officeart/2005/8/layout/cycle2"/>
    <dgm:cxn modelId="{447E3CF6-9B60-5B48-811E-2D9E3CD2BE0A}" type="presParOf" srcId="{FF91C311-CD33-4049-8190-4353BE3A2FC4}" destId="{4419138F-8FF5-B84D-BE05-978B443EE9D9}" srcOrd="9" destOrd="0" presId="urn:microsoft.com/office/officeart/2005/8/layout/cycle2"/>
    <dgm:cxn modelId="{19BD542A-1DC3-F74B-975D-E580B1A459DD}" type="presParOf" srcId="{4419138F-8FF5-B84D-BE05-978B443EE9D9}" destId="{DE1C8A3F-8B8D-BE43-86DF-ABBDACD3E99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F33F1D-7139-7C4E-ABBA-63795E3B2E98}">
      <dsp:nvSpPr>
        <dsp:cNvPr id="0" name=""/>
        <dsp:cNvSpPr/>
      </dsp:nvSpPr>
      <dsp:spPr>
        <a:xfrm>
          <a:off x="3343211" y="0"/>
          <a:ext cx="1566481" cy="87026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European Commission</a:t>
          </a:r>
        </a:p>
      </dsp:txBody>
      <dsp:txXfrm>
        <a:off x="3368700" y="25489"/>
        <a:ext cx="1515503" cy="819289"/>
      </dsp:txXfrm>
    </dsp:sp>
    <dsp:sp modelId="{BF3EF0AA-6DDD-1F43-A437-DA9774E589D3}">
      <dsp:nvSpPr>
        <dsp:cNvPr id="0" name=""/>
        <dsp:cNvSpPr/>
      </dsp:nvSpPr>
      <dsp:spPr>
        <a:xfrm>
          <a:off x="5617201" y="0"/>
          <a:ext cx="1566481" cy="87026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Courts</a:t>
          </a:r>
        </a:p>
      </dsp:txBody>
      <dsp:txXfrm>
        <a:off x="5642690" y="25489"/>
        <a:ext cx="1515503" cy="819289"/>
      </dsp:txXfrm>
    </dsp:sp>
    <dsp:sp modelId="{5DBC092A-D2B1-A047-8B9E-3328AC769349}">
      <dsp:nvSpPr>
        <dsp:cNvPr id="0" name=""/>
        <dsp:cNvSpPr/>
      </dsp:nvSpPr>
      <dsp:spPr>
        <a:xfrm>
          <a:off x="4931449" y="3698637"/>
          <a:ext cx="652700" cy="65270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6CC8CA-DB31-BB48-9903-DD5ADF0AAB12}">
      <dsp:nvSpPr>
        <dsp:cNvPr id="0" name=""/>
        <dsp:cNvSpPr/>
      </dsp:nvSpPr>
      <dsp:spPr>
        <a:xfrm rot="240000">
          <a:off x="3299099" y="3418947"/>
          <a:ext cx="3917400" cy="273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67E6E1-E1A5-DF44-AA8B-8202336BABF6}">
      <dsp:nvSpPr>
        <dsp:cNvPr id="0" name=""/>
        <dsp:cNvSpPr/>
      </dsp:nvSpPr>
      <dsp:spPr>
        <a:xfrm rot="240000">
          <a:off x="5651158" y="2734052"/>
          <a:ext cx="1563005" cy="72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Competition as such</a:t>
          </a:r>
        </a:p>
      </dsp:txBody>
      <dsp:txXfrm>
        <a:off x="5686706" y="2769600"/>
        <a:ext cx="1491909" cy="657104"/>
      </dsp:txXfrm>
    </dsp:sp>
    <dsp:sp modelId="{66369284-60DB-8747-AB29-3EF3DC0BC5FF}">
      <dsp:nvSpPr>
        <dsp:cNvPr id="0" name=""/>
        <dsp:cNvSpPr/>
      </dsp:nvSpPr>
      <dsp:spPr>
        <a:xfrm rot="240000">
          <a:off x="5707725" y="1950811"/>
          <a:ext cx="1563005" cy="72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Teleological approach</a:t>
          </a:r>
        </a:p>
      </dsp:txBody>
      <dsp:txXfrm>
        <a:off x="5743273" y="1986359"/>
        <a:ext cx="1491909" cy="657104"/>
      </dsp:txXfrm>
    </dsp:sp>
    <dsp:sp modelId="{1A95CF66-D1CA-BF42-B27A-EA3745900276}">
      <dsp:nvSpPr>
        <dsp:cNvPr id="0" name=""/>
        <dsp:cNvSpPr/>
      </dsp:nvSpPr>
      <dsp:spPr>
        <a:xfrm rot="240000">
          <a:off x="5764293" y="1184975"/>
          <a:ext cx="1563005" cy="72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Pro-integration</a:t>
          </a:r>
        </a:p>
      </dsp:txBody>
      <dsp:txXfrm>
        <a:off x="5799841" y="1220523"/>
        <a:ext cx="1491909" cy="657104"/>
      </dsp:txXfrm>
    </dsp:sp>
    <dsp:sp modelId="{2A180B24-AAA7-404D-B73C-DD1119165C23}">
      <dsp:nvSpPr>
        <dsp:cNvPr id="0" name=""/>
        <dsp:cNvSpPr/>
      </dsp:nvSpPr>
      <dsp:spPr>
        <a:xfrm rot="240000">
          <a:off x="3410219" y="2577403"/>
          <a:ext cx="1563005" cy="72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Shaping competition law</a:t>
          </a:r>
        </a:p>
      </dsp:txBody>
      <dsp:txXfrm>
        <a:off x="3445767" y="2612951"/>
        <a:ext cx="1491909" cy="6571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9E691-8F5F-8C4D-AD76-60C64A840A0D}">
      <dsp:nvSpPr>
        <dsp:cNvPr id="0" name=""/>
        <dsp:cNvSpPr/>
      </dsp:nvSpPr>
      <dsp:spPr>
        <a:xfrm>
          <a:off x="2917515" y="1335"/>
          <a:ext cx="1314321" cy="13143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Features of Digital Markets</a:t>
          </a:r>
        </a:p>
      </dsp:txBody>
      <dsp:txXfrm>
        <a:off x="3109993" y="193813"/>
        <a:ext cx="929365" cy="929365"/>
      </dsp:txXfrm>
    </dsp:sp>
    <dsp:sp modelId="{D1A8E57B-EB78-C547-8B76-5D7F57EA267F}">
      <dsp:nvSpPr>
        <dsp:cNvPr id="0" name=""/>
        <dsp:cNvSpPr/>
      </dsp:nvSpPr>
      <dsp:spPr>
        <a:xfrm rot="2160000">
          <a:off x="4190080" y="1010415"/>
          <a:ext cx="348482" cy="4435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4200063" y="1068407"/>
        <a:ext cx="243937" cy="266149"/>
      </dsp:txXfrm>
    </dsp:sp>
    <dsp:sp modelId="{E40C4953-3903-E64D-A0C4-1F9CA81A8BC9}">
      <dsp:nvSpPr>
        <dsp:cNvPr id="0" name=""/>
        <dsp:cNvSpPr/>
      </dsp:nvSpPr>
      <dsp:spPr>
        <a:xfrm>
          <a:off x="4512765" y="1160352"/>
          <a:ext cx="1314321" cy="13143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Efficiency as a benchmark? </a:t>
          </a:r>
        </a:p>
      </dsp:txBody>
      <dsp:txXfrm>
        <a:off x="4705243" y="1352830"/>
        <a:ext cx="929365" cy="929365"/>
      </dsp:txXfrm>
    </dsp:sp>
    <dsp:sp modelId="{41C11B0C-481C-4043-AC40-5643307EF8D4}">
      <dsp:nvSpPr>
        <dsp:cNvPr id="0" name=""/>
        <dsp:cNvSpPr/>
      </dsp:nvSpPr>
      <dsp:spPr>
        <a:xfrm rot="6480000">
          <a:off x="4694066" y="2524005"/>
          <a:ext cx="348482" cy="4435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 rot="10800000">
        <a:off x="4762492" y="2563008"/>
        <a:ext cx="243937" cy="266149"/>
      </dsp:txXfrm>
    </dsp:sp>
    <dsp:sp modelId="{0D6FFD0D-997F-1945-825F-83CE73548288}">
      <dsp:nvSpPr>
        <dsp:cNvPr id="0" name=""/>
        <dsp:cNvSpPr/>
      </dsp:nvSpPr>
      <dsp:spPr>
        <a:xfrm>
          <a:off x="3903433" y="3035680"/>
          <a:ext cx="1314321" cy="13143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DMA and its effect on 102 case law</a:t>
          </a:r>
        </a:p>
      </dsp:txBody>
      <dsp:txXfrm>
        <a:off x="4095911" y="3228158"/>
        <a:ext cx="929365" cy="929365"/>
      </dsp:txXfrm>
    </dsp:sp>
    <dsp:sp modelId="{75014772-4A86-7442-B589-2460630ED60D}">
      <dsp:nvSpPr>
        <dsp:cNvPr id="0" name=""/>
        <dsp:cNvSpPr/>
      </dsp:nvSpPr>
      <dsp:spPr>
        <a:xfrm rot="10800000">
          <a:off x="3410297" y="3471049"/>
          <a:ext cx="348482" cy="4435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 rot="10800000">
        <a:off x="3514842" y="3559766"/>
        <a:ext cx="243937" cy="266149"/>
      </dsp:txXfrm>
    </dsp:sp>
    <dsp:sp modelId="{04A4704D-D346-4D48-BB5C-514D9B6AF448}">
      <dsp:nvSpPr>
        <dsp:cNvPr id="0" name=""/>
        <dsp:cNvSpPr/>
      </dsp:nvSpPr>
      <dsp:spPr>
        <a:xfrm>
          <a:off x="1931597" y="3035680"/>
          <a:ext cx="1314321" cy="13143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Neo-Brandeis School</a:t>
          </a:r>
        </a:p>
      </dsp:txBody>
      <dsp:txXfrm>
        <a:off x="2124075" y="3228158"/>
        <a:ext cx="929365" cy="929365"/>
      </dsp:txXfrm>
    </dsp:sp>
    <dsp:sp modelId="{27B2EFC9-4D4B-804F-96D9-49393ACC3CAD}">
      <dsp:nvSpPr>
        <dsp:cNvPr id="0" name=""/>
        <dsp:cNvSpPr/>
      </dsp:nvSpPr>
      <dsp:spPr>
        <a:xfrm rot="15120000">
          <a:off x="2112898" y="2542765"/>
          <a:ext cx="348482" cy="4435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 rot="10800000">
        <a:off x="2181324" y="2681196"/>
        <a:ext cx="243937" cy="266149"/>
      </dsp:txXfrm>
    </dsp:sp>
    <dsp:sp modelId="{98D32290-BFEE-4E4A-A20A-0E0B49FCBF09}">
      <dsp:nvSpPr>
        <dsp:cNvPr id="0" name=""/>
        <dsp:cNvSpPr/>
      </dsp:nvSpPr>
      <dsp:spPr>
        <a:xfrm>
          <a:off x="1322265" y="1160352"/>
          <a:ext cx="1314321" cy="13143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Fairness</a:t>
          </a:r>
        </a:p>
      </dsp:txBody>
      <dsp:txXfrm>
        <a:off x="1514743" y="1352830"/>
        <a:ext cx="929365" cy="929365"/>
      </dsp:txXfrm>
    </dsp:sp>
    <dsp:sp modelId="{4419138F-8FF5-B84D-BE05-978B443EE9D9}">
      <dsp:nvSpPr>
        <dsp:cNvPr id="0" name=""/>
        <dsp:cNvSpPr/>
      </dsp:nvSpPr>
      <dsp:spPr>
        <a:xfrm rot="19440000">
          <a:off x="2594831" y="1022010"/>
          <a:ext cx="348482" cy="4435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2604814" y="1141452"/>
        <a:ext cx="243937" cy="266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6BD6B-75BB-7143-966C-01987216DFC6}" type="datetimeFigureOut">
              <a:rPr lang="en-GR" smtClean="0"/>
              <a:t>5/3/24</a:t>
            </a:fld>
            <a:endParaRPr lang="en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BB6BE-21A4-5346-B216-D810CA70231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0385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30553-BAFE-70CD-3B82-06553722A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52ED00-FB57-7BB5-CC31-3A424220F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BD17D-F44A-A84E-9ABA-AF78D8551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753F-4837-D64E-8922-88537B62B88F}" type="datetime1">
              <a:rPr lang="en-US" smtClean="0"/>
              <a:t>3/5/24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B3960-3E1A-0E21-44BD-E56C33968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85392-9E13-311E-47D9-8BACDEEAB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1475-1A70-E941-A7F7-F636D84C1637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26778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4CD49-C346-12D4-6668-867E78780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13466C-34D8-BBE1-1323-BB89140A2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BBE06-E935-8DF1-28AA-C16C8A231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A72C-8BEC-1944-A1DD-5765B6EA1545}" type="datetime1">
              <a:rPr lang="en-US" smtClean="0"/>
              <a:t>3/5/24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980FF-8743-5F3D-5301-27538C79C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E971B-AF3E-95B7-C67F-64A08B327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1475-1A70-E941-A7F7-F636D84C1637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4466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4A3712-75C1-9453-58E3-8B68142319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49D016-FCD3-A573-9CEE-3CE6194D5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13C32-556D-1626-B46A-8C9BD4257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C0AB-241B-BB4B-B3A4-8E7AE4CF86CD}" type="datetime1">
              <a:rPr lang="en-US" smtClean="0"/>
              <a:t>3/5/24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63BE8-0FAC-9D5E-521D-6ABD77B61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2D0A-C4D2-E007-E4BC-A1932A651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1475-1A70-E941-A7F7-F636D84C1637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26283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EDF47-E0F9-DA43-90A8-3E668C5D0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E6C2D-D9F2-93EB-D755-1B65D6222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D0655-6AE9-FDAD-4EB7-B03E6050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5F5E-6D8A-DD44-9D05-A2CA1A3C8CFB}" type="datetime1">
              <a:rPr lang="en-US" smtClean="0"/>
              <a:t>3/5/24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6602F-0ADC-44A9-2E80-1CBB62ABC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ACCEB-485E-B453-1C53-725D25E3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1475-1A70-E941-A7F7-F636D84C1637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5477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C6257-80D7-A881-2B09-3C0096D8F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696A0-3F6B-8133-B56A-89E0F1DC7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BF43B-18CD-918E-D77F-83AC32236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283C-1388-4847-B449-3861F7EE9296}" type="datetime1">
              <a:rPr lang="en-US" smtClean="0"/>
              <a:t>3/5/24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4F0BB-0F51-349A-E845-95BE2400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997B7-5BA9-09FD-75D5-CB778B58C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1475-1A70-E941-A7F7-F636D84C1637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52192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B12B7-1D75-49EE-6437-8EE3AAEAE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E72FD-6C88-E9B3-32E7-AD8BC3CC6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77885A-6F7F-9200-CD09-4789706C5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3264C-3FFC-3862-010D-D7EA7B119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551B-402C-0842-ABC8-AFD775974303}" type="datetime1">
              <a:rPr lang="en-US" smtClean="0"/>
              <a:t>3/5/24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5E3DB-5410-996F-32EF-C3BA0455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18DDA-9373-D21D-97A2-30679DE1B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1475-1A70-E941-A7F7-F636D84C1637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2569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8A068-743A-915A-9393-EDC019D10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D3764-5373-B2DF-C25C-296C15692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718B20-4E14-FF10-5088-DC59EF3F5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5F6756-1359-C79F-6CA5-3D5A514FB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FFFC4D-0467-8BD6-C2C8-017F8FB047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2915D8-122E-0ED4-33E4-E3183CDC0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A8F0-B399-2D44-AB2E-EEED774A34E5}" type="datetime1">
              <a:rPr lang="en-US" smtClean="0"/>
              <a:t>3/5/24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E5E495-F619-F6EF-B3C6-2C4BC6BC8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F017C9-9CD4-AD58-28A7-D054B8122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1475-1A70-E941-A7F7-F636D84C1637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4538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1B13C-B867-2FF0-6F23-2A04B4AAC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2A068-CC8E-7B23-3B18-DB2FECE12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AC22-1C41-A748-9FA9-0DA0631089A4}" type="datetime1">
              <a:rPr lang="en-US" smtClean="0"/>
              <a:t>3/5/24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D6884-5FB5-2662-A83F-B39F22895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5376C1-6A4C-62FF-1077-8E58624A9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1475-1A70-E941-A7F7-F636D84C1637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8570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2FDCA7-A25C-E233-5239-1DCC3A123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AC2B-8B47-D84C-AEEF-D95EF0288F87}" type="datetime1">
              <a:rPr lang="en-US" smtClean="0"/>
              <a:t>3/5/24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C250E0-627B-4430-AC35-7B1D05629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F0FB9-4B84-2D57-229F-0DABC3DB9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1475-1A70-E941-A7F7-F636D84C1637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3473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3E421-185B-FB1A-B754-A1542CB28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2A0B1-15C3-A125-6C6D-1A1E7C09E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7245F-5C04-2147-D069-B87614855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58221-BC87-015C-530A-93662E75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4FFA8-73E1-9640-A8B0-F6589BFB8068}" type="datetime1">
              <a:rPr lang="en-US" smtClean="0"/>
              <a:t>3/5/24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66C98-2747-CD0B-948E-B6568C9E2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D2D74-2F53-D6B0-AB77-389266E55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1475-1A70-E941-A7F7-F636D84C1637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436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3FA7B-A603-DDDB-4BCB-186C8656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3BAAA1-A759-6FBA-9370-CAF25D6986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58430-8DB3-6810-5577-01ABCA456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78646-426F-30EB-B446-83A5AFBF3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C1FA-25E3-E540-BFBA-0707A8A17BE7}" type="datetime1">
              <a:rPr lang="en-US" smtClean="0"/>
              <a:t>3/5/24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81383-3813-46DA-F138-0BDBA8BF1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9613A0-9510-2607-7509-F3879BB0A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1475-1A70-E941-A7F7-F636D84C1637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7603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9BCD08-3418-188B-686C-22B22642E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0131D-E45C-CF1D-C2AD-F8AD23EB7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8552E-C2F5-6F9C-F7DB-2FC9C01E5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C8393-09D2-8847-B7C9-409E66D451BE}" type="datetime1">
              <a:rPr lang="en-US" smtClean="0"/>
              <a:t>3/5/24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31B9B-820D-9383-F8CC-4EE8C1433A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7B872-67F9-3D2F-CDE2-E5BF03C22F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21475-1A70-E941-A7F7-F636D84C1637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66584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AA39C5F-FFF0-4A8E-B9B5-B95EA3F48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CCD48B-FCB4-A3CB-F7B1-65862B1F3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111" y="576263"/>
            <a:ext cx="4694399" cy="2967606"/>
          </a:xfrm>
        </p:spPr>
        <p:txBody>
          <a:bodyPr anchor="b">
            <a:normAutofit/>
          </a:bodyPr>
          <a:lstStyle/>
          <a:p>
            <a:pPr algn="l"/>
            <a:r>
              <a:rPr lang="en-GR" sz="4800" b="1"/>
              <a:t>The Evolution of Art. 102 TFEU: The Court’s Perspective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3749D1-19B1-7E78-88EF-8901B56FD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7111" y="3764975"/>
            <a:ext cx="4694399" cy="2192683"/>
          </a:xfrm>
        </p:spPr>
        <p:txBody>
          <a:bodyPr>
            <a:normAutofit/>
          </a:bodyPr>
          <a:lstStyle/>
          <a:p>
            <a:pPr algn="l"/>
            <a:r>
              <a:rPr lang="en-GR" b="1" dirty="0"/>
              <a:t>Dr Deni Mantzari</a:t>
            </a:r>
          </a:p>
          <a:p>
            <a:pPr algn="l"/>
            <a:r>
              <a:rPr lang="en-GR" dirty="0"/>
              <a:t>UCL Laws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F5C8A94-E698-4356-9F20-5773888F1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5834461"/>
            <a:ext cx="5191399" cy="281359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7" name="Graphic 6" descr="Scales of Justice">
            <a:extLst>
              <a:ext uri="{FF2B5EF4-FFF2-40B4-BE49-F238E27FC236}">
                <a16:creationId xmlns:a16="http://schemas.microsoft.com/office/drawing/2014/main" id="{2E9113FB-05BF-25D8-8A84-2872F9251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" y="688458"/>
            <a:ext cx="5191424" cy="5191424"/>
          </a:xfrm>
          <a:prstGeom prst="rect">
            <a:avLst/>
          </a:prstGeom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D28AB17-F6FA-4C53-B3E3-D0A39D4A3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CBAD6-C240-FB34-DD96-6DB3C4B59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4091" y="0"/>
            <a:ext cx="826383" cy="680018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FD321475-1A70-E941-A7F7-F636D84C1637}" type="slidenum">
              <a:rPr lang="en-GR" smtClean="0"/>
              <a:pPr algn="ctr">
                <a:spcAft>
                  <a:spcPts val="600"/>
                </a:spcAft>
              </a:pPr>
              <a:t>1</a:t>
            </a:fld>
            <a:endParaRPr lang="en-GR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EFADC67-92A1-44FB-8691-D8CD71A2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856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4FFD94-8FED-4A76-9221-1EE4EEBA7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en-US" b="1" dirty="0"/>
              <a:t>V. Guidance Paper on Enforcement Priorities for Exclusionary Abuse (2008)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146AE-B591-41E8-8603-44E875E2B79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lvl="1"/>
            <a:r>
              <a:rPr lang="en-US" sz="2200" dirty="0"/>
              <a:t>Effects-based tests based on </a:t>
            </a:r>
            <a:r>
              <a:rPr lang="en-US" sz="2200" i="1" dirty="0"/>
              <a:t>consumer welfare </a:t>
            </a:r>
            <a:r>
              <a:rPr lang="en-US" sz="2200" dirty="0"/>
              <a:t>to address the costs of overenforcement</a:t>
            </a:r>
          </a:p>
          <a:p>
            <a:pPr lvl="1"/>
            <a:r>
              <a:rPr lang="en-US" sz="2200" dirty="0"/>
              <a:t>As efficient competitor principle</a:t>
            </a:r>
          </a:p>
          <a:p>
            <a:pPr lvl="1"/>
            <a:r>
              <a:rPr lang="en-US" sz="2200" dirty="0"/>
              <a:t>As efficient competitor test as a proxy (exclusionary potential of conditional rebate schemes)</a:t>
            </a:r>
          </a:p>
          <a:p>
            <a:pPr lvl="1"/>
            <a:r>
              <a:rPr lang="en-US" sz="2200" dirty="0"/>
              <a:t>Emphasis on evidence and process ⇢ rise of ‘process-oriented’ review</a:t>
            </a:r>
          </a:p>
          <a:p>
            <a:pPr lvl="1"/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5219B-9939-0D23-F3E1-E6DC39695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1475-1A70-E941-A7F7-F636D84C1637}" type="slidenum">
              <a:rPr lang="en-GR" smtClean="0"/>
              <a:t>10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63221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B98D41-7CA4-3E58-16DC-634EE6DFE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/>
              <a:t>ECJ’s response 2009-2023: mixed signals</a:t>
            </a: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37EE3-1F74-3BF2-588F-B95042216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/>
              <a:t>Case C-52/09, </a:t>
            </a:r>
            <a:r>
              <a:rPr lang="en-US" sz="1900" i="1" dirty="0"/>
              <a:t>Telia </a:t>
            </a:r>
            <a:r>
              <a:rPr lang="en-US" sz="1900" i="1" dirty="0" err="1"/>
              <a:t>Sonera</a:t>
            </a:r>
            <a:r>
              <a:rPr lang="en-US" sz="1900" i="1" dirty="0"/>
              <a:t> </a:t>
            </a:r>
            <a:r>
              <a:rPr lang="en-US" sz="1900" dirty="0"/>
              <a:t>(AG: Guidance cannot bind the Courts)</a:t>
            </a:r>
          </a:p>
          <a:p>
            <a:r>
              <a:rPr lang="en-US" sz="1900" dirty="0"/>
              <a:t>Case C‑549/10 P, </a:t>
            </a:r>
            <a:r>
              <a:rPr lang="en-US" sz="1900" i="1" dirty="0" err="1"/>
              <a:t>Tomra</a:t>
            </a:r>
            <a:r>
              <a:rPr lang="en-US" sz="1900" i="1" dirty="0"/>
              <a:t> </a:t>
            </a:r>
            <a:r>
              <a:rPr lang="en-US" sz="1900" dirty="0"/>
              <a:t>(Guidance not applicable to a decision predating it)</a:t>
            </a:r>
          </a:p>
          <a:p>
            <a:r>
              <a:rPr lang="en-US" sz="1900" dirty="0"/>
              <a:t>Case C-23/14, </a:t>
            </a:r>
            <a:r>
              <a:rPr lang="en-US" sz="1900" i="1" dirty="0"/>
              <a:t>Post </a:t>
            </a:r>
            <a:r>
              <a:rPr lang="en-US" sz="1900" i="1" dirty="0" err="1"/>
              <a:t>Danmark</a:t>
            </a:r>
            <a:r>
              <a:rPr lang="en-US" sz="1900" i="1" dirty="0"/>
              <a:t> II </a:t>
            </a:r>
            <a:r>
              <a:rPr lang="en-US" sz="1900" dirty="0"/>
              <a:t>(AG: ‘a reorientation of the case-law concerning Article 102 TFEU warrants some </a:t>
            </a:r>
            <a:r>
              <a:rPr lang="en-US" sz="1900" dirty="0" err="1"/>
              <a:t>scepticism</a:t>
            </a:r>
            <a:r>
              <a:rPr lang="en-US" sz="1900" dirty="0"/>
              <a:t>’); (</a:t>
            </a:r>
            <a:r>
              <a:rPr lang="en-GB" sz="1900" dirty="0"/>
              <a:t>The as-efficient-competitor test must thus be regarded as one tool amongst others</a:t>
            </a:r>
            <a:r>
              <a:rPr lang="en-GB" sz="1900" b="1" dirty="0"/>
              <a:t> </a:t>
            </a:r>
            <a:r>
              <a:rPr lang="en-GB" sz="1900" dirty="0"/>
              <a:t>for the purposes of assessing whether there is an abuse of a dominant position in the context of a rebate scheme).”</a:t>
            </a:r>
            <a:endParaRPr lang="en-US" sz="1900" dirty="0"/>
          </a:p>
          <a:p>
            <a:pPr marL="0" indent="0">
              <a:buNone/>
            </a:pPr>
            <a:r>
              <a:rPr lang="en-US" sz="1900" b="1" dirty="0"/>
              <a:t>Embracing ‘the more economic approach’</a:t>
            </a:r>
          </a:p>
          <a:p>
            <a:r>
              <a:rPr lang="en-US" sz="1900" dirty="0"/>
              <a:t>Case C-413/14 P, </a:t>
            </a:r>
            <a:r>
              <a:rPr lang="en-US" sz="1900" i="1" dirty="0"/>
              <a:t>Intel</a:t>
            </a:r>
            <a:r>
              <a:rPr lang="en-US" sz="1900" dirty="0"/>
              <a:t> (ECJ embraces elements of the Guidance)</a:t>
            </a:r>
          </a:p>
          <a:p>
            <a:r>
              <a:rPr lang="en-US" sz="1900" dirty="0"/>
              <a:t>Case C‑377/20, </a:t>
            </a:r>
            <a:r>
              <a:rPr lang="en-US" sz="1900" i="1" dirty="0"/>
              <a:t>ENEL  </a:t>
            </a:r>
            <a:r>
              <a:rPr lang="en-US" sz="1900" dirty="0"/>
              <a:t>(embracing effects-based approach)</a:t>
            </a:r>
          </a:p>
          <a:p>
            <a:pPr lvl="1"/>
            <a:r>
              <a:rPr lang="en-US" sz="1900" dirty="0"/>
              <a:t>Capacity to produce anticompetitive effects</a:t>
            </a:r>
          </a:p>
          <a:p>
            <a:pPr lvl="1"/>
            <a:r>
              <a:rPr lang="en-US" sz="1900" dirty="0"/>
              <a:t>Conduct is not competition on the merits</a:t>
            </a:r>
          </a:p>
          <a:p>
            <a:pPr lvl="1"/>
            <a:r>
              <a:rPr lang="en-US" sz="1900" dirty="0"/>
              <a:t>Presumptions possible but rebuttable </a:t>
            </a:r>
          </a:p>
          <a:p>
            <a:r>
              <a:rPr lang="en-US" sz="1900" dirty="0"/>
              <a:t>Case C-680/20, </a:t>
            </a:r>
            <a:r>
              <a:rPr lang="en-US" sz="1900" i="1" dirty="0"/>
              <a:t>Unilever</a:t>
            </a:r>
            <a:r>
              <a:rPr lang="en-US" sz="1900" dirty="0"/>
              <a:t> (rebates have uncertain welfare effects)</a:t>
            </a:r>
          </a:p>
          <a:p>
            <a:pPr marL="457200" lvl="1" indent="0">
              <a:buNone/>
            </a:pPr>
            <a:endParaRPr lang="en-US" sz="1800" dirty="0"/>
          </a:p>
          <a:p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31B83-6750-167F-28EB-3A3E0F4ED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1475-1A70-E941-A7F7-F636D84C1637}" type="slidenum">
              <a:rPr lang="en-GR" smtClean="0"/>
              <a:t>11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83438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4B3C6D-9A54-C259-738B-D15DDE03C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R" sz="5400" b="1" dirty="0"/>
              <a:t>AEC test: Still Alive but Hardly Kicking?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F0A60-8174-EF5E-E5BA-DD0098406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fontScale="92500" lnSpcReduction="10000"/>
          </a:bodyPr>
          <a:lstStyle/>
          <a:p>
            <a:r>
              <a:rPr lang="en-GR" sz="2200" b="1" dirty="0"/>
              <a:t>From Rejection </a:t>
            </a:r>
          </a:p>
          <a:p>
            <a:pPr lvl="1"/>
            <a:r>
              <a:rPr lang="en-US" sz="1800" i="1" dirty="0" err="1"/>
              <a:t>Tomra</a:t>
            </a:r>
            <a:r>
              <a:rPr lang="en-US" sz="1800" i="1" dirty="0"/>
              <a:t> –</a:t>
            </a:r>
            <a:r>
              <a:rPr lang="en-US" sz="1800" dirty="0"/>
              <a:t> 2012 </a:t>
            </a:r>
            <a:r>
              <a:rPr lang="en-US" sz="1800" i="1" dirty="0"/>
              <a:t> –</a:t>
            </a:r>
            <a:r>
              <a:rPr lang="en-US" sz="1800" dirty="0"/>
              <a:t> ECJ </a:t>
            </a:r>
          </a:p>
          <a:p>
            <a:pPr lvl="1"/>
            <a:r>
              <a:rPr lang="en-GB" sz="1800" i="1" dirty="0"/>
              <a:t>Intel </a:t>
            </a:r>
            <a:r>
              <a:rPr lang="en-GB" sz="1800" dirty="0"/>
              <a:t>– 2014 – General Court</a:t>
            </a:r>
          </a:p>
          <a:p>
            <a:pPr lvl="1"/>
            <a:r>
              <a:rPr lang="en-GB" sz="1800" i="1" dirty="0"/>
              <a:t>Post </a:t>
            </a:r>
            <a:r>
              <a:rPr lang="en-GB" sz="1800" i="1" dirty="0" err="1"/>
              <a:t>Danmark</a:t>
            </a:r>
            <a:r>
              <a:rPr lang="en-GB" sz="1800" i="1" dirty="0"/>
              <a:t> II </a:t>
            </a:r>
            <a:r>
              <a:rPr lang="en-GB" sz="1800" dirty="0"/>
              <a:t>– 2015 – AG </a:t>
            </a:r>
            <a:r>
              <a:rPr lang="en-GB" sz="1800" dirty="0" err="1"/>
              <a:t>Kokott</a:t>
            </a:r>
            <a:r>
              <a:rPr lang="en-GB" sz="1800" dirty="0"/>
              <a:t> Opinion (‘It follows that Article 82 EC prohibits an AEC test from being carried out on a market where, on account of the structure of the market, it is impossible for another undertaking to be as efficient as the dominant undertaking.’)</a:t>
            </a:r>
          </a:p>
          <a:p>
            <a:r>
              <a:rPr lang="en-GB" sz="2200" b="1" dirty="0"/>
              <a:t>To Acceptance</a:t>
            </a:r>
          </a:p>
          <a:p>
            <a:pPr lvl="1"/>
            <a:r>
              <a:rPr lang="en-GB" sz="1800" i="1" dirty="0"/>
              <a:t>Post </a:t>
            </a:r>
            <a:r>
              <a:rPr lang="en-GB" sz="1800" i="1" dirty="0" err="1"/>
              <a:t>Danmark</a:t>
            </a:r>
            <a:r>
              <a:rPr lang="en-GB" sz="1800" i="1" dirty="0"/>
              <a:t> II </a:t>
            </a:r>
            <a:r>
              <a:rPr lang="en-GB" sz="1800" dirty="0"/>
              <a:t>– 2015 – ECJ ( AEC as a ‘tool amongst others’)</a:t>
            </a:r>
          </a:p>
          <a:p>
            <a:pPr lvl="1"/>
            <a:r>
              <a:rPr lang="en-GB" sz="1800" i="1" dirty="0"/>
              <a:t>Intel – 2017 – ECJ </a:t>
            </a:r>
          </a:p>
          <a:p>
            <a:pPr lvl="1"/>
            <a:r>
              <a:rPr lang="en-GB" sz="1800" i="1" dirty="0"/>
              <a:t>Google Shopping – 2021 – </a:t>
            </a:r>
            <a:r>
              <a:rPr lang="en-GB" sz="1800" dirty="0"/>
              <a:t>General Court (the use of  AEC test is warranted in the case of pricing practices)</a:t>
            </a:r>
            <a:endParaRPr lang="en-GB" sz="1800" i="1" dirty="0"/>
          </a:p>
          <a:p>
            <a:pPr lvl="1"/>
            <a:r>
              <a:rPr lang="en-GB" sz="1800" i="1" dirty="0"/>
              <a:t>Google Android – </a:t>
            </a:r>
            <a:r>
              <a:rPr lang="en-GB" sz="1800" dirty="0"/>
              <a:t>2022 – General Court (‘a possible framework for analysing exclusionary effects in relation to a given case and the exclusionary effects alleged’)</a:t>
            </a:r>
          </a:p>
          <a:p>
            <a:pPr lvl="1"/>
            <a:r>
              <a:rPr lang="en-GB" sz="1800" i="1" dirty="0"/>
              <a:t>Qualcomm (exclusivity)</a:t>
            </a:r>
            <a:r>
              <a:rPr lang="en-GB" sz="1800" dirty="0"/>
              <a:t> – 2022 – General Court (‘the applicant ought to have been given the opportunity to be heard and, where necessary, to adapt its critical margin analysis..’</a:t>
            </a:r>
          </a:p>
          <a:p>
            <a:pPr lvl="1"/>
            <a:r>
              <a:rPr lang="en-GB" sz="1800" i="1" dirty="0"/>
              <a:t>ENEL</a:t>
            </a:r>
            <a:r>
              <a:rPr lang="en-GB" sz="1800" dirty="0"/>
              <a:t>– 2022 – ECJ (para. 80)</a:t>
            </a:r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i="1" dirty="0"/>
          </a:p>
          <a:p>
            <a:pPr lvl="1"/>
            <a:endParaRPr lang="en-GB" sz="1800" dirty="0"/>
          </a:p>
          <a:p>
            <a:pPr lvl="1"/>
            <a:endParaRPr lang="en-GR" sz="1800" dirty="0"/>
          </a:p>
          <a:p>
            <a:endParaRPr lang="en-GR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3ACD01-342F-FA0C-289E-F66E5CCF3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D321475-1A70-E941-A7F7-F636D84C1637}" type="slidenum">
              <a:rPr lang="en-GR" smtClean="0"/>
              <a:pPr>
                <a:spcAft>
                  <a:spcPts val="600"/>
                </a:spcAft>
              </a:pPr>
              <a:t>12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5352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99C5F0-C97D-93B1-CDA4-2385E5DDCE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2AE28-D6A9-50CE-0E2A-2A0B00FD4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801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4400" b="1" dirty="0"/>
              <a:t>Courts embracing the more economic approach at the time of its decline? </a:t>
            </a:r>
            <a:br>
              <a:rPr lang="en-GR" sz="4400" dirty="0"/>
            </a:br>
            <a:endParaRPr lang="en-GR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DC587B2-CA97-91FA-C6FC-2AC877DCBD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2837363"/>
              </p:ext>
            </p:extLst>
          </p:nvPr>
        </p:nvGraphicFramePr>
        <p:xfrm>
          <a:off x="838200" y="1786995"/>
          <a:ext cx="714935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46E5118-C2AE-8A2A-6AF4-36FB4597D39E}"/>
              </a:ext>
            </a:extLst>
          </p:cNvPr>
          <p:cNvSpPr txBox="1"/>
          <p:nvPr/>
        </p:nvSpPr>
        <p:spPr>
          <a:xfrm>
            <a:off x="8398933" y="945619"/>
            <a:ext cx="34995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b="1" dirty="0"/>
              <a:t>Amendment of the Guidance (2023)</a:t>
            </a:r>
          </a:p>
          <a:p>
            <a:r>
              <a:rPr lang="en-US" dirty="0"/>
              <a:t>- </a:t>
            </a:r>
            <a:r>
              <a:rPr lang="en-US" b="1" dirty="0"/>
              <a:t>AEC principle</a:t>
            </a:r>
            <a:r>
              <a:rPr lang="en-US" dirty="0"/>
              <a:t>: weakening of the AEC principle → genuine competition may also come from undertakings that are </a:t>
            </a:r>
            <a:r>
              <a:rPr lang="en-US" u="sng" dirty="0"/>
              <a:t>less efficient </a:t>
            </a:r>
            <a:r>
              <a:rPr lang="en-US" dirty="0"/>
              <a:t>than the dominant firm</a:t>
            </a:r>
          </a:p>
          <a:p>
            <a:r>
              <a:rPr lang="en-US" dirty="0"/>
              <a:t>- </a:t>
            </a:r>
            <a:r>
              <a:rPr lang="en-US" b="1" dirty="0"/>
              <a:t>AEC test: </a:t>
            </a:r>
            <a:r>
              <a:rPr lang="en-US" dirty="0"/>
              <a:t>not necessary to conduct? </a:t>
            </a:r>
          </a:p>
          <a:p>
            <a:r>
              <a:rPr lang="en-US" dirty="0"/>
              <a:t>- </a:t>
            </a:r>
            <a:r>
              <a:rPr lang="en-US" b="1" dirty="0"/>
              <a:t>Exclusivity rebates </a:t>
            </a:r>
            <a:r>
              <a:rPr lang="en-US" dirty="0"/>
              <a:t>→ maybe presumptively unlawful (GC Intel) </a:t>
            </a:r>
            <a:r>
              <a:rPr lang="en-US" i="1" dirty="0"/>
              <a:t>vs</a:t>
            </a:r>
            <a:r>
              <a:rPr lang="en-US" dirty="0"/>
              <a:t> </a:t>
            </a:r>
            <a:r>
              <a:rPr lang="en-US" b="1" dirty="0"/>
              <a:t>quantity-based rebates </a:t>
            </a:r>
            <a:r>
              <a:rPr lang="en-US" dirty="0"/>
              <a:t>presumptively lawful (ECJ, Intel)</a:t>
            </a:r>
          </a:p>
          <a:p>
            <a:endParaRPr lang="en-US" dirty="0"/>
          </a:p>
          <a:p>
            <a:r>
              <a:rPr lang="en-US" dirty="0"/>
              <a:t>Effects-based test based on adverse impact on </a:t>
            </a:r>
            <a:r>
              <a:rPr lang="en-US" i="1" dirty="0"/>
              <a:t>effective competitive structure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EE136-2EBB-3A2F-12D0-9E6C959E2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1475-1A70-E941-A7F7-F636D84C1637}" type="slidenum">
              <a:rPr lang="en-GR" smtClean="0"/>
              <a:t>13</a:t>
            </a:fld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056591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9A7F3BF-8763-4074-AD77-92790AF31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8FD651-8A29-D675-F0E6-F39FAA5DE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5690" y="2848835"/>
            <a:ext cx="5366040" cy="2135174"/>
          </a:xfrm>
        </p:spPr>
        <p:txBody>
          <a:bodyPr anchor="b">
            <a:normAutofit/>
          </a:bodyPr>
          <a:lstStyle/>
          <a:p>
            <a:endParaRPr lang="en-GR" sz="56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Graphic 21" descr="Email Reply">
            <a:extLst>
              <a:ext uri="{FF2B5EF4-FFF2-40B4-BE49-F238E27FC236}">
                <a16:creationId xmlns:a16="http://schemas.microsoft.com/office/drawing/2014/main" id="{456492C6-B291-35B6-70E6-A2335FDE3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0850" y="2848835"/>
            <a:ext cx="3217333" cy="3217333"/>
          </a:xfrm>
          <a:prstGeom prst="rect">
            <a:avLst/>
          </a:prstGeom>
        </p:spPr>
      </p:pic>
      <p:sp>
        <p:nvSpPr>
          <p:cNvPr id="23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59640" y="1554355"/>
            <a:ext cx="171514" cy="171514"/>
          </a:xfrm>
          <a:custGeom>
            <a:avLst/>
            <a:gdLst>
              <a:gd name="connsiteX0" fmla="*/ 159873 w 171514"/>
              <a:gd name="connsiteY0" fmla="*/ 74116 h 171514"/>
              <a:gd name="connsiteX1" fmla="*/ 97398 w 171514"/>
              <a:gd name="connsiteY1" fmla="*/ 74116 h 171514"/>
              <a:gd name="connsiteX2" fmla="*/ 97398 w 171514"/>
              <a:gd name="connsiteY2" fmla="*/ 11641 h 171514"/>
              <a:gd name="connsiteX3" fmla="*/ 85757 w 171514"/>
              <a:gd name="connsiteY3" fmla="*/ 0 h 171514"/>
              <a:gd name="connsiteX4" fmla="*/ 74116 w 171514"/>
              <a:gd name="connsiteY4" fmla="*/ 11641 h 171514"/>
              <a:gd name="connsiteX5" fmla="*/ 74116 w 171514"/>
              <a:gd name="connsiteY5" fmla="*/ 74116 h 171514"/>
              <a:gd name="connsiteX6" fmla="*/ 11641 w 171514"/>
              <a:gd name="connsiteY6" fmla="*/ 74116 h 171514"/>
              <a:gd name="connsiteX7" fmla="*/ 0 w 171514"/>
              <a:gd name="connsiteY7" fmla="*/ 85757 h 171514"/>
              <a:gd name="connsiteX8" fmla="*/ 11641 w 171514"/>
              <a:gd name="connsiteY8" fmla="*/ 97398 h 171514"/>
              <a:gd name="connsiteX9" fmla="*/ 74116 w 171514"/>
              <a:gd name="connsiteY9" fmla="*/ 97398 h 171514"/>
              <a:gd name="connsiteX10" fmla="*/ 74116 w 171514"/>
              <a:gd name="connsiteY10" fmla="*/ 159873 h 171514"/>
              <a:gd name="connsiteX11" fmla="*/ 85757 w 171514"/>
              <a:gd name="connsiteY11" fmla="*/ 171514 h 171514"/>
              <a:gd name="connsiteX12" fmla="*/ 97398 w 171514"/>
              <a:gd name="connsiteY12" fmla="*/ 159873 h 171514"/>
              <a:gd name="connsiteX13" fmla="*/ 97398 w 171514"/>
              <a:gd name="connsiteY13" fmla="*/ 97398 h 171514"/>
              <a:gd name="connsiteX14" fmla="*/ 159873 w 171514"/>
              <a:gd name="connsiteY14" fmla="*/ 97398 h 171514"/>
              <a:gd name="connsiteX15" fmla="*/ 171514 w 171514"/>
              <a:gd name="connsiteY15" fmla="*/ 85757 h 171514"/>
              <a:gd name="connsiteX16" fmla="*/ 159873 w 171514"/>
              <a:gd name="connsiteY16" fmla="*/ 74116 h 17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4" h="171514">
                <a:moveTo>
                  <a:pt x="159873" y="74116"/>
                </a:moveTo>
                <a:lnTo>
                  <a:pt x="97398" y="74116"/>
                </a:lnTo>
                <a:lnTo>
                  <a:pt x="97398" y="11641"/>
                </a:lnTo>
                <a:cubicBezTo>
                  <a:pt x="97398" y="5212"/>
                  <a:pt x="92186" y="0"/>
                  <a:pt x="85757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7"/>
                </a:cubicBezTo>
                <a:cubicBezTo>
                  <a:pt x="0" y="92186"/>
                  <a:pt x="5212" y="97398"/>
                  <a:pt x="11641" y="97398"/>
                </a:cubicBezTo>
                <a:lnTo>
                  <a:pt x="74116" y="97398"/>
                </a:lnTo>
                <a:lnTo>
                  <a:pt x="74116" y="159873"/>
                </a:lnTo>
                <a:cubicBezTo>
                  <a:pt x="74116" y="166302"/>
                  <a:pt x="79328" y="171514"/>
                  <a:pt x="85757" y="171514"/>
                </a:cubicBezTo>
                <a:cubicBezTo>
                  <a:pt x="92186" y="171514"/>
                  <a:pt x="97398" y="166302"/>
                  <a:pt x="97398" y="159873"/>
                </a:cubicBezTo>
                <a:lnTo>
                  <a:pt x="97398" y="97398"/>
                </a:lnTo>
                <a:lnTo>
                  <a:pt x="159873" y="97398"/>
                </a:lnTo>
                <a:cubicBezTo>
                  <a:pt x="166302" y="97398"/>
                  <a:pt x="171514" y="92186"/>
                  <a:pt x="171514" y="85757"/>
                </a:cubicBezTo>
                <a:cubicBezTo>
                  <a:pt x="171514" y="79328"/>
                  <a:pt x="166302" y="74116"/>
                  <a:pt x="159873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2221" y="1837208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2095" y="2208380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FB151C51-A506-014F-F701-0B81FAE88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5690" y="3429000"/>
            <a:ext cx="5366041" cy="2809114"/>
          </a:xfrm>
        </p:spPr>
        <p:txBody>
          <a:bodyPr anchor="t">
            <a:normAutofit/>
          </a:bodyPr>
          <a:lstStyle/>
          <a:p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T</a:t>
            </a:r>
            <a:r>
              <a:rPr lang="en-GR" sz="2000" dirty="0">
                <a:solidFill>
                  <a:schemeClr val="tx1">
                    <a:alpha val="80000"/>
                  </a:schemeClr>
                </a:solidFill>
              </a:rPr>
              <a:t>hank you!</a:t>
            </a:r>
          </a:p>
          <a:p>
            <a:r>
              <a:rPr lang="en-GR" sz="2000" dirty="0">
                <a:solidFill>
                  <a:schemeClr val="tx1">
                    <a:alpha val="80000"/>
                  </a:schemeClr>
                </a:solidFill>
              </a:rPr>
              <a:t>D.Mantzari@ucl.ac.uk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773F8-9377-BBFE-D2EB-93CCD22E7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D321475-1A70-E941-A7F7-F636D84C1637}" type="slidenum">
              <a:rPr lang="en-GR">
                <a:solidFill>
                  <a:schemeClr val="tx1">
                    <a:alpha val="60000"/>
                  </a:schemeClr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GR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48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749BAE7-3A6E-0475-6982-46F8CD3024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9DE170-BA2A-64A7-8FD9-990DDF142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R" sz="5400" dirty="0"/>
              <a:t>Argument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19DD0-AFE6-6346-431A-260B40C3B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lnSpcReduction="10000"/>
          </a:bodyPr>
          <a:lstStyle/>
          <a:p>
            <a:r>
              <a:rPr lang="en-GR" sz="1900" dirty="0"/>
              <a:t>EU Courts relatively isolated from the ideological and political struggles</a:t>
            </a:r>
          </a:p>
          <a:p>
            <a:pPr lvl="1"/>
            <a:r>
              <a:rPr lang="en-GB" sz="1900" dirty="0"/>
              <a:t>More nuanced shifts compared to the administrative policy shifts of the EC</a:t>
            </a:r>
          </a:p>
          <a:p>
            <a:pPr lvl="1"/>
            <a:r>
              <a:rPr lang="en-GB" sz="1900" dirty="0"/>
              <a:t>O</a:t>
            </a:r>
            <a:r>
              <a:rPr lang="en-GR" sz="1900" dirty="0"/>
              <a:t>wing to teleological interpretation: linking Community Law, and by implicaton competition law, to the objectives laid down in the Treary</a:t>
            </a:r>
          </a:p>
          <a:p>
            <a:pPr lvl="1"/>
            <a:r>
              <a:rPr lang="en-GB" sz="1900" dirty="0"/>
              <a:t>N</a:t>
            </a:r>
            <a:r>
              <a:rPr lang="en-GR" sz="1900" dirty="0"/>
              <a:t>o reference to the </a:t>
            </a:r>
            <a:r>
              <a:rPr lang="en-GB" sz="1900" i="1" dirty="0"/>
              <a:t>travaux </a:t>
            </a:r>
            <a:r>
              <a:rPr lang="en-GB" sz="1900" i="1" dirty="0" err="1"/>
              <a:t>préparatoires</a:t>
            </a:r>
            <a:r>
              <a:rPr lang="en-GB" sz="1900" i="1" dirty="0"/>
              <a:t>: </a:t>
            </a:r>
            <a:r>
              <a:rPr lang="en-GB" sz="1900" dirty="0"/>
              <a:t>The evolution of competition law has not been constrained, or even guided, by discussion of original intent</a:t>
            </a:r>
            <a:endParaRPr lang="en-GR" sz="1900" dirty="0"/>
          </a:p>
          <a:p>
            <a:pPr lvl="1"/>
            <a:endParaRPr lang="en-GR" sz="1900" dirty="0"/>
          </a:p>
          <a:p>
            <a:r>
              <a:rPr lang="en-GB" sz="1900" b="1" dirty="0"/>
              <a:t>I</a:t>
            </a:r>
            <a:r>
              <a:rPr lang="en-GR" sz="1900" b="1" dirty="0"/>
              <a:t>ncremental development </a:t>
            </a:r>
            <a:r>
              <a:rPr lang="en-GR" sz="1900" dirty="0"/>
              <a:t>of the case law and the principles underpinning 102 TFEU </a:t>
            </a:r>
          </a:p>
          <a:p>
            <a:pPr lvl="1"/>
            <a:r>
              <a:rPr lang="en-GB" sz="1900" b="1" dirty="0"/>
              <a:t>Gradually</a:t>
            </a:r>
            <a:r>
              <a:rPr lang="en-GR" sz="1900" b="1" dirty="0"/>
              <a:t> embracing </a:t>
            </a:r>
            <a:r>
              <a:rPr lang="en-GR" sz="1900" dirty="0"/>
              <a:t>the Guidance Paper (2009)</a:t>
            </a:r>
          </a:p>
          <a:p>
            <a:pPr lvl="1"/>
            <a:r>
              <a:rPr lang="en-GR" sz="1900" dirty="0"/>
              <a:t>Case study: </a:t>
            </a:r>
            <a:r>
              <a:rPr lang="en-GR" sz="1900" b="1" dirty="0"/>
              <a:t>AEC Test </a:t>
            </a:r>
            <a:endParaRPr lang="en-GR" sz="1900" dirty="0"/>
          </a:p>
          <a:p>
            <a:pPr lvl="1"/>
            <a:r>
              <a:rPr lang="en-GB" sz="1900" u="sng" dirty="0"/>
              <a:t>Courts embracing the more economic approach at the time of its decline</a:t>
            </a:r>
            <a:r>
              <a:rPr lang="en-GB" sz="1900" dirty="0"/>
              <a:t>?</a:t>
            </a:r>
          </a:p>
          <a:p>
            <a:pPr lvl="1"/>
            <a:r>
              <a:rPr lang="en-GB" sz="1900" dirty="0"/>
              <a:t>Commission </a:t>
            </a:r>
            <a:r>
              <a:rPr lang="en-GB" sz="1900" b="1" dirty="0"/>
              <a:t>reacting</a:t>
            </a:r>
            <a:r>
              <a:rPr lang="en-GB" sz="1900" dirty="0"/>
              <a:t> as the effects-based approach raises its enforcement costs → sets the bar for intervention so high that enforcement becomes burdensome → Amendment of the Guidance (2023)</a:t>
            </a:r>
          </a:p>
          <a:p>
            <a:pPr lvl="1"/>
            <a:endParaRPr lang="en-GR" sz="1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0FE30-ED07-95B5-7029-94FFAC3C9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1475-1A70-E941-A7F7-F636D84C1637}" type="slidenum">
              <a:rPr lang="en-GR" smtClean="0"/>
              <a:t>2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393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4935BC-931B-F796-1709-47A9C557D0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2DBA4-B435-FEAA-AA63-385C0F3C7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R" dirty="0"/>
              <a:t>Strategic interactions between the Courts and the European Commission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5EC3ABF-BD96-E883-3357-A8F7E3E853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069646-05C3-12FD-C845-7713B196D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1475-1A70-E941-A7F7-F636D84C1637}" type="slidenum">
              <a:rPr lang="en-GR" smtClean="0"/>
              <a:t>3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75831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A8834B-C388-66FF-FC4A-7873D017D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R" sz="5400" dirty="0"/>
              <a:t>I. </a:t>
            </a:r>
            <a:r>
              <a:rPr lang="en-GR" sz="5400" b="1" dirty="0"/>
              <a:t>Setting the Scene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1B800-0AE3-FDAE-1314-7ABB35BE1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GB" sz="2200" b="1" dirty="0"/>
              <a:t>Treaty of Paris (1951) </a:t>
            </a:r>
            <a:r>
              <a:rPr lang="en-GB" sz="2200" dirty="0"/>
              <a:t>establishing the ECSC: provisions on cartels and concentrations→ pressure from the US</a:t>
            </a:r>
          </a:p>
          <a:p>
            <a:pPr lvl="1"/>
            <a:r>
              <a:rPr lang="en-GB" sz="2200" dirty="0"/>
              <a:t>The Americans still had occupying authority in Germany and wielded considerable influence because of the Marshall Plan. </a:t>
            </a:r>
          </a:p>
          <a:p>
            <a:pPr lvl="1"/>
            <a:r>
              <a:rPr lang="en-GB" sz="2200" dirty="0"/>
              <a:t>Concerned at the prospect of the resurgence of pre-war cartels which would impede industrial recovery in Europe.  </a:t>
            </a:r>
          </a:p>
          <a:p>
            <a:pPr lvl="1"/>
            <a:r>
              <a:rPr lang="en-GB" sz="2200" dirty="0"/>
              <a:t>A young antitrust professor from Harvard, Robert Bowie, assisted Jean Monnet in drafting the competition provisions of the Paris Treaty.</a:t>
            </a:r>
          </a:p>
          <a:p>
            <a:pPr lvl="1"/>
            <a:r>
              <a:rPr lang="en-GB" sz="2200" dirty="0"/>
              <a:t>Introduced the notion of </a:t>
            </a:r>
            <a:r>
              <a:rPr lang="en-GB" sz="2200" b="1" dirty="0"/>
              <a:t>abuse of a dominant position </a:t>
            </a:r>
            <a:r>
              <a:rPr lang="en-GB" sz="2200" dirty="0"/>
              <a:t>in terms of use of such dominance ‘for purposes contrary to the objectives of this Treaty’.  </a:t>
            </a:r>
          </a:p>
          <a:p>
            <a:r>
              <a:rPr lang="en-GB" sz="2200" dirty="0"/>
              <a:t>German Ordoliberal School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A5B77-2BF6-9048-7FBB-8F6CD7D85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1475-1A70-E941-A7F7-F636D84C1637}" type="slidenum">
              <a:rPr lang="en-GR" smtClean="0"/>
              <a:t>4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036789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A24D90-B1B3-0254-4DBD-A37B81BC6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R" sz="4600" b="1" dirty="0"/>
              <a:t>II. 1960s era: Deference to the Commission in shaping Art 86 EEC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9670-7AA3-18D3-773D-FB5423073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GB" sz="2200" dirty="0"/>
              <a:t>Three separate preliminary rulings:  the Court was asked whether a firm abused its dominant position when it used an industrial property right (trademark, exclusive right of distribution) to raise prices.</a:t>
            </a:r>
          </a:p>
          <a:p>
            <a:r>
              <a:rPr lang="en-GB" sz="2200" dirty="0"/>
              <a:t>Court: although a high price was not in itself evidence of abuse of dominance, it could be a ‘determining factor’ for abuse if it was ‘particularly marked’ and ‘unjustified by any objective criteria’. </a:t>
            </a:r>
          </a:p>
          <a:p>
            <a:r>
              <a:rPr lang="en-GB" sz="2200" dirty="0"/>
              <a:t>Court did not define ‘abuse of dominance’ or ‘objective justification’. </a:t>
            </a:r>
          </a:p>
          <a:p>
            <a:endParaRPr lang="en-GR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10751-252F-412D-48D9-71F93274A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1475-1A70-E941-A7F7-F636D84C1637}" type="slidenum">
              <a:rPr lang="en-GR" smtClean="0"/>
              <a:t>5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69259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9F533-FFB1-EF56-B988-7715131A5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R" sz="5000" dirty="0"/>
              <a:t>Commission attempting to clarify Art. 86 EEC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0A82E-C54D-3ED8-34C8-B880F6BFF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endParaRPr lang="en-GB" sz="2000" dirty="0"/>
          </a:p>
          <a:p>
            <a:r>
              <a:rPr lang="en-GB" sz="2000" dirty="0"/>
              <a:t>Commissioner Hans van der </a:t>
            </a:r>
            <a:r>
              <a:rPr lang="en-GB" sz="2000" dirty="0" err="1"/>
              <a:t>Groeben</a:t>
            </a:r>
            <a:r>
              <a:rPr lang="en-GB" sz="2000" dirty="0"/>
              <a:t> doubted whether it was possible to take proceedings without detailed rules for the conduct of a dominant position.</a:t>
            </a:r>
          </a:p>
          <a:p>
            <a:r>
              <a:rPr lang="en-GB" sz="2000" dirty="0"/>
              <a:t>First attempt to clarify the concept of abuse of dominance: </a:t>
            </a:r>
          </a:p>
          <a:p>
            <a:pPr lvl="1"/>
            <a:r>
              <a:rPr lang="en-GB" sz="2000" dirty="0"/>
              <a:t>1965: the Commission collaborated with a group of external experts in order to develop basic principles on,  inter alia , the application of Articles 85 and 86 to concentrations. </a:t>
            </a:r>
          </a:p>
          <a:p>
            <a:pPr lvl="1"/>
            <a:r>
              <a:rPr lang="en-GB" sz="2000" dirty="0"/>
              <a:t>The resulting memorandum suggested that a dominant undertaking abused its dominant position </a:t>
            </a:r>
            <a:r>
              <a:rPr lang="en-GB" sz="2000" u="sng" dirty="0"/>
              <a:t>when it acted wrongfully with regard to the objectives established by the Treaty. </a:t>
            </a:r>
          </a:p>
          <a:p>
            <a:pPr lvl="1"/>
            <a:r>
              <a:rPr lang="en-GB" sz="2000" dirty="0"/>
              <a:t>A dominant undertaking’s conduct to be abusive when it was inconsistent with the objective of </a:t>
            </a:r>
            <a:r>
              <a:rPr lang="en-GB" sz="2000" u="sng" dirty="0"/>
              <a:t>undistorted competition </a:t>
            </a:r>
            <a:r>
              <a:rPr lang="en-GB" sz="2000" dirty="0"/>
              <a:t>laid down in Article 3(f) EEC. </a:t>
            </a:r>
          </a:p>
          <a:p>
            <a:pPr marL="457200" lvl="1" indent="0" algn="r">
              <a:buNone/>
            </a:pPr>
            <a:r>
              <a:rPr lang="en-GB" sz="2000" i="1" dirty="0" err="1"/>
              <a:t>Mémorandum</a:t>
            </a:r>
            <a:r>
              <a:rPr lang="en-GB" sz="2000" i="1" dirty="0"/>
              <a:t> sur la Concentration dans le Marché  </a:t>
            </a:r>
            <a:r>
              <a:rPr lang="en-GB" sz="2000" i="1" dirty="0" err="1"/>
              <a:t>Commun</a:t>
            </a:r>
            <a:r>
              <a:rPr lang="en-GB" sz="2000" i="1" dirty="0"/>
              <a:t> (01.12.1965), reprint,  Revue </a:t>
            </a:r>
            <a:r>
              <a:rPr lang="en-GB" sz="2000" i="1" dirty="0" err="1"/>
              <a:t>Trimestrielle</a:t>
            </a:r>
            <a:r>
              <a:rPr lang="en-GB" sz="2000" i="1" dirty="0"/>
              <a:t> de Droit </a:t>
            </a:r>
            <a:r>
              <a:rPr lang="en-GB" sz="2000" i="1" dirty="0" err="1"/>
              <a:t>Européen</a:t>
            </a:r>
            <a:r>
              <a:rPr lang="en-GB" sz="2000" i="1" dirty="0"/>
              <a:t>  2 (1966): 651–77, 676.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AD0CCF-6927-A6CB-305E-2EFE46660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1475-1A70-E941-A7F7-F636D84C1637}" type="slidenum">
              <a:rPr lang="en-GR" smtClean="0"/>
              <a:t>6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046310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36F073-222B-FBE4-4FF5-4C288B6A9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R" sz="5400" b="1" dirty="0"/>
              <a:t>III. 1970s: Art 86 EEC/102 TFEU enters Luxembourg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E7D40-F6C9-A8D7-CC6B-692FEFC1B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GB" sz="2200" i="1" dirty="0"/>
              <a:t>GEMA</a:t>
            </a:r>
            <a:r>
              <a:rPr lang="en-GB" sz="2200" dirty="0"/>
              <a:t> [1971]: EC proceedings against the German copyright collecting society, finding the terms of the licences it took from authors and composers were too widely expressed. No appeal.</a:t>
            </a:r>
          </a:p>
          <a:p>
            <a:r>
              <a:rPr lang="en-GB" sz="2200" i="1" dirty="0"/>
              <a:t>Continental Ca</a:t>
            </a:r>
            <a:r>
              <a:rPr lang="en-GB" sz="2200" dirty="0"/>
              <a:t>n [1972]: an American corporation which owned a major German manufacturer of metal and light containers acquired a majority share of a competing Dutch manufacturer of such products → the Commission held that this was an abuse of its dominant position and ordered divestiture.</a:t>
            </a:r>
          </a:p>
          <a:p>
            <a:r>
              <a:rPr lang="en-GB" sz="2200" dirty="0"/>
              <a:t>Case 6/72, </a:t>
            </a:r>
            <a:r>
              <a:rPr lang="en-GB" sz="2200" i="1" dirty="0" err="1"/>
              <a:t>Europemballage</a:t>
            </a:r>
            <a:r>
              <a:rPr lang="en-GB" sz="2200" i="1" dirty="0"/>
              <a:t> and Continental Can v Commission</a:t>
            </a:r>
            <a:r>
              <a:rPr lang="en-GB" sz="2200" dirty="0"/>
              <a:t>, [1973]</a:t>
            </a:r>
            <a:endParaRPr lang="en-GR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7E4713-F950-CA4E-62B0-6E90EEA26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1475-1A70-E941-A7F7-F636D84C1637}" type="slidenum">
              <a:rPr lang="en-GR" smtClean="0"/>
              <a:t>7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303165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80D746-B635-FB46-5E67-AA8160ABB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5378"/>
            <a:ext cx="10515600" cy="855310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Case 6/72, </a:t>
            </a:r>
            <a:r>
              <a:rPr lang="en-GB" sz="4000" i="1" dirty="0" err="1"/>
              <a:t>Europemballage</a:t>
            </a:r>
            <a:r>
              <a:rPr lang="en-GB" sz="4000" i="1" dirty="0"/>
              <a:t> and Continental Can v Commission</a:t>
            </a:r>
            <a:r>
              <a:rPr lang="en-GB" sz="4000" dirty="0"/>
              <a:t>, [1973]</a:t>
            </a:r>
            <a:br>
              <a:rPr lang="en-GR" sz="5400" dirty="0"/>
            </a:br>
            <a:endParaRPr lang="en-GR" sz="54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738BA-BF18-13B9-3C2E-7D4D2E1E1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fontScale="85000" lnSpcReduction="10000"/>
          </a:bodyPr>
          <a:lstStyle/>
          <a:p>
            <a:r>
              <a:rPr lang="en-GB" sz="2000" b="1" i="1" dirty="0"/>
              <a:t>Appellants</a:t>
            </a:r>
          </a:p>
          <a:p>
            <a:pPr lvl="1"/>
            <a:r>
              <a:rPr lang="en-GB" sz="2000" dirty="0"/>
              <a:t>The prohibition on abuse applied only to exploitation of the dominant position. </a:t>
            </a:r>
          </a:p>
          <a:p>
            <a:pPr lvl="1"/>
            <a:r>
              <a:rPr lang="en-GB" sz="2000" dirty="0"/>
              <a:t>Dominance must be the means by which the impugned conduct is carried out. </a:t>
            </a:r>
          </a:p>
          <a:p>
            <a:pPr lvl="1"/>
            <a:r>
              <a:rPr lang="en-GB" sz="2000" dirty="0"/>
              <a:t>Article 102 could not apply to a simple takeover, even if it led to the exclusion of an independent competitor. </a:t>
            </a:r>
          </a:p>
          <a:p>
            <a:r>
              <a:rPr lang="en-GB" sz="2000" b="1" i="1" dirty="0"/>
              <a:t>Court </a:t>
            </a:r>
            <a:r>
              <a:rPr lang="en-GB" sz="2000" dirty="0"/>
              <a:t>rejected those arguments.  </a:t>
            </a:r>
          </a:p>
          <a:p>
            <a:pPr lvl="1"/>
            <a:r>
              <a:rPr lang="en-GB" sz="2000" dirty="0"/>
              <a:t>The meaning of Article 102 TFEU must be discerned by reference to the policy of the EU expressed in what was then Article 3(f) of the Treaty of Rome: establishment of a system ensuring that competition in the common market is not distorted (teleological interpretation).</a:t>
            </a:r>
          </a:p>
          <a:p>
            <a:pPr lvl="1"/>
            <a:r>
              <a:rPr lang="en-GB" sz="2000" dirty="0"/>
              <a:t>list of abusive practices in Article 102 was not exhaustive. </a:t>
            </a:r>
          </a:p>
          <a:p>
            <a:pPr lvl="1"/>
            <a:r>
              <a:rPr lang="en-GB" sz="2000" dirty="0"/>
              <a:t>held that abuse applies not only to exploitative conduct, but also to exclusionary conduct which interferes with the structure of competition, since that should be seen as indirectly prejudicing consumers. </a:t>
            </a:r>
          </a:p>
          <a:p>
            <a:r>
              <a:rPr lang="en-GB" sz="2000" b="1" dirty="0"/>
              <a:t>Over the following years, the Court enunciated some basic principles or concepts </a:t>
            </a:r>
          </a:p>
          <a:p>
            <a:pPr lvl="1"/>
            <a:r>
              <a:rPr lang="en-GB" sz="2000" i="1" dirty="0"/>
              <a:t>Hoffman-La Roche </a:t>
            </a:r>
            <a:r>
              <a:rPr lang="en-GB" sz="2000" dirty="0"/>
              <a:t>[1979], ‘abuse as an objective concept’; ‘normal competition’ ; </a:t>
            </a:r>
            <a:r>
              <a:rPr lang="en-GB" sz="2000" i="1" dirty="0"/>
              <a:t>Michelin I</a:t>
            </a:r>
            <a:r>
              <a:rPr lang="en-GB" sz="2000" dirty="0"/>
              <a:t> [1983] ‘special responsibility’</a:t>
            </a:r>
          </a:p>
          <a:p>
            <a:pPr lvl="1"/>
            <a:r>
              <a:rPr lang="en-GB" sz="2000" dirty="0"/>
              <a:t>Structuralist era: </a:t>
            </a:r>
            <a:r>
              <a:rPr lang="en-GB" sz="2000" i="1" dirty="0"/>
              <a:t>Commercial Solvents </a:t>
            </a:r>
            <a:r>
              <a:rPr lang="en-GB" sz="2000" dirty="0"/>
              <a:t>[1974] and </a:t>
            </a:r>
            <a:r>
              <a:rPr lang="en-GB" sz="2000" i="1" dirty="0"/>
              <a:t>United Brands </a:t>
            </a:r>
            <a:r>
              <a:rPr lang="en-GB" sz="2000" dirty="0"/>
              <a:t>[1978]</a:t>
            </a:r>
          </a:p>
          <a:p>
            <a:pPr lvl="1"/>
            <a:endParaRPr lang="en-GR" sz="15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1E71A3-EE00-C2E5-4BF2-066830A57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1475-1A70-E941-A7F7-F636D84C1637}" type="slidenum">
              <a:rPr lang="en-GR" smtClean="0"/>
              <a:t>8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281444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AEFC35-9FC4-9291-659D-2D516448D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R" sz="5400" b="1" dirty="0"/>
              <a:t>IV. Legitimacy Crisis and Criticism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42836-3CA5-D7D3-6D05-874F19686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GR" sz="2200" dirty="0"/>
              <a:t>GC, </a:t>
            </a:r>
            <a:r>
              <a:rPr lang="en-GR" sz="2200" i="1" dirty="0"/>
              <a:t>Michelin II </a:t>
            </a:r>
            <a:r>
              <a:rPr lang="en-GR" sz="2200" dirty="0"/>
              <a:t>and </a:t>
            </a:r>
            <a:r>
              <a:rPr lang="en-GR" sz="2200" i="1" dirty="0"/>
              <a:t>British Aiways: </a:t>
            </a:r>
            <a:r>
              <a:rPr lang="en-GR" sz="2200" dirty="0"/>
              <a:t>conditional rebates schemes</a:t>
            </a:r>
          </a:p>
          <a:p>
            <a:pPr lvl="1"/>
            <a:r>
              <a:rPr lang="en-GB" sz="2200" dirty="0"/>
              <a:t>F</a:t>
            </a:r>
            <a:r>
              <a:rPr lang="en-GR" sz="2200" dirty="0"/>
              <a:t>alsly condemned as anticompetitive</a:t>
            </a:r>
          </a:p>
          <a:p>
            <a:pPr lvl="1"/>
            <a:r>
              <a:rPr lang="en-GR" sz="2200" dirty="0"/>
              <a:t>Not necessarily have anticompetitive object</a:t>
            </a:r>
          </a:p>
          <a:p>
            <a:pPr lvl="1"/>
            <a:r>
              <a:rPr lang="en-GB" sz="2200" dirty="0"/>
              <a:t>D</a:t>
            </a:r>
            <a:r>
              <a:rPr lang="en-GR" sz="2200" dirty="0"/>
              <a:t>o not always lead to foreclosure</a:t>
            </a:r>
          </a:p>
          <a:p>
            <a:pPr lvl="1"/>
            <a:r>
              <a:rPr lang="en-GB" sz="2200" dirty="0"/>
              <a:t>I</a:t>
            </a:r>
            <a:r>
              <a:rPr lang="en-GR" sz="2200" dirty="0"/>
              <a:t>ntervention needs to take into account the circumstances of the case</a:t>
            </a:r>
          </a:p>
          <a:p>
            <a:pPr marL="457200" lvl="1" indent="0">
              <a:buNone/>
            </a:pPr>
            <a:endParaRPr lang="en-GR" sz="2200" dirty="0"/>
          </a:p>
          <a:p>
            <a:r>
              <a:rPr lang="en-GR" sz="2200" i="1" dirty="0"/>
              <a:t>Annus Horribilis </a:t>
            </a:r>
            <a:r>
              <a:rPr lang="en-GR" sz="2200" dirty="0"/>
              <a:t>in Merger Control [2002]</a:t>
            </a:r>
          </a:p>
          <a:p>
            <a:r>
              <a:rPr lang="en-US" sz="2200" dirty="0"/>
              <a:t>Office of Chief Competition Economist established [2003]</a:t>
            </a:r>
            <a:endParaRPr lang="en-GR" sz="2200" dirty="0"/>
          </a:p>
          <a:p>
            <a:r>
              <a:rPr lang="en-GR" sz="2200" dirty="0"/>
              <a:t>Reform of Vertical Restraints - modernisation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D6EFE1-82A8-56BE-C78E-7D52DDBC0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1475-1A70-E941-A7F7-F636D84C1637}" type="slidenum">
              <a:rPr lang="en-GR" smtClean="0"/>
              <a:t>9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07701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1477</Words>
  <Application>Microsoft Macintosh PowerPoint</Application>
  <PresentationFormat>Widescreen</PresentationFormat>
  <Paragraphs>130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Helvetica Neue Medium</vt:lpstr>
      <vt:lpstr>Office Theme</vt:lpstr>
      <vt:lpstr>The Evolution of Art. 102 TFEU: The Court’s Perspective</vt:lpstr>
      <vt:lpstr>Argument</vt:lpstr>
      <vt:lpstr>Strategic interactions between the Courts and the European Commission </vt:lpstr>
      <vt:lpstr>I. Setting the Scene</vt:lpstr>
      <vt:lpstr>II. 1960s era: Deference to the Commission in shaping Art 86 EEC</vt:lpstr>
      <vt:lpstr>Commission attempting to clarify Art. 86 EEC</vt:lpstr>
      <vt:lpstr>III. 1970s: Art 86 EEC/102 TFEU enters Luxembourg </vt:lpstr>
      <vt:lpstr>Case 6/72, Europemballage and Continental Can v Commission, [1973] </vt:lpstr>
      <vt:lpstr>IV. Legitimacy Crisis and Criticism</vt:lpstr>
      <vt:lpstr>V. Guidance Paper on Enforcement Priorities for Exclusionary Abuse (2008)</vt:lpstr>
      <vt:lpstr>ECJ’s response 2009-2023: mixed signals</vt:lpstr>
      <vt:lpstr>AEC test: Still Alive but Hardly Kicking?</vt:lpstr>
      <vt:lpstr>Courts embracing the more economic approach at the time of its decline?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Mantzari, Despoina</dc:creator>
  <cp:lastModifiedBy>Mantzari, Despoina</cp:lastModifiedBy>
  <cp:revision>14</cp:revision>
  <dcterms:created xsi:type="dcterms:W3CDTF">2024-02-25T09:56:42Z</dcterms:created>
  <dcterms:modified xsi:type="dcterms:W3CDTF">2024-03-05T12:59:19Z</dcterms:modified>
</cp:coreProperties>
</file>