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64" r:id="rId8"/>
    <p:sldId id="257"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7" d="100"/>
          <a:sy n="67" d="100"/>
        </p:scale>
        <p:origin x="56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orgio Monti" userId="4bc51746-7058-4e5a-a420-cb53e4186c48" providerId="ADAL" clId="{415FE272-2A91-4856-95F1-C6901D2ED058}"/>
    <pc:docChg chg="custSel addSld modSld">
      <pc:chgData name="Giorgio Monti" userId="4bc51746-7058-4e5a-a420-cb53e4186c48" providerId="ADAL" clId="{415FE272-2A91-4856-95F1-C6901D2ED058}" dt="2024-02-25T22:21:52.135" v="2" actId="27636"/>
      <pc:docMkLst>
        <pc:docMk/>
      </pc:docMkLst>
      <pc:sldChg chg="modSp new mod">
        <pc:chgData name="Giorgio Monti" userId="4bc51746-7058-4e5a-a420-cb53e4186c48" providerId="ADAL" clId="{415FE272-2A91-4856-95F1-C6901D2ED058}" dt="2024-02-25T22:21:52.135" v="2" actId="27636"/>
        <pc:sldMkLst>
          <pc:docMk/>
          <pc:sldMk cId="4155610823" sldId="258"/>
        </pc:sldMkLst>
        <pc:spChg chg="mod">
          <ac:chgData name="Giorgio Monti" userId="4bc51746-7058-4e5a-a420-cb53e4186c48" providerId="ADAL" clId="{415FE272-2A91-4856-95F1-C6901D2ED058}" dt="2024-02-25T22:21:52.135" v="2" actId="27636"/>
          <ac:spMkLst>
            <pc:docMk/>
            <pc:sldMk cId="4155610823" sldId="258"/>
            <ac:spMk id="3" creationId="{693A1A05-A958-2E81-5789-4D6651C0E2E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EE7B8-47D0-7878-41C6-7FE3DD95BF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4202799-26FE-5A2D-DF0E-7E7860FBFB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60EFC2A-4EF7-FC7A-5A6D-3A2E6DA2C6CB}"/>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5" name="Footer Placeholder 4">
            <a:extLst>
              <a:ext uri="{FF2B5EF4-FFF2-40B4-BE49-F238E27FC236}">
                <a16:creationId xmlns:a16="http://schemas.microsoft.com/office/drawing/2014/main" id="{37EECAA9-15D7-B8FB-A241-D004607217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4042E-3331-D7C4-D923-59213D2E3F01}"/>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239957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C394B-D8F8-1371-7396-886BE85315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65CE34-A61C-08B4-6435-1C3959F9C6F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8B1C0-F86C-FB50-3070-155C330EEE95}"/>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5" name="Footer Placeholder 4">
            <a:extLst>
              <a:ext uri="{FF2B5EF4-FFF2-40B4-BE49-F238E27FC236}">
                <a16:creationId xmlns:a16="http://schemas.microsoft.com/office/drawing/2014/main" id="{86BFB2D3-2BB2-A4A8-DA45-12E6D477A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46E77C-5A12-F027-C8E9-7ED82D1BC4D9}"/>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3283674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50A037-F56A-E78E-1128-3D6E00DF78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43D6EF3-E3C2-3780-D7EB-92E41F352D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5A041-68A0-90A5-395A-293580852890}"/>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5" name="Footer Placeholder 4">
            <a:extLst>
              <a:ext uri="{FF2B5EF4-FFF2-40B4-BE49-F238E27FC236}">
                <a16:creationId xmlns:a16="http://schemas.microsoft.com/office/drawing/2014/main" id="{8D7084D8-30A8-4DFC-2196-BFDB3F9373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7B5-DAB6-7B2C-97F7-488F51804565}"/>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621655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23A93-EFB2-3B9D-A8DD-C84C3D1BB7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3C7D49-2177-32DB-450C-BFC9B476A2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62D804-8426-82CC-DFCE-D8AB904246B2}"/>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5" name="Footer Placeholder 4">
            <a:extLst>
              <a:ext uri="{FF2B5EF4-FFF2-40B4-BE49-F238E27FC236}">
                <a16:creationId xmlns:a16="http://schemas.microsoft.com/office/drawing/2014/main" id="{5F1A9414-A41D-9FA9-37FD-4C88207FC4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B34600-5D61-85A0-021A-3B977649B7F1}"/>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1038365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FB39F-1483-D280-7F3C-AADB0E8234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231F001-178A-4C3D-A0D9-95CE5A8369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D785D8-47B1-B6AF-5012-678D518E78C9}"/>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5" name="Footer Placeholder 4">
            <a:extLst>
              <a:ext uri="{FF2B5EF4-FFF2-40B4-BE49-F238E27FC236}">
                <a16:creationId xmlns:a16="http://schemas.microsoft.com/office/drawing/2014/main" id="{62D55587-E61A-A6CF-1687-F554090D8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031A80-9F1A-CAF4-6D70-0BD6A9A6BC68}"/>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666763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E72E1-B1DC-1932-C901-64EFF54A96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FFA891-DBB2-4554-BF65-B6702183D2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D755FB-1ECC-66BD-1C2E-F67467A2F4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5CCCBD-9A73-2C47-1C63-BD8854A01AF9}"/>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6" name="Footer Placeholder 5">
            <a:extLst>
              <a:ext uri="{FF2B5EF4-FFF2-40B4-BE49-F238E27FC236}">
                <a16:creationId xmlns:a16="http://schemas.microsoft.com/office/drawing/2014/main" id="{8B85565C-3888-8831-EB99-53DFF2D646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AD8722-6ED7-74DE-ED8E-1B4A1AE9E0DA}"/>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3065717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C02F2-0E8E-4C45-83AC-CB00C94040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48CBEC2-DB9B-45EF-52BF-7068021DCE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769D9A-33C1-8159-A4CA-CB8637298C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032A91-877B-B64C-439D-75EDDC3051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578C58-D08F-7CFA-8409-53DAD20D11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E70607-D73E-F042-DDCA-8D2693F5DDD9}"/>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8" name="Footer Placeholder 7">
            <a:extLst>
              <a:ext uri="{FF2B5EF4-FFF2-40B4-BE49-F238E27FC236}">
                <a16:creationId xmlns:a16="http://schemas.microsoft.com/office/drawing/2014/main" id="{6375C44F-8DF0-A5F5-5F0A-FE267C2742C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21F74DD-BF76-BA79-733C-6A7D40ED301B}"/>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3080490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A3EC-4F88-4A36-2745-3A5623E4B84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7044F5-617C-F8F1-57F9-40949D53FB93}"/>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4" name="Footer Placeholder 3">
            <a:extLst>
              <a:ext uri="{FF2B5EF4-FFF2-40B4-BE49-F238E27FC236}">
                <a16:creationId xmlns:a16="http://schemas.microsoft.com/office/drawing/2014/main" id="{AB432802-9044-B02B-737E-11C8FD7509E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23DECF-F70A-9DCB-A3F5-AA3F6B67166C}"/>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110108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885B97-0B4D-0AA8-1CD5-8CBAFB0CD1B3}"/>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3" name="Footer Placeholder 2">
            <a:extLst>
              <a:ext uri="{FF2B5EF4-FFF2-40B4-BE49-F238E27FC236}">
                <a16:creationId xmlns:a16="http://schemas.microsoft.com/office/drawing/2014/main" id="{23C93651-420A-1B51-234B-3E2FF1AE60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22BD8EC-6AD9-0D49-1D7E-F8345F90A0A9}"/>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248439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53E0C-F3C4-5908-EB6F-696996BC6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637E151-D754-55D0-F6C8-B85DCFF310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3EF75-4364-B83F-38B5-0292F27381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0281DC-E57F-6680-E947-E5229AC5D87F}"/>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6" name="Footer Placeholder 5">
            <a:extLst>
              <a:ext uri="{FF2B5EF4-FFF2-40B4-BE49-F238E27FC236}">
                <a16:creationId xmlns:a16="http://schemas.microsoft.com/office/drawing/2014/main" id="{5424BE0F-5E13-3FA7-4DEE-CBCEDFE43D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94B05D-C76A-CCFF-5D35-1A66A948D656}"/>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383923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6C0F-5288-2DBD-ECC3-731449C9C2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4AFD25D-084B-B9C5-2C09-BC2A11BB98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A199D3-6DC8-FBA9-B6A1-87769CC06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CBB06A-09B2-76E5-B4BC-1E7E5EBD2866}"/>
              </a:ext>
            </a:extLst>
          </p:cNvPr>
          <p:cNvSpPr>
            <a:spLocks noGrp="1"/>
          </p:cNvSpPr>
          <p:nvPr>
            <p:ph type="dt" sz="half" idx="10"/>
          </p:nvPr>
        </p:nvSpPr>
        <p:spPr/>
        <p:txBody>
          <a:bodyPr/>
          <a:lstStyle/>
          <a:p>
            <a:fld id="{C93038C6-3BF4-4CCB-B73A-61AE3BE36D29}" type="datetimeFigureOut">
              <a:rPr lang="en-US" smtClean="0"/>
              <a:t>2/27/2024</a:t>
            </a:fld>
            <a:endParaRPr lang="en-US"/>
          </a:p>
        </p:txBody>
      </p:sp>
      <p:sp>
        <p:nvSpPr>
          <p:cNvPr id="6" name="Footer Placeholder 5">
            <a:extLst>
              <a:ext uri="{FF2B5EF4-FFF2-40B4-BE49-F238E27FC236}">
                <a16:creationId xmlns:a16="http://schemas.microsoft.com/office/drawing/2014/main" id="{805FCBFA-3080-308B-03EB-F1D6A883D4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BED856-0EE3-936A-AD08-B3EBB52E9EDA}"/>
              </a:ext>
            </a:extLst>
          </p:cNvPr>
          <p:cNvSpPr>
            <a:spLocks noGrp="1"/>
          </p:cNvSpPr>
          <p:nvPr>
            <p:ph type="sldNum" sz="quarter" idx="12"/>
          </p:nvPr>
        </p:nvSpPr>
        <p:spPr/>
        <p:txBody>
          <a:bodyPr/>
          <a:lstStyle/>
          <a:p>
            <a:fld id="{FF6EC79A-A9B9-4D71-BC0B-6F8FD27F31B7}" type="slidenum">
              <a:rPr lang="en-US" smtClean="0"/>
              <a:t>‹#›</a:t>
            </a:fld>
            <a:endParaRPr lang="en-US"/>
          </a:p>
        </p:txBody>
      </p:sp>
    </p:spTree>
    <p:extLst>
      <p:ext uri="{BB962C8B-B14F-4D97-AF65-F5344CB8AC3E}">
        <p14:creationId xmlns:p14="http://schemas.microsoft.com/office/powerpoint/2010/main" val="447003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D3B8DE-63F0-40BF-1E08-5314EB751E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7F0DF2-C968-7293-5D8B-8D73E0E571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3A970B-5B2A-9807-0381-1042AD67A8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038C6-3BF4-4CCB-B73A-61AE3BE36D29}" type="datetimeFigureOut">
              <a:rPr lang="en-US" smtClean="0"/>
              <a:t>2/27/2024</a:t>
            </a:fld>
            <a:endParaRPr lang="en-US"/>
          </a:p>
        </p:txBody>
      </p:sp>
      <p:sp>
        <p:nvSpPr>
          <p:cNvPr id="5" name="Footer Placeholder 4">
            <a:extLst>
              <a:ext uri="{FF2B5EF4-FFF2-40B4-BE49-F238E27FC236}">
                <a16:creationId xmlns:a16="http://schemas.microsoft.com/office/drawing/2014/main" id="{4EC05BDF-FD97-72C3-A20A-B4629A9723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CCB184A-32FA-C6CF-B9E7-079408B3D7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EC79A-A9B9-4D71-BC0B-6F8FD27F31B7}" type="slidenum">
              <a:rPr lang="en-US" smtClean="0"/>
              <a:t>‹#›</a:t>
            </a:fld>
            <a:endParaRPr lang="en-US"/>
          </a:p>
        </p:txBody>
      </p:sp>
    </p:spTree>
    <p:extLst>
      <p:ext uri="{BB962C8B-B14F-4D97-AF65-F5344CB8AC3E}">
        <p14:creationId xmlns:p14="http://schemas.microsoft.com/office/powerpoint/2010/main" val="24830126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G.Monti@tilburguniversity.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7DC6A-9E96-45B7-723F-79444BF5E795}"/>
              </a:ext>
            </a:extLst>
          </p:cNvPr>
          <p:cNvSpPr>
            <a:spLocks noGrp="1"/>
          </p:cNvSpPr>
          <p:nvPr>
            <p:ph type="ctrTitle"/>
          </p:nvPr>
        </p:nvSpPr>
        <p:spPr/>
        <p:txBody>
          <a:bodyPr>
            <a:normAutofit fontScale="90000"/>
          </a:bodyPr>
          <a:lstStyle/>
          <a:p>
            <a:r>
              <a:rPr lang="en-US" dirty="0">
                <a:solidFill>
                  <a:srgbClr val="C00000"/>
                </a:solidFill>
              </a:rPr>
              <a:t>Judicial Style </a:t>
            </a:r>
            <a:br>
              <a:rPr lang="en-US" dirty="0">
                <a:solidFill>
                  <a:srgbClr val="C00000"/>
                </a:solidFill>
              </a:rPr>
            </a:br>
            <a:r>
              <a:rPr lang="en-US" dirty="0">
                <a:solidFill>
                  <a:srgbClr val="C00000"/>
                </a:solidFill>
              </a:rPr>
              <a:t>and </a:t>
            </a:r>
            <a:br>
              <a:rPr lang="en-US" dirty="0">
                <a:solidFill>
                  <a:srgbClr val="C00000"/>
                </a:solidFill>
              </a:rPr>
            </a:br>
            <a:r>
              <a:rPr lang="en-US" dirty="0">
                <a:solidFill>
                  <a:srgbClr val="C00000"/>
                </a:solidFill>
              </a:rPr>
              <a:t>the Article 102 TFEU Debates</a:t>
            </a:r>
          </a:p>
        </p:txBody>
      </p:sp>
      <p:sp>
        <p:nvSpPr>
          <p:cNvPr id="3" name="Subtitle 2">
            <a:extLst>
              <a:ext uri="{FF2B5EF4-FFF2-40B4-BE49-F238E27FC236}">
                <a16:creationId xmlns:a16="http://schemas.microsoft.com/office/drawing/2014/main" id="{0930A410-042C-C7A1-7398-6CE7C2C0D8EA}"/>
              </a:ext>
            </a:extLst>
          </p:cNvPr>
          <p:cNvSpPr>
            <a:spLocks noGrp="1"/>
          </p:cNvSpPr>
          <p:nvPr>
            <p:ph type="subTitle" idx="1"/>
          </p:nvPr>
        </p:nvSpPr>
        <p:spPr/>
        <p:txBody>
          <a:bodyPr>
            <a:normAutofit lnSpcReduction="10000"/>
          </a:bodyPr>
          <a:lstStyle/>
          <a:p>
            <a:endParaRPr lang="en-US" dirty="0"/>
          </a:p>
          <a:p>
            <a:r>
              <a:rPr lang="en-US" dirty="0"/>
              <a:t>Giorgio Monti </a:t>
            </a:r>
          </a:p>
          <a:p>
            <a:r>
              <a:rPr lang="en-US" dirty="0"/>
              <a:t>Tilburg Law and Economics Center</a:t>
            </a:r>
          </a:p>
          <a:p>
            <a:r>
              <a:rPr lang="en-US" dirty="0">
                <a:hlinkClick r:id="rId2"/>
              </a:rPr>
              <a:t>G.Monti@tilburguniversity.edu</a:t>
            </a:r>
            <a:r>
              <a:rPr lang="en-US" dirty="0"/>
              <a:t> </a:t>
            </a:r>
          </a:p>
        </p:txBody>
      </p:sp>
    </p:spTree>
    <p:extLst>
      <p:ext uri="{BB962C8B-B14F-4D97-AF65-F5344CB8AC3E}">
        <p14:creationId xmlns:p14="http://schemas.microsoft.com/office/powerpoint/2010/main" val="294729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1DEF-0F9E-377E-19F8-D44FBE482DA5}"/>
              </a:ext>
            </a:extLst>
          </p:cNvPr>
          <p:cNvSpPr>
            <a:spLocks noGrp="1"/>
          </p:cNvSpPr>
          <p:nvPr>
            <p:ph type="title"/>
          </p:nvPr>
        </p:nvSpPr>
        <p:spPr/>
        <p:txBody>
          <a:bodyPr/>
          <a:lstStyle/>
          <a:p>
            <a:r>
              <a:rPr lang="en-US" dirty="0">
                <a:solidFill>
                  <a:srgbClr val="0070C0"/>
                </a:solidFill>
              </a:rPr>
              <a:t>Elements of judicial style under discussion</a:t>
            </a:r>
          </a:p>
        </p:txBody>
      </p:sp>
      <p:sp>
        <p:nvSpPr>
          <p:cNvPr id="3" name="Content Placeholder 2">
            <a:extLst>
              <a:ext uri="{FF2B5EF4-FFF2-40B4-BE49-F238E27FC236}">
                <a16:creationId xmlns:a16="http://schemas.microsoft.com/office/drawing/2014/main" id="{A1210DB7-4B49-3414-30E1-D6AB1719A340}"/>
              </a:ext>
            </a:extLst>
          </p:cNvPr>
          <p:cNvSpPr>
            <a:spLocks noGrp="1"/>
          </p:cNvSpPr>
          <p:nvPr>
            <p:ph idx="1"/>
          </p:nvPr>
        </p:nvSpPr>
        <p:spPr/>
        <p:txBody>
          <a:bodyPr/>
          <a:lstStyle/>
          <a:p>
            <a:endParaRPr lang="en-US" dirty="0"/>
          </a:p>
          <a:p>
            <a:r>
              <a:rPr lang="en-US" dirty="0"/>
              <a:t>Mechanisms for overruling/departing from settled case-law</a:t>
            </a:r>
          </a:p>
          <a:p>
            <a:endParaRPr lang="en-US" dirty="0"/>
          </a:p>
          <a:p>
            <a:r>
              <a:rPr lang="en-US" dirty="0"/>
              <a:t>Paragraphs with general principles</a:t>
            </a:r>
          </a:p>
          <a:p>
            <a:endParaRPr lang="en-US" dirty="0"/>
          </a:p>
          <a:p>
            <a:r>
              <a:rPr lang="en-US" dirty="0"/>
              <a:t>Referencing previous case-law</a:t>
            </a:r>
          </a:p>
          <a:p>
            <a:endParaRPr lang="en-US" dirty="0"/>
          </a:p>
          <a:p>
            <a:r>
              <a:rPr lang="en-US" dirty="0"/>
              <a:t>Efforts to construct an overarching exclusionary abuse standard</a:t>
            </a:r>
          </a:p>
          <a:p>
            <a:endParaRPr lang="en-US" dirty="0"/>
          </a:p>
        </p:txBody>
      </p:sp>
    </p:spTree>
    <p:extLst>
      <p:ext uri="{BB962C8B-B14F-4D97-AF65-F5344CB8AC3E}">
        <p14:creationId xmlns:p14="http://schemas.microsoft.com/office/powerpoint/2010/main" val="2763531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BFF17-1B69-FC6E-0907-F49CEA95F857}"/>
              </a:ext>
            </a:extLst>
          </p:cNvPr>
          <p:cNvSpPr>
            <a:spLocks noGrp="1"/>
          </p:cNvSpPr>
          <p:nvPr>
            <p:ph type="title"/>
          </p:nvPr>
        </p:nvSpPr>
        <p:spPr/>
        <p:txBody>
          <a:bodyPr/>
          <a:lstStyle/>
          <a:p>
            <a:r>
              <a:rPr lang="en-US" dirty="0">
                <a:solidFill>
                  <a:srgbClr val="0070C0"/>
                </a:solidFill>
              </a:rPr>
              <a:t>Intel: “that case-law must be further clarified”</a:t>
            </a:r>
          </a:p>
        </p:txBody>
      </p:sp>
      <p:sp>
        <p:nvSpPr>
          <p:cNvPr id="3" name="Content Placeholder 2">
            <a:extLst>
              <a:ext uri="{FF2B5EF4-FFF2-40B4-BE49-F238E27FC236}">
                <a16:creationId xmlns:a16="http://schemas.microsoft.com/office/drawing/2014/main" id="{2B2B9F3D-A4AF-A9F4-2E10-81F1F30597A4}"/>
              </a:ext>
            </a:extLst>
          </p:cNvPr>
          <p:cNvSpPr>
            <a:spLocks noGrp="1"/>
          </p:cNvSpPr>
          <p:nvPr>
            <p:ph idx="1"/>
          </p:nvPr>
        </p:nvSpPr>
        <p:spPr/>
        <p:txBody>
          <a:bodyPr>
            <a:normAutofit fontScale="92500"/>
          </a:bodyPr>
          <a:lstStyle/>
          <a:p>
            <a:pPr marL="0" indent="0">
              <a:buNone/>
            </a:pPr>
            <a:r>
              <a:rPr lang="en-US" dirty="0"/>
              <a:t>Serves to provide a novel approach to rebates (and which other?) forms of conduct</a:t>
            </a:r>
          </a:p>
          <a:p>
            <a:pPr marL="0" indent="0">
              <a:buNone/>
            </a:pPr>
            <a:endParaRPr lang="en-US" dirty="0"/>
          </a:p>
          <a:p>
            <a:pPr marL="0" indent="0">
              <a:buNone/>
            </a:pPr>
            <a:r>
              <a:rPr lang="en-US" dirty="0">
                <a:solidFill>
                  <a:srgbClr val="0070C0"/>
                </a:solidFill>
              </a:rPr>
              <a:t>Case T‑286/09 RENV, </a:t>
            </a:r>
            <a:r>
              <a:rPr lang="en-US" i="1" dirty="0">
                <a:solidFill>
                  <a:srgbClr val="0070C0"/>
                </a:solidFill>
              </a:rPr>
              <a:t>Intel</a:t>
            </a:r>
            <a:r>
              <a:rPr lang="en-US" dirty="0">
                <a:solidFill>
                  <a:srgbClr val="0070C0"/>
                </a:solidFill>
              </a:rPr>
              <a:t> [124-127], </a:t>
            </a:r>
            <a:r>
              <a:rPr lang="en-US" dirty="0"/>
              <a:t>clarifying the clarification</a:t>
            </a:r>
          </a:p>
          <a:p>
            <a:r>
              <a:rPr lang="en-US" dirty="0"/>
              <a:t>Rebates: “what is involved is, in that regard, </a:t>
            </a:r>
            <a:r>
              <a:rPr lang="en-US" i="1" dirty="0"/>
              <a:t>a mere presumption</a:t>
            </a:r>
            <a:r>
              <a:rPr lang="en-US" dirty="0"/>
              <a:t>” </a:t>
            </a:r>
          </a:p>
          <a:p>
            <a:pPr marL="0" indent="0">
              <a:buNone/>
            </a:pPr>
            <a:r>
              <a:rPr lang="en-US" dirty="0"/>
              <a:t>If this is rebutted, then</a:t>
            </a:r>
          </a:p>
          <a:p>
            <a:r>
              <a:rPr lang="en-US" dirty="0"/>
              <a:t>“Having regard to the wording of paragraph 139 of the judgment on the appeal, the Commission is, </a:t>
            </a:r>
            <a:r>
              <a:rPr lang="en-US" i="1" dirty="0"/>
              <a:t>as a minimum, required to examine those five criteria</a:t>
            </a:r>
            <a:r>
              <a:rPr lang="en-US" dirty="0"/>
              <a:t> for the purposes of assessing the foreclosure capability of a system of rebates, such as that at issue in the present case.”</a:t>
            </a:r>
          </a:p>
        </p:txBody>
      </p:sp>
    </p:spTree>
    <p:extLst>
      <p:ext uri="{BB962C8B-B14F-4D97-AF65-F5344CB8AC3E}">
        <p14:creationId xmlns:p14="http://schemas.microsoft.com/office/powerpoint/2010/main" val="95514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2C0C7-86C8-9B56-9027-008E043EED4B}"/>
              </a:ext>
            </a:extLst>
          </p:cNvPr>
          <p:cNvSpPr>
            <a:spLocks noGrp="1"/>
          </p:cNvSpPr>
          <p:nvPr>
            <p:ph type="title"/>
          </p:nvPr>
        </p:nvSpPr>
        <p:spPr/>
        <p:txBody>
          <a:bodyPr/>
          <a:lstStyle/>
          <a:p>
            <a:r>
              <a:rPr lang="en-US" dirty="0">
                <a:solidFill>
                  <a:srgbClr val="0070C0"/>
                </a:solidFill>
              </a:rPr>
              <a:t>How General are General Statements?</a:t>
            </a:r>
          </a:p>
        </p:txBody>
      </p:sp>
      <p:sp>
        <p:nvSpPr>
          <p:cNvPr id="3" name="Content Placeholder 2">
            <a:extLst>
              <a:ext uri="{FF2B5EF4-FFF2-40B4-BE49-F238E27FC236}">
                <a16:creationId xmlns:a16="http://schemas.microsoft.com/office/drawing/2014/main" id="{AEC66767-6D62-56B6-5D6C-6145B59BB930}"/>
              </a:ext>
            </a:extLst>
          </p:cNvPr>
          <p:cNvSpPr>
            <a:spLocks noGrp="1"/>
          </p:cNvSpPr>
          <p:nvPr>
            <p:ph idx="1"/>
          </p:nvPr>
        </p:nvSpPr>
        <p:spPr/>
        <p:txBody>
          <a:bodyPr/>
          <a:lstStyle/>
          <a:p>
            <a:pPr marL="0" indent="0">
              <a:buNone/>
            </a:pPr>
            <a:r>
              <a:rPr lang="en-US" dirty="0">
                <a:solidFill>
                  <a:srgbClr val="7030A0"/>
                </a:solidFill>
              </a:rPr>
              <a:t>“a dominant undertaking has a special responsibility not to allow its </a:t>
            </a:r>
            <a:r>
              <a:rPr lang="en-US" dirty="0" err="1">
                <a:solidFill>
                  <a:srgbClr val="7030A0"/>
                </a:solidFill>
              </a:rPr>
              <a:t>behaviour</a:t>
            </a:r>
            <a:r>
              <a:rPr lang="en-US" dirty="0">
                <a:solidFill>
                  <a:srgbClr val="7030A0"/>
                </a:solidFill>
              </a:rPr>
              <a:t> to impair genuine, undistorted competition on the internal market” (</a:t>
            </a:r>
            <a:r>
              <a:rPr lang="en-US" i="1" dirty="0">
                <a:solidFill>
                  <a:srgbClr val="7030A0"/>
                </a:solidFill>
              </a:rPr>
              <a:t>Michelin</a:t>
            </a:r>
            <a:r>
              <a:rPr lang="en-US" dirty="0">
                <a:solidFill>
                  <a:srgbClr val="7030A0"/>
                </a:solidFill>
              </a:rPr>
              <a:t>, 57)</a:t>
            </a:r>
          </a:p>
          <a:p>
            <a:pPr lvl="1"/>
            <a:r>
              <a:rPr lang="en-US" dirty="0"/>
              <a:t>Originally: about dominance</a:t>
            </a:r>
          </a:p>
          <a:p>
            <a:pPr lvl="1"/>
            <a:r>
              <a:rPr lang="en-US" i="1" dirty="0"/>
              <a:t>CMBT</a:t>
            </a:r>
            <a:r>
              <a:rPr lang="en-US" dirty="0"/>
              <a:t>: about abuse</a:t>
            </a:r>
          </a:p>
          <a:p>
            <a:pPr lvl="1"/>
            <a:r>
              <a:rPr lang="en-US" dirty="0"/>
              <a:t>2009-2020 referenced in 10 out of 19 abuse cases: is its presence/absence meaningful?</a:t>
            </a:r>
          </a:p>
          <a:p>
            <a:pPr marL="0" indent="0">
              <a:buNone/>
            </a:pPr>
            <a:r>
              <a:rPr lang="en-US" dirty="0">
                <a:solidFill>
                  <a:srgbClr val="7030A0"/>
                </a:solidFill>
              </a:rPr>
              <a:t>“it is not the place of a dominant undertaking to dictate how many viable competitors are to be allowed to compete with it”</a:t>
            </a:r>
          </a:p>
          <a:p>
            <a:pPr lvl="1"/>
            <a:r>
              <a:rPr lang="en-US" dirty="0"/>
              <a:t>Less frequently cited (</a:t>
            </a:r>
            <a:r>
              <a:rPr lang="en-US" i="1" dirty="0" err="1"/>
              <a:t>Tomra</a:t>
            </a:r>
            <a:r>
              <a:rPr lang="en-US" dirty="0"/>
              <a:t>, </a:t>
            </a:r>
            <a:r>
              <a:rPr lang="en-US" i="1" dirty="0"/>
              <a:t>Generics</a:t>
            </a:r>
            <a:r>
              <a:rPr lang="en-US" dirty="0"/>
              <a:t>), but potentially more valuable?</a:t>
            </a:r>
          </a:p>
        </p:txBody>
      </p:sp>
    </p:spTree>
    <p:extLst>
      <p:ext uri="{BB962C8B-B14F-4D97-AF65-F5344CB8AC3E}">
        <p14:creationId xmlns:p14="http://schemas.microsoft.com/office/powerpoint/2010/main" val="2196517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B56E3-8229-6C6E-0821-2DA880399E43}"/>
              </a:ext>
            </a:extLst>
          </p:cNvPr>
          <p:cNvSpPr>
            <a:spLocks noGrp="1"/>
          </p:cNvSpPr>
          <p:nvPr>
            <p:ph type="title"/>
          </p:nvPr>
        </p:nvSpPr>
        <p:spPr/>
        <p:txBody>
          <a:bodyPr/>
          <a:lstStyle/>
          <a:p>
            <a:r>
              <a:rPr lang="en-US" dirty="0">
                <a:solidFill>
                  <a:srgbClr val="0070C0"/>
                </a:solidFill>
              </a:rPr>
              <a:t>Referencing previous case law with transformations</a:t>
            </a:r>
          </a:p>
        </p:txBody>
      </p:sp>
      <p:sp>
        <p:nvSpPr>
          <p:cNvPr id="3" name="Content Placeholder 2">
            <a:extLst>
              <a:ext uri="{FF2B5EF4-FFF2-40B4-BE49-F238E27FC236}">
                <a16:creationId xmlns:a16="http://schemas.microsoft.com/office/drawing/2014/main" id="{CA2D591F-DF7D-09BB-8125-A5A497535EBA}"/>
              </a:ext>
            </a:extLst>
          </p:cNvPr>
          <p:cNvSpPr>
            <a:spLocks noGrp="1"/>
          </p:cNvSpPr>
          <p:nvPr>
            <p:ph idx="1"/>
          </p:nvPr>
        </p:nvSpPr>
        <p:spPr/>
        <p:txBody>
          <a:bodyPr>
            <a:normAutofit lnSpcReduction="10000"/>
          </a:bodyPr>
          <a:lstStyle/>
          <a:p>
            <a:pPr marL="0" indent="0">
              <a:buNone/>
            </a:pPr>
            <a:r>
              <a:rPr lang="en-US" dirty="0"/>
              <a:t>“the purpose of Article 102 TFEU more specifically is, according to </a:t>
            </a:r>
            <a:r>
              <a:rPr lang="en-US" b="1" dirty="0">
                <a:solidFill>
                  <a:srgbClr val="C00000"/>
                </a:solidFill>
              </a:rPr>
              <a:t>settled case-law</a:t>
            </a:r>
            <a:r>
              <a:rPr lang="en-US" dirty="0"/>
              <a:t>, to prevent conduct of a undertaking in a dominant position that has the effect, </a:t>
            </a:r>
            <a:r>
              <a:rPr lang="en-US" b="1" i="1" dirty="0">
                <a:solidFill>
                  <a:srgbClr val="C00000"/>
                </a:solidFill>
              </a:rPr>
              <a:t>to the detriment of consumers</a:t>
            </a:r>
            <a:r>
              <a:rPr lang="en-US" dirty="0"/>
              <a:t>, of hindering, through recourse to means or resources different from those governing normal competition, maintenance of the degree of competition existing in the market or the growth of that competition.” </a:t>
            </a:r>
          </a:p>
          <a:p>
            <a:pPr marL="0" indent="0">
              <a:buNone/>
            </a:pPr>
            <a:r>
              <a:rPr lang="en-US" i="1" dirty="0" err="1">
                <a:solidFill>
                  <a:srgbClr val="0070C0"/>
                </a:solidFill>
              </a:rPr>
              <a:t>Servizio</a:t>
            </a:r>
            <a:r>
              <a:rPr lang="en-US" i="1" dirty="0">
                <a:solidFill>
                  <a:srgbClr val="0070C0"/>
                </a:solidFill>
              </a:rPr>
              <a:t> </a:t>
            </a:r>
            <a:r>
              <a:rPr lang="en-US" i="1" dirty="0" err="1">
                <a:solidFill>
                  <a:srgbClr val="0070C0"/>
                </a:solidFill>
              </a:rPr>
              <a:t>Elettrico</a:t>
            </a:r>
            <a:r>
              <a:rPr lang="en-US" i="1" dirty="0">
                <a:solidFill>
                  <a:srgbClr val="0070C0"/>
                </a:solidFill>
              </a:rPr>
              <a:t> Nazionale </a:t>
            </a:r>
            <a:r>
              <a:rPr lang="en-US" dirty="0">
                <a:solidFill>
                  <a:srgbClr val="0070C0"/>
                </a:solidFill>
              </a:rPr>
              <a:t>[44], citing:</a:t>
            </a:r>
          </a:p>
          <a:p>
            <a:pPr marL="0" indent="0">
              <a:buNone/>
            </a:pPr>
            <a:endParaRPr lang="en-US" dirty="0"/>
          </a:p>
          <a:p>
            <a:pPr lvl="1"/>
            <a:r>
              <a:rPr lang="en-US" i="1" dirty="0"/>
              <a:t>Hoffman-La Roche </a:t>
            </a:r>
            <a:r>
              <a:rPr lang="en-US" dirty="0"/>
              <a:t>[91]: no consumer detriment</a:t>
            </a:r>
          </a:p>
          <a:p>
            <a:pPr lvl="1"/>
            <a:r>
              <a:rPr lang="en-US" i="1" dirty="0"/>
              <a:t>Post </a:t>
            </a:r>
            <a:r>
              <a:rPr lang="en-US" i="1" dirty="0" err="1"/>
              <a:t>Danmark</a:t>
            </a:r>
            <a:r>
              <a:rPr lang="en-US" i="1" dirty="0"/>
              <a:t> 1 </a:t>
            </a:r>
            <a:r>
              <a:rPr lang="en-US" dirty="0"/>
              <a:t>[24]: reference to consumer detriment</a:t>
            </a:r>
          </a:p>
          <a:p>
            <a:pPr lvl="1"/>
            <a:r>
              <a:rPr lang="en-US" i="1" dirty="0"/>
              <a:t>Generics</a:t>
            </a:r>
            <a:r>
              <a:rPr lang="en-US" dirty="0"/>
              <a:t> [148]: no consumer detriment</a:t>
            </a:r>
          </a:p>
        </p:txBody>
      </p:sp>
    </p:spTree>
    <p:extLst>
      <p:ext uri="{BB962C8B-B14F-4D97-AF65-F5344CB8AC3E}">
        <p14:creationId xmlns:p14="http://schemas.microsoft.com/office/powerpoint/2010/main" val="221938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DC7C0-B514-4492-BBAB-22F438CC2BE5}"/>
              </a:ext>
            </a:extLst>
          </p:cNvPr>
          <p:cNvSpPr>
            <a:spLocks noGrp="1"/>
          </p:cNvSpPr>
          <p:nvPr>
            <p:ph type="title"/>
          </p:nvPr>
        </p:nvSpPr>
        <p:spPr/>
        <p:txBody>
          <a:bodyPr/>
          <a:lstStyle/>
          <a:p>
            <a:r>
              <a:rPr lang="en-US" dirty="0">
                <a:solidFill>
                  <a:srgbClr val="0070C0"/>
                </a:solidFill>
              </a:rPr>
              <a:t>A general abuse standard? If so, which?</a:t>
            </a:r>
          </a:p>
        </p:txBody>
      </p:sp>
      <p:sp>
        <p:nvSpPr>
          <p:cNvPr id="4" name="Text Placeholder 3">
            <a:extLst>
              <a:ext uri="{FF2B5EF4-FFF2-40B4-BE49-F238E27FC236}">
                <a16:creationId xmlns:a16="http://schemas.microsoft.com/office/drawing/2014/main" id="{AC8A1746-5426-ED90-EC3A-BA3A9FEF4FE4}"/>
              </a:ext>
            </a:extLst>
          </p:cNvPr>
          <p:cNvSpPr>
            <a:spLocks noGrp="1"/>
          </p:cNvSpPr>
          <p:nvPr>
            <p:ph type="body" idx="1"/>
          </p:nvPr>
        </p:nvSpPr>
        <p:spPr/>
        <p:txBody>
          <a:bodyPr/>
          <a:lstStyle/>
          <a:p>
            <a:r>
              <a:rPr lang="en-US" dirty="0"/>
              <a:t>Unilever [39]	</a:t>
            </a:r>
          </a:p>
        </p:txBody>
      </p:sp>
      <p:sp>
        <p:nvSpPr>
          <p:cNvPr id="5" name="Content Placeholder 4">
            <a:extLst>
              <a:ext uri="{FF2B5EF4-FFF2-40B4-BE49-F238E27FC236}">
                <a16:creationId xmlns:a16="http://schemas.microsoft.com/office/drawing/2014/main" id="{DDB66520-D619-EAF6-4E34-AD6AB38B1FEB}"/>
              </a:ext>
            </a:extLst>
          </p:cNvPr>
          <p:cNvSpPr>
            <a:spLocks noGrp="1"/>
          </p:cNvSpPr>
          <p:nvPr>
            <p:ph sz="half" idx="2"/>
          </p:nvPr>
        </p:nvSpPr>
        <p:spPr/>
        <p:txBody>
          <a:bodyPr>
            <a:noAutofit/>
          </a:bodyPr>
          <a:lstStyle/>
          <a:p>
            <a:pPr marL="0" indent="0">
              <a:buNone/>
            </a:pPr>
            <a:r>
              <a:rPr lang="en-GB" sz="2000" dirty="0">
                <a:solidFill>
                  <a:srgbClr val="000000"/>
                </a:solidFill>
                <a:effectLst/>
                <a:latin typeface="Arial" panose="020B0604020202020204" pitchFamily="34" charset="0"/>
                <a:ea typeface="Calibri" panose="020F0502020204030204" pitchFamily="34" charset="0"/>
              </a:rPr>
              <a:t>abuse of a dominant position could be established, </a:t>
            </a:r>
            <a:r>
              <a:rPr lang="en-GB" sz="2000" b="1" dirty="0">
                <a:solidFill>
                  <a:srgbClr val="C00000"/>
                </a:solidFill>
                <a:effectLst/>
                <a:latin typeface="Arial" panose="020B0604020202020204" pitchFamily="34" charset="0"/>
                <a:ea typeface="Calibri" panose="020F0502020204030204" pitchFamily="34" charset="0"/>
              </a:rPr>
              <a:t>inter alia</a:t>
            </a:r>
            <a:r>
              <a:rPr lang="en-GB" sz="2000" b="1" dirty="0">
                <a:solidFill>
                  <a:srgbClr val="C00000"/>
                </a:solidFill>
                <a:latin typeface="Arial" panose="020B0604020202020204" pitchFamily="34" charset="0"/>
                <a:ea typeface="Calibri" panose="020F0502020204030204" pitchFamily="34" charset="0"/>
              </a:rPr>
              <a:t>, </a:t>
            </a:r>
          </a:p>
          <a:p>
            <a:pPr marL="0" indent="0">
              <a:buNone/>
            </a:pPr>
            <a:r>
              <a:rPr lang="en-GB" sz="2000" dirty="0">
                <a:solidFill>
                  <a:srgbClr val="000000"/>
                </a:solidFill>
                <a:effectLst/>
                <a:latin typeface="Arial" panose="020B0604020202020204" pitchFamily="34" charset="0"/>
                <a:ea typeface="Calibri" panose="020F0502020204030204" pitchFamily="34" charset="0"/>
              </a:rPr>
              <a:t>where the conduct complained of produced </a:t>
            </a:r>
            <a:r>
              <a:rPr lang="en-GB" sz="2000" b="1" dirty="0">
                <a:solidFill>
                  <a:srgbClr val="000000"/>
                </a:solidFill>
                <a:effectLst/>
                <a:latin typeface="Arial" panose="020B0604020202020204" pitchFamily="34" charset="0"/>
                <a:ea typeface="Calibri" panose="020F0502020204030204" pitchFamily="34" charset="0"/>
              </a:rPr>
              <a:t>exclusionary effects </a:t>
            </a:r>
            <a:r>
              <a:rPr lang="en-GB" sz="2000" dirty="0">
                <a:solidFill>
                  <a:srgbClr val="000000"/>
                </a:solidFill>
                <a:effectLst/>
                <a:latin typeface="Arial" panose="020B0604020202020204" pitchFamily="34" charset="0"/>
                <a:ea typeface="Calibri" panose="020F0502020204030204" pitchFamily="34" charset="0"/>
              </a:rPr>
              <a:t>in respect of competitors that were as efficient as the perpetrator of that conduct in terms of cost structure, capacity to innovate, quality, </a:t>
            </a:r>
          </a:p>
          <a:p>
            <a:pPr marL="0" indent="0">
              <a:buNone/>
            </a:pPr>
            <a:r>
              <a:rPr lang="en-GB" sz="2000" b="1" dirty="0">
                <a:solidFill>
                  <a:srgbClr val="C00000"/>
                </a:solidFill>
                <a:effectLst/>
                <a:latin typeface="Arial" panose="020B0604020202020204" pitchFamily="34" charset="0"/>
                <a:ea typeface="Calibri" panose="020F0502020204030204" pitchFamily="34" charset="0"/>
              </a:rPr>
              <a:t>or </a:t>
            </a:r>
          </a:p>
          <a:p>
            <a:pPr marL="0" indent="0">
              <a:buNone/>
            </a:pPr>
            <a:r>
              <a:rPr lang="en-GB" sz="2000" dirty="0">
                <a:solidFill>
                  <a:srgbClr val="000000"/>
                </a:solidFill>
                <a:effectLst/>
                <a:latin typeface="Arial" panose="020B0604020202020204" pitchFamily="34" charset="0"/>
                <a:ea typeface="Calibri" panose="020F0502020204030204" pitchFamily="34" charset="0"/>
              </a:rPr>
              <a:t>where that conduct was based on the use of means other than those which come within the scope of </a:t>
            </a:r>
            <a:r>
              <a:rPr lang="en-GB" sz="2000" b="1" dirty="0">
                <a:solidFill>
                  <a:srgbClr val="000000"/>
                </a:solidFill>
                <a:effectLst/>
                <a:latin typeface="Arial" panose="020B0604020202020204" pitchFamily="34" charset="0"/>
                <a:ea typeface="Calibri" panose="020F0502020204030204" pitchFamily="34" charset="0"/>
              </a:rPr>
              <a:t>‘normal’ competition, that is to say, competition on the merits</a:t>
            </a:r>
            <a:r>
              <a:rPr lang="en-GB" sz="2000" dirty="0">
                <a:solidFill>
                  <a:srgbClr val="000000"/>
                </a:solidFill>
                <a:effectLst/>
                <a:latin typeface="Arial" panose="020B0604020202020204" pitchFamily="34" charset="0"/>
                <a:ea typeface="Calibri" panose="020F0502020204030204" pitchFamily="34" charset="0"/>
              </a:rPr>
              <a:t>.</a:t>
            </a:r>
            <a:endParaRPr lang="nl-NL" sz="2000" dirty="0">
              <a:effectLst/>
              <a:latin typeface="Arial" panose="020B0604020202020204" pitchFamily="34" charset="0"/>
              <a:ea typeface="Calibri" panose="020F0502020204030204" pitchFamily="34" charset="0"/>
            </a:endParaRPr>
          </a:p>
          <a:p>
            <a:pPr marL="0" indent="0">
              <a:buNone/>
            </a:pPr>
            <a:endParaRPr lang="en-US" sz="2000" dirty="0"/>
          </a:p>
        </p:txBody>
      </p:sp>
      <p:sp>
        <p:nvSpPr>
          <p:cNvPr id="6" name="Text Placeholder 5">
            <a:extLst>
              <a:ext uri="{FF2B5EF4-FFF2-40B4-BE49-F238E27FC236}">
                <a16:creationId xmlns:a16="http://schemas.microsoft.com/office/drawing/2014/main" id="{BD0EE99D-293F-2BB4-B936-34F47BFC567E}"/>
              </a:ext>
            </a:extLst>
          </p:cNvPr>
          <p:cNvSpPr>
            <a:spLocks noGrp="1"/>
          </p:cNvSpPr>
          <p:nvPr>
            <p:ph type="body" sz="quarter" idx="3"/>
          </p:nvPr>
        </p:nvSpPr>
        <p:spPr/>
        <p:txBody>
          <a:bodyPr/>
          <a:lstStyle/>
          <a:p>
            <a:r>
              <a:rPr lang="en-US" dirty="0" err="1"/>
              <a:t>Servizio</a:t>
            </a:r>
            <a:r>
              <a:rPr lang="en-US" dirty="0"/>
              <a:t> </a:t>
            </a:r>
            <a:r>
              <a:rPr lang="en-US" dirty="0" err="1"/>
              <a:t>Elettrico</a:t>
            </a:r>
            <a:r>
              <a:rPr lang="en-US" dirty="0"/>
              <a:t> Nazionale [60]</a:t>
            </a:r>
          </a:p>
        </p:txBody>
      </p:sp>
      <p:sp>
        <p:nvSpPr>
          <p:cNvPr id="7" name="Content Placeholder 6">
            <a:extLst>
              <a:ext uri="{FF2B5EF4-FFF2-40B4-BE49-F238E27FC236}">
                <a16:creationId xmlns:a16="http://schemas.microsoft.com/office/drawing/2014/main" id="{F7ABA792-AE5C-0FC6-301A-494BD5A5A224}"/>
              </a:ext>
            </a:extLst>
          </p:cNvPr>
          <p:cNvSpPr>
            <a:spLocks noGrp="1"/>
          </p:cNvSpPr>
          <p:nvPr>
            <p:ph sz="quarter" idx="4"/>
          </p:nvPr>
        </p:nvSpPr>
        <p:spPr/>
        <p:txBody>
          <a:bodyPr>
            <a:normAutofit fontScale="70000" lnSpcReduction="20000"/>
          </a:bodyPr>
          <a:lstStyle/>
          <a:p>
            <a:pPr marL="0" indent="0">
              <a:buNone/>
            </a:pPr>
            <a:r>
              <a:rPr lang="en-US" dirty="0"/>
              <a:t>in order to establish that an exclusionary practice is abusive, a competition authority must show that, </a:t>
            </a:r>
          </a:p>
          <a:p>
            <a:pPr marL="0" indent="0">
              <a:buNone/>
            </a:pPr>
            <a:r>
              <a:rPr lang="en-US" b="1" dirty="0">
                <a:solidFill>
                  <a:srgbClr val="0070C0"/>
                </a:solidFill>
              </a:rPr>
              <a:t>first,</a:t>
            </a:r>
            <a:r>
              <a:rPr lang="en-US" dirty="0"/>
              <a:t> that practice was capable, when implemented, of producing such an exclusionary effect, in that it was capable of making it more difficult for competitors to enter or remain on the market in question  and, by so doing, that that practice </a:t>
            </a:r>
            <a:r>
              <a:rPr lang="en-US" b="1" dirty="0"/>
              <a:t>was capable of having an impact on the market structure;</a:t>
            </a:r>
            <a:r>
              <a:rPr lang="en-US" dirty="0"/>
              <a:t> </a:t>
            </a:r>
          </a:p>
          <a:p>
            <a:pPr marL="0" indent="0">
              <a:buNone/>
            </a:pPr>
            <a:r>
              <a:rPr lang="en-US" b="1" dirty="0">
                <a:solidFill>
                  <a:srgbClr val="C00000"/>
                </a:solidFill>
              </a:rPr>
              <a:t>and, </a:t>
            </a:r>
          </a:p>
          <a:p>
            <a:pPr marL="0" indent="0">
              <a:buNone/>
            </a:pPr>
            <a:r>
              <a:rPr lang="en-US" b="1" dirty="0">
                <a:solidFill>
                  <a:srgbClr val="0070C0"/>
                </a:solidFill>
              </a:rPr>
              <a:t>second,</a:t>
            </a:r>
            <a:r>
              <a:rPr lang="en-US" dirty="0"/>
              <a:t> that practice relied on the use of means </a:t>
            </a:r>
            <a:r>
              <a:rPr lang="en-US" b="1" dirty="0"/>
              <a:t>other than those which come within the scope of competition on the merits. </a:t>
            </a:r>
          </a:p>
        </p:txBody>
      </p:sp>
    </p:spTree>
    <p:extLst>
      <p:ext uri="{BB962C8B-B14F-4D97-AF65-F5344CB8AC3E}">
        <p14:creationId xmlns:p14="http://schemas.microsoft.com/office/powerpoint/2010/main" val="11426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B5A50-928B-74D1-DA1F-A98DA85BACF1}"/>
              </a:ext>
            </a:extLst>
          </p:cNvPr>
          <p:cNvSpPr>
            <a:spLocks noGrp="1"/>
          </p:cNvSpPr>
          <p:nvPr>
            <p:ph type="title"/>
          </p:nvPr>
        </p:nvSpPr>
        <p:spPr/>
        <p:txBody>
          <a:bodyPr/>
          <a:lstStyle/>
          <a:p>
            <a:r>
              <a:rPr lang="en-US" dirty="0">
                <a:solidFill>
                  <a:srgbClr val="0070C0"/>
                </a:solidFill>
              </a:rPr>
              <a:t>The as-efficient competitor…</a:t>
            </a:r>
          </a:p>
        </p:txBody>
      </p:sp>
      <p:sp>
        <p:nvSpPr>
          <p:cNvPr id="4" name="Text Placeholder 3">
            <a:extLst>
              <a:ext uri="{FF2B5EF4-FFF2-40B4-BE49-F238E27FC236}">
                <a16:creationId xmlns:a16="http://schemas.microsoft.com/office/drawing/2014/main" id="{98740094-F3C7-563C-4BA6-54F28BAC0E9C}"/>
              </a:ext>
            </a:extLst>
          </p:cNvPr>
          <p:cNvSpPr>
            <a:spLocks noGrp="1"/>
          </p:cNvSpPr>
          <p:nvPr>
            <p:ph type="body" idx="1"/>
          </p:nvPr>
        </p:nvSpPr>
        <p:spPr/>
        <p:txBody>
          <a:bodyPr>
            <a:normAutofit/>
          </a:bodyPr>
          <a:lstStyle/>
          <a:p>
            <a:r>
              <a:rPr lang="en-US" sz="3200" dirty="0"/>
              <a:t>TEST</a:t>
            </a:r>
          </a:p>
        </p:txBody>
      </p:sp>
      <p:sp>
        <p:nvSpPr>
          <p:cNvPr id="5" name="Content Placeholder 4">
            <a:extLst>
              <a:ext uri="{FF2B5EF4-FFF2-40B4-BE49-F238E27FC236}">
                <a16:creationId xmlns:a16="http://schemas.microsoft.com/office/drawing/2014/main" id="{26BEACD2-6A09-99ED-5506-76A7FC156B8C}"/>
              </a:ext>
            </a:extLst>
          </p:cNvPr>
          <p:cNvSpPr>
            <a:spLocks noGrp="1"/>
          </p:cNvSpPr>
          <p:nvPr>
            <p:ph sz="half" idx="2"/>
          </p:nvPr>
        </p:nvSpPr>
        <p:spPr/>
        <p:txBody>
          <a:bodyPr>
            <a:normAutofit fontScale="92500"/>
          </a:bodyPr>
          <a:lstStyle/>
          <a:p>
            <a:pPr marL="0" indent="0">
              <a:buNone/>
            </a:pPr>
            <a:r>
              <a:rPr lang="en-US" sz="2400" dirty="0"/>
              <a:t>loyalty rebates, low-pricing practices in the form of selective or predatory prices and margin-squeezing practices, it is clear from the case-law that those practices </a:t>
            </a:r>
            <a:r>
              <a:rPr lang="en-US" sz="2400" b="1" dirty="0">
                <a:solidFill>
                  <a:srgbClr val="FF0000"/>
                </a:solidFill>
              </a:rPr>
              <a:t>must be assessed,</a:t>
            </a:r>
            <a:r>
              <a:rPr lang="en-US" sz="2400" dirty="0"/>
              <a:t> as a general rule, using the ‘as-efficient competitor’ test…        </a:t>
            </a:r>
            <a:r>
              <a:rPr lang="en-US" sz="2400" i="1" dirty="0"/>
              <a:t>SEN</a:t>
            </a:r>
            <a:r>
              <a:rPr lang="en-US" sz="2400" dirty="0"/>
              <a:t> [80]</a:t>
            </a:r>
          </a:p>
          <a:p>
            <a:pPr marL="0" indent="0">
              <a:buNone/>
            </a:pPr>
            <a:endParaRPr lang="en-US" sz="2400" dirty="0"/>
          </a:p>
          <a:p>
            <a:pPr marL="0" indent="0">
              <a:buNone/>
            </a:pPr>
            <a:r>
              <a:rPr lang="en-US" sz="2400" dirty="0"/>
              <a:t>Authorities </a:t>
            </a:r>
            <a:r>
              <a:rPr lang="en-US" sz="2400" b="1" dirty="0">
                <a:solidFill>
                  <a:srgbClr val="FF0000"/>
                </a:solidFill>
              </a:rPr>
              <a:t>cannot be under a legal obligation </a:t>
            </a:r>
            <a:r>
              <a:rPr lang="en-US" sz="2400" dirty="0"/>
              <a:t>to use the ‘as efficient competitor test’ in order to find that a practice is abusive </a:t>
            </a:r>
            <a:r>
              <a:rPr lang="en-US" sz="2400" i="1" dirty="0"/>
              <a:t>Unilever</a:t>
            </a:r>
            <a:r>
              <a:rPr lang="en-US" sz="2400" dirty="0"/>
              <a:t> [58]</a:t>
            </a:r>
          </a:p>
        </p:txBody>
      </p:sp>
      <p:sp>
        <p:nvSpPr>
          <p:cNvPr id="6" name="Text Placeholder 5">
            <a:extLst>
              <a:ext uri="{FF2B5EF4-FFF2-40B4-BE49-F238E27FC236}">
                <a16:creationId xmlns:a16="http://schemas.microsoft.com/office/drawing/2014/main" id="{D38B96CF-AEA9-E8B4-7B6F-56D2C4198B6D}"/>
              </a:ext>
            </a:extLst>
          </p:cNvPr>
          <p:cNvSpPr>
            <a:spLocks noGrp="1"/>
          </p:cNvSpPr>
          <p:nvPr>
            <p:ph type="body" sz="quarter" idx="3"/>
          </p:nvPr>
        </p:nvSpPr>
        <p:spPr/>
        <p:txBody>
          <a:bodyPr>
            <a:normAutofit/>
          </a:bodyPr>
          <a:lstStyle/>
          <a:p>
            <a:r>
              <a:rPr lang="en-US" sz="3200" dirty="0"/>
              <a:t>STANDARD</a:t>
            </a:r>
          </a:p>
        </p:txBody>
      </p:sp>
      <p:sp>
        <p:nvSpPr>
          <p:cNvPr id="7" name="Content Placeholder 6">
            <a:extLst>
              <a:ext uri="{FF2B5EF4-FFF2-40B4-BE49-F238E27FC236}">
                <a16:creationId xmlns:a16="http://schemas.microsoft.com/office/drawing/2014/main" id="{C530C0F3-4634-D0BA-08D8-33F33B88245A}"/>
              </a:ext>
            </a:extLst>
          </p:cNvPr>
          <p:cNvSpPr>
            <a:spLocks noGrp="1"/>
          </p:cNvSpPr>
          <p:nvPr>
            <p:ph sz="quarter" idx="4"/>
          </p:nvPr>
        </p:nvSpPr>
        <p:spPr/>
        <p:txBody>
          <a:bodyPr>
            <a:normAutofit fontScale="77500" lnSpcReduction="20000"/>
          </a:bodyPr>
          <a:lstStyle/>
          <a:p>
            <a:pPr marL="0" indent="0">
              <a:buNone/>
            </a:pPr>
            <a:r>
              <a:rPr lang="en-US" b="1" i="1" dirty="0">
                <a:solidFill>
                  <a:srgbClr val="0070C0"/>
                </a:solidFill>
              </a:rPr>
              <a:t>Competition on the merits </a:t>
            </a:r>
            <a:r>
              <a:rPr lang="en-US" dirty="0"/>
              <a:t>may, by definition, lead to the departure from the market or the </a:t>
            </a:r>
            <a:r>
              <a:rPr lang="en-US" dirty="0" err="1"/>
              <a:t>marginalisation</a:t>
            </a:r>
            <a:r>
              <a:rPr lang="en-US" dirty="0"/>
              <a:t> of competitors that are less efficient … </a:t>
            </a:r>
            <a:r>
              <a:rPr lang="en-US" i="1" dirty="0"/>
              <a:t>Post </a:t>
            </a:r>
            <a:r>
              <a:rPr lang="en-US" i="1" dirty="0" err="1"/>
              <a:t>Danmark</a:t>
            </a:r>
            <a:r>
              <a:rPr lang="en-US" i="1" dirty="0"/>
              <a:t> 1 </a:t>
            </a:r>
            <a:r>
              <a:rPr lang="en-US" dirty="0"/>
              <a:t>[22]</a:t>
            </a:r>
          </a:p>
          <a:p>
            <a:pPr marL="0" indent="0">
              <a:buNone/>
            </a:pPr>
            <a:endParaRPr lang="en-US" dirty="0"/>
          </a:p>
          <a:p>
            <a:pPr marL="0" indent="0">
              <a:buNone/>
            </a:pPr>
            <a:r>
              <a:rPr lang="en-US" dirty="0"/>
              <a:t>in a market such as that at issue in the main proceedings, access to which is protected by high barriers, </a:t>
            </a:r>
            <a:r>
              <a:rPr lang="en-US" b="1" i="1" dirty="0">
                <a:solidFill>
                  <a:srgbClr val="0070C0"/>
                </a:solidFill>
              </a:rPr>
              <a:t>the presence of a less efficient competitor might contribute to intensifying the competitive pressure on that marke</a:t>
            </a:r>
            <a:r>
              <a:rPr lang="en-US" dirty="0"/>
              <a:t>t and, therefore, to exerting a constraint on the conduct of the dominant undertaking.  </a:t>
            </a:r>
            <a:r>
              <a:rPr lang="en-US" i="1" dirty="0"/>
              <a:t>Post </a:t>
            </a:r>
            <a:r>
              <a:rPr lang="en-US" i="1" dirty="0" err="1"/>
              <a:t>Danmark</a:t>
            </a:r>
            <a:r>
              <a:rPr lang="en-US" i="1" dirty="0"/>
              <a:t> 2 </a:t>
            </a:r>
            <a:r>
              <a:rPr lang="en-US" dirty="0"/>
              <a:t>[60]</a:t>
            </a:r>
          </a:p>
        </p:txBody>
      </p:sp>
    </p:spTree>
    <p:extLst>
      <p:ext uri="{BB962C8B-B14F-4D97-AF65-F5344CB8AC3E}">
        <p14:creationId xmlns:p14="http://schemas.microsoft.com/office/powerpoint/2010/main" val="2532842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CF7DB-8F87-A4F4-DBE2-671172AE4C06}"/>
              </a:ext>
            </a:extLst>
          </p:cNvPr>
          <p:cNvSpPr>
            <a:spLocks noGrp="1"/>
          </p:cNvSpPr>
          <p:nvPr>
            <p:ph type="title"/>
          </p:nvPr>
        </p:nvSpPr>
        <p:spPr/>
        <p:txBody>
          <a:bodyPr/>
          <a:lstStyle/>
          <a:p>
            <a:r>
              <a:rPr lang="en-US" dirty="0">
                <a:solidFill>
                  <a:srgbClr val="0070C0"/>
                </a:solidFill>
              </a:rPr>
              <a:t>Accounting for the ECJ’s style</a:t>
            </a:r>
          </a:p>
        </p:txBody>
      </p:sp>
      <p:sp>
        <p:nvSpPr>
          <p:cNvPr id="3" name="Content Placeholder 2">
            <a:extLst>
              <a:ext uri="{FF2B5EF4-FFF2-40B4-BE49-F238E27FC236}">
                <a16:creationId xmlns:a16="http://schemas.microsoft.com/office/drawing/2014/main" id="{828B8433-92E1-4D54-25CF-97D4639BFBCC}"/>
              </a:ext>
            </a:extLst>
          </p:cNvPr>
          <p:cNvSpPr>
            <a:spLocks noGrp="1"/>
          </p:cNvSpPr>
          <p:nvPr>
            <p:ph idx="1"/>
          </p:nvPr>
        </p:nvSpPr>
        <p:spPr/>
        <p:txBody>
          <a:bodyPr>
            <a:normAutofit fontScale="92500" lnSpcReduction="10000"/>
          </a:bodyPr>
          <a:lstStyle/>
          <a:p>
            <a:r>
              <a:rPr lang="en-US" dirty="0"/>
              <a:t>Keeping everyone happy</a:t>
            </a:r>
          </a:p>
          <a:p>
            <a:pPr marL="457200" lvl="1" indent="0">
              <a:buNone/>
            </a:pPr>
            <a:r>
              <a:rPr lang="en-US" dirty="0"/>
              <a:t>“The case law produced in Luxembourg is rightly criticized for its often stunted reasoning and its frequently oracular tone; but such shortcomings must be attributed … to the need to render judgments that are acceptable to all the signatories….” (Mancini, 2000)</a:t>
            </a:r>
          </a:p>
          <a:p>
            <a:r>
              <a:rPr lang="en-US" dirty="0"/>
              <a:t>Judicial jargon</a:t>
            </a:r>
          </a:p>
          <a:p>
            <a:pPr marL="457200" lvl="1" indent="0">
              <a:buNone/>
            </a:pPr>
            <a:r>
              <a:rPr lang="en-US" dirty="0"/>
              <a:t>Varieties of language by which it departs from earlier case-law</a:t>
            </a:r>
          </a:p>
          <a:p>
            <a:r>
              <a:rPr lang="en-US" dirty="0"/>
              <a:t>Keeping options open</a:t>
            </a:r>
          </a:p>
          <a:p>
            <a:r>
              <a:rPr lang="en-US" dirty="0"/>
              <a:t>Setting up points for later </a:t>
            </a:r>
          </a:p>
          <a:p>
            <a:pPr marL="457200" lvl="1" indent="0">
              <a:buNone/>
            </a:pPr>
            <a:r>
              <a:rPr lang="en-US" dirty="0"/>
              <a:t>e.g. </a:t>
            </a:r>
            <a:r>
              <a:rPr lang="en-US" i="1" dirty="0" err="1"/>
              <a:t>Superleague</a:t>
            </a:r>
            <a:r>
              <a:rPr lang="en-US" dirty="0"/>
              <a:t> </a:t>
            </a:r>
            <a:r>
              <a:rPr lang="en-US" dirty="0">
                <a:sym typeface="Wingdings" panose="05000000000000000000" pitchFamily="2" charset="2"/>
              </a:rPr>
              <a:t> Lawyers’ fees cases</a:t>
            </a:r>
          </a:p>
          <a:p>
            <a:r>
              <a:rPr lang="en-US" dirty="0">
                <a:sym typeface="Wingdings" panose="05000000000000000000" pitchFamily="2" charset="2"/>
              </a:rPr>
              <a:t>Inputs (EC decisions, GC judgments &amp; references from national courts) affect outputs</a:t>
            </a:r>
            <a:endParaRPr lang="en-US" dirty="0"/>
          </a:p>
          <a:p>
            <a:endParaRPr lang="en-US" dirty="0"/>
          </a:p>
        </p:txBody>
      </p:sp>
    </p:spTree>
    <p:extLst>
      <p:ext uri="{BB962C8B-B14F-4D97-AF65-F5344CB8AC3E}">
        <p14:creationId xmlns:p14="http://schemas.microsoft.com/office/powerpoint/2010/main" val="3060205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3009</TotalTime>
  <Words>854</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Judicial Style  and  the Article 102 TFEU Debates</vt:lpstr>
      <vt:lpstr>Elements of judicial style under discussion</vt:lpstr>
      <vt:lpstr>Intel: “that case-law must be further clarified”</vt:lpstr>
      <vt:lpstr>How General are General Statements?</vt:lpstr>
      <vt:lpstr>Referencing previous case law with transformations</vt:lpstr>
      <vt:lpstr>A general abuse standard? If so, which?</vt:lpstr>
      <vt:lpstr>The as-efficient competitor…</vt:lpstr>
      <vt:lpstr>Accounting for the ECJ’s style</vt:lpstr>
    </vt:vector>
  </TitlesOfParts>
  <Company>Tilburg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Giorgio Monti</dc:creator>
  <cp:lastModifiedBy>Giorgio Monti</cp:lastModifiedBy>
  <cp:revision>2</cp:revision>
  <dcterms:created xsi:type="dcterms:W3CDTF">2024-02-25T14:15:55Z</dcterms:created>
  <dcterms:modified xsi:type="dcterms:W3CDTF">2024-02-29T11:12:57Z</dcterms:modified>
</cp:coreProperties>
</file>