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920" r:id="rId4"/>
  </p:sldMasterIdLst>
  <p:notesMasterIdLst>
    <p:notesMasterId r:id="rId12"/>
  </p:notesMasterIdLst>
  <p:handoutMasterIdLst>
    <p:handoutMasterId r:id="rId13"/>
  </p:handoutMasterIdLst>
  <p:sldIdLst>
    <p:sldId id="405" r:id="rId5"/>
    <p:sldId id="710" r:id="rId6"/>
    <p:sldId id="712" r:id="rId7"/>
    <p:sldId id="713" r:id="rId8"/>
    <p:sldId id="714" r:id="rId9"/>
    <p:sldId id="406" r:id="rId10"/>
    <p:sldId id="399" r:id="rId11"/>
  </p:sldIdLst>
  <p:sldSz cx="12192000" cy="6858000"/>
  <p:notesSz cx="6797675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092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6" roundtripDataSignature="AMtx7mh3YP3xexYcFoahXa2ehi0H5V4Za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05383F3-1795-6C0B-5859-22F85252F5B1}" name="LAMBRECHT Regine (ESTAT-EXT)" initials="RL" userId="S::Regine.LAMBRECHT@ext.ec.europa.eu::1a5166bf-0d9b-4429-b96c-64f3c887b7a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D0D0D"/>
    <a:srgbClr val="003399"/>
    <a:srgbClr val="FFD34E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4019" autoAdjust="0"/>
  </p:normalViewPr>
  <p:slideViewPr>
    <p:cSldViewPr snapToGrid="0">
      <p:cViewPr varScale="1">
        <p:scale>
          <a:sx n="63" d="100"/>
          <a:sy n="63" d="100"/>
        </p:scale>
        <p:origin x="76" y="296"/>
      </p:cViewPr>
      <p:guideLst>
        <p:guide orient="horz" pos="2092"/>
        <p:guide pos="3840"/>
      </p:guideLst>
    </p:cSldViewPr>
  </p:slideViewPr>
  <p:outlineViewPr>
    <p:cViewPr>
      <p:scale>
        <a:sx n="33" d="100"/>
        <a:sy n="33" d="100"/>
      </p:scale>
      <p:origin x="0" y="-10743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59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8" Type="http://schemas.openxmlformats.org/officeDocument/2006/relationships/viewProps" Target="viewProps.xml"/><Relationship Id="rId5" Type="http://schemas.openxmlformats.org/officeDocument/2006/relationships/slide" Target="slides/slide1.xml"/><Relationship Id="rId57" Type="http://schemas.openxmlformats.org/officeDocument/2006/relationships/presProps" Target="presProps.xml"/><Relationship Id="rId61" Type="http://schemas.microsoft.com/office/2018/10/relationships/authors" Target="authors.xml"/><Relationship Id="rId10" Type="http://schemas.openxmlformats.org/officeDocument/2006/relationships/slide" Target="slides/slide6.xml"/><Relationship Id="rId6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56" Type="http://customschemas.google.com/relationships/presentationmetadata" Target="meta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hart%20in%20Microsoft%20Word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ENC\COMP\DIR\PA01\Thomas%20work%20in%20progress\Customer%20savings%20+%208(1)%20cases%20for%20arenas%20analysis%20Thom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et1.cec.eu.int\ENC\COMP\DIR\PA01\Thomas%20work%20in%20progress\Customer%20savings%20for%20merger%20control%20and%20scaling%20up%20+%208(1)%20cases%20for%20arenas%20analysis%20Thoma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sz="1600" b="1" baseline="0" dirty="0">
                <a:latin typeface="Aptos" panose="020B0004020202020204" pitchFamily="34" charset="0"/>
              </a:rPr>
              <a:t>Mergers</a:t>
            </a:r>
            <a:r>
              <a:rPr lang="en-IE" sz="1600" b="1" dirty="0">
                <a:latin typeface="Aptos" panose="020B0004020202020204" pitchFamily="34" charset="0"/>
              </a:rPr>
              <a:t> – Innovation Theories of Harm</a:t>
            </a:r>
          </a:p>
        </c:rich>
      </c:tx>
      <c:layout>
        <c:manualLayout>
          <c:xMode val="edge"/>
          <c:yMode val="edge"/>
          <c:x val="0.22707011799540883"/>
          <c:y val="1.16851381539781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2"/>
          <c:tx>
            <c:strRef>
              <c:f>'[Chart in Microsoft Word]Number of cases'!$C$1</c:f>
              <c:strCache>
                <c:ptCount val="1"/>
                <c:pt idx="0">
                  <c:v>Innovation/quality concerns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'[Chart in Microsoft Word]Number of cases'!$A$2:$A$15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'[Chart in Microsoft Word]Number of cases'!$C$2:$C$15</c:f>
              <c:numCache>
                <c:formatCode>General</c:formatCode>
                <c:ptCount val="14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7</c:v>
                </c:pt>
                <c:pt idx="7">
                  <c:v>3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5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A2-416B-84C6-9D59CDF3A98A}"/>
            </c:ext>
          </c:extLst>
        </c:ser>
        <c:ser>
          <c:idx val="3"/>
          <c:order val="3"/>
          <c:tx>
            <c:strRef>
              <c:f>'[Chart in Microsoft Word]Number of cases'!$D$1</c:f>
              <c:strCache>
                <c:ptCount val="1"/>
                <c:pt idx="0">
                  <c:v>No innovation/quality concerns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'[Chart in Microsoft Word]Number of cases'!$D$2:$D$15</c:f>
              <c:numCache>
                <c:formatCode>General</c:formatCode>
                <c:ptCount val="14"/>
                <c:pt idx="0">
                  <c:v>13</c:v>
                </c:pt>
                <c:pt idx="1">
                  <c:v>12</c:v>
                </c:pt>
                <c:pt idx="2">
                  <c:v>14</c:v>
                </c:pt>
                <c:pt idx="3">
                  <c:v>16</c:v>
                </c:pt>
                <c:pt idx="4">
                  <c:v>20</c:v>
                </c:pt>
                <c:pt idx="5">
                  <c:v>16</c:v>
                </c:pt>
                <c:pt idx="6">
                  <c:v>18</c:v>
                </c:pt>
                <c:pt idx="7">
                  <c:v>16</c:v>
                </c:pt>
                <c:pt idx="8">
                  <c:v>13</c:v>
                </c:pt>
                <c:pt idx="9">
                  <c:v>10</c:v>
                </c:pt>
                <c:pt idx="10">
                  <c:v>14</c:v>
                </c:pt>
                <c:pt idx="11">
                  <c:v>6</c:v>
                </c:pt>
                <c:pt idx="12">
                  <c:v>10</c:v>
                </c:pt>
                <c:pt idx="1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A2-416B-84C6-9D59CDF3A9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6052464"/>
        <c:axId val="2605390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'[Chart in Microsoft Word]Number of cases'!$A$1</c15:sqref>
                        </c15:formulaRef>
                      </c:ext>
                    </c:extLst>
                    <c:strCache>
                      <c:ptCount val="1"/>
                      <c:pt idx="0">
                        <c:v>Year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'[Chart in Microsoft Word]Number of cases'!$A$2:$A$15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2020</c:v>
                      </c:pt>
                      <c:pt idx="9">
                        <c:v>2021</c:v>
                      </c:pt>
                      <c:pt idx="10">
                        <c:v>2022</c:v>
                      </c:pt>
                      <c:pt idx="11">
                        <c:v>2023</c:v>
                      </c:pt>
                      <c:pt idx="12">
                        <c:v>2024</c:v>
                      </c:pt>
                      <c:pt idx="13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'[Chart in Microsoft Word]Number of cases'!$A$2:$A$15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2020</c:v>
                      </c:pt>
                      <c:pt idx="9">
                        <c:v>2021</c:v>
                      </c:pt>
                      <c:pt idx="10">
                        <c:v>2022</c:v>
                      </c:pt>
                      <c:pt idx="11">
                        <c:v>2023</c:v>
                      </c:pt>
                      <c:pt idx="12">
                        <c:v>2024</c:v>
                      </c:pt>
                      <c:pt idx="13">
                        <c:v>2025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58A2-416B-84C6-9D59CDF3A98A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'[Chart in Microsoft Word]Number of cases'!$B$1</c15:sqref>
                        </c15:formulaRef>
                      </c:ext>
                    </c:extLst>
                    <c:strCache>
                      <c:ptCount val="1"/>
                      <c:pt idx="0">
                        <c:v>Total cases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'[Chart in Microsoft Word]Number of cases'!$A$2:$A$15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2012</c:v>
                      </c:pt>
                      <c:pt idx="1">
                        <c:v>2013</c:v>
                      </c:pt>
                      <c:pt idx="2">
                        <c:v>2014</c:v>
                      </c:pt>
                      <c:pt idx="3">
                        <c:v>2015</c:v>
                      </c:pt>
                      <c:pt idx="4">
                        <c:v>2016</c:v>
                      </c:pt>
                      <c:pt idx="5">
                        <c:v>2017</c:v>
                      </c:pt>
                      <c:pt idx="6">
                        <c:v>2018</c:v>
                      </c:pt>
                      <c:pt idx="7">
                        <c:v>2019</c:v>
                      </c:pt>
                      <c:pt idx="8">
                        <c:v>2020</c:v>
                      </c:pt>
                      <c:pt idx="9">
                        <c:v>2021</c:v>
                      </c:pt>
                      <c:pt idx="10">
                        <c:v>2022</c:v>
                      </c:pt>
                      <c:pt idx="11">
                        <c:v>2023</c:v>
                      </c:pt>
                      <c:pt idx="12">
                        <c:v>2024</c:v>
                      </c:pt>
                      <c:pt idx="13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'[Chart in Microsoft Word]Number of cases'!$B$2:$B$15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0">
                        <c:v>17</c:v>
                      </c:pt>
                      <c:pt idx="1">
                        <c:v>14</c:v>
                      </c:pt>
                      <c:pt idx="2">
                        <c:v>17</c:v>
                      </c:pt>
                      <c:pt idx="3">
                        <c:v>22</c:v>
                      </c:pt>
                      <c:pt idx="4">
                        <c:v>27</c:v>
                      </c:pt>
                      <c:pt idx="5">
                        <c:v>24</c:v>
                      </c:pt>
                      <c:pt idx="6">
                        <c:v>25</c:v>
                      </c:pt>
                      <c:pt idx="7">
                        <c:v>19</c:v>
                      </c:pt>
                      <c:pt idx="8">
                        <c:v>18</c:v>
                      </c:pt>
                      <c:pt idx="9">
                        <c:v>14</c:v>
                      </c:pt>
                      <c:pt idx="10">
                        <c:v>18</c:v>
                      </c:pt>
                      <c:pt idx="11">
                        <c:v>11</c:v>
                      </c:pt>
                      <c:pt idx="12">
                        <c:v>10</c:v>
                      </c:pt>
                      <c:pt idx="13">
                        <c:v>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58A2-416B-84C6-9D59CDF3A98A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4"/>
          <c:order val="4"/>
          <c:tx>
            <c:strRef>
              <c:f>'[Chart in Microsoft Word]Number of cases'!$E$1</c:f>
              <c:strCache>
                <c:ptCount val="1"/>
                <c:pt idx="0">
                  <c:v>Percentage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val>
            <c:numRef>
              <c:f>'[Chart in Microsoft Word]Number of cases'!$E$2:$E$15</c:f>
              <c:numCache>
                <c:formatCode>0.0%</c:formatCode>
                <c:ptCount val="14"/>
                <c:pt idx="0">
                  <c:v>0.23529411764705882</c:v>
                </c:pt>
                <c:pt idx="1">
                  <c:v>0.14285714285714285</c:v>
                </c:pt>
                <c:pt idx="2">
                  <c:v>0.17647058823529413</c:v>
                </c:pt>
                <c:pt idx="3">
                  <c:v>0.27272727272727271</c:v>
                </c:pt>
                <c:pt idx="4">
                  <c:v>0.25925925925925924</c:v>
                </c:pt>
                <c:pt idx="5">
                  <c:v>0.33333333333333331</c:v>
                </c:pt>
                <c:pt idx="6">
                  <c:v>0.28000000000000003</c:v>
                </c:pt>
                <c:pt idx="7">
                  <c:v>0.15789473684210525</c:v>
                </c:pt>
                <c:pt idx="8">
                  <c:v>0.27777777777777779</c:v>
                </c:pt>
                <c:pt idx="9">
                  <c:v>0.2857142857142857</c:v>
                </c:pt>
                <c:pt idx="10">
                  <c:v>0.22222222222222221</c:v>
                </c:pt>
                <c:pt idx="11">
                  <c:v>0.45454545454545453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8A2-416B-84C6-9D59CDF3A9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5993424"/>
        <c:axId val="26011664"/>
      </c:lineChart>
      <c:catAx>
        <c:axId val="2605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053904"/>
        <c:crosses val="autoZero"/>
        <c:auto val="1"/>
        <c:lblAlgn val="ctr"/>
        <c:lblOffset val="100"/>
        <c:noMultiLvlLbl val="0"/>
      </c:catAx>
      <c:valAx>
        <c:axId val="26053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IE" sz="900" b="0" i="0" u="none" strike="noStrike" kern="1200" baseline="0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900" b="0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+mn-lt"/>
                    <a:ea typeface="+mn-ea"/>
                    <a:cs typeface="+mn-cs"/>
                  </a:rPr>
                  <a:t>Number of interventions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IE" sz="900" b="0" i="0" u="none" strike="noStrike" kern="1200" baseline="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endParaRPr lang="en-IE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052464"/>
        <c:crosses val="autoZero"/>
        <c:crossBetween val="between"/>
      </c:valAx>
      <c:valAx>
        <c:axId val="260116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IE" sz="800" b="0" i="0" u="none" strike="noStrike" kern="1200" baseline="0" dirty="0" smtClean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E" sz="800" b="0" i="0" u="none" strike="noStrike" kern="1200" baseline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+mn-lt"/>
                    <a:ea typeface="+mn-ea"/>
                    <a:cs typeface="+mn-cs"/>
                  </a:rPr>
                  <a:t>% of interventions with innovation/quality concerns</a:t>
                </a:r>
              </a:p>
            </c:rich>
          </c:tx>
          <c:layout>
            <c:manualLayout>
              <c:xMode val="edge"/>
              <c:yMode val="edge"/>
              <c:x val="0.95742031872509958"/>
              <c:y val="0.140571132041966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IE" sz="800" b="0" i="0" u="none" strike="noStrike" kern="1200" baseline="0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+mn-lt"/>
                  <a:ea typeface="+mn-ea"/>
                  <a:cs typeface="+mn-cs"/>
                </a:defRPr>
              </a:pPr>
              <a:endParaRPr lang="en-IE"/>
            </a:p>
          </c:txPr>
        </c:title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993424"/>
        <c:crosses val="max"/>
        <c:crossBetween val="between"/>
      </c:valAx>
      <c:catAx>
        <c:axId val="25993424"/>
        <c:scaling>
          <c:orientation val="minMax"/>
        </c:scaling>
        <c:delete val="1"/>
        <c:axPos val="b"/>
        <c:majorTickMark val="out"/>
        <c:minorTickMark val="none"/>
        <c:tickLblPos val="nextTo"/>
        <c:crossAx val="26011664"/>
        <c:crosses val="autoZero"/>
        <c:auto val="1"/>
        <c:lblAlgn val="ctr"/>
        <c:lblOffset val="100"/>
        <c:noMultiLvlLbl val="0"/>
      </c:catAx>
      <c:spPr>
        <a:noFill/>
        <a:ln w="12700">
          <a:noFill/>
        </a:ln>
        <a:effectLst/>
      </c:spPr>
    </c:plotArea>
    <c:legend>
      <c:legendPos val="b"/>
      <c:layout>
        <c:manualLayout>
          <c:xMode val="edge"/>
          <c:yMode val="edge"/>
          <c:x val="7.6511756996510888E-2"/>
          <c:y val="0.87380515779875767"/>
          <c:w val="0.85250990787506142"/>
          <c:h val="0.118404809946215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800" b="0" i="0" u="none" strike="noStrike" kern="120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1270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 Interventions 2012-2024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Results!$H$6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88A-4CD4-90D3-7B74D850F1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Results!$I$5:$J$5</c:f>
              <c:strCache>
                <c:ptCount val="2"/>
                <c:pt idx="0">
                  <c:v>Innov. growth sectors</c:v>
                </c:pt>
                <c:pt idx="1">
                  <c:v>Mature sectors</c:v>
                </c:pt>
              </c:strCache>
            </c:strRef>
          </c:cat>
          <c:val>
            <c:numRef>
              <c:f>Results!$I$6:$J$6</c:f>
              <c:numCache>
                <c:formatCode>General</c:formatCode>
                <c:ptCount val="2"/>
                <c:pt idx="0">
                  <c:v>12</c:v>
                </c:pt>
                <c:pt idx="1">
                  <c:v>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8A-4CD4-90D3-7B74D850F113}"/>
            </c:ext>
          </c:extLst>
        </c:ser>
        <c:ser>
          <c:idx val="1"/>
          <c:order val="1"/>
          <c:tx>
            <c:strRef>
              <c:f>Results!$H$7</c:f>
              <c:strCache>
                <c:ptCount val="1"/>
                <c:pt idx="0">
                  <c:v>TC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Results!$I$5:$J$5</c:f>
              <c:strCache>
                <c:ptCount val="2"/>
                <c:pt idx="0">
                  <c:v>Innov. growth sectors</c:v>
                </c:pt>
                <c:pt idx="1">
                  <c:v>Mature sectors</c:v>
                </c:pt>
              </c:strCache>
            </c:strRef>
          </c:cat>
          <c:val>
            <c:numRef>
              <c:f>Results!$I$7:$J$7</c:f>
              <c:numCache>
                <c:formatCode>General</c:formatCode>
                <c:ptCount val="2"/>
                <c:pt idx="0">
                  <c:v>31</c:v>
                </c:pt>
                <c:pt idx="1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8A-4CD4-90D3-7B74D850F11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9768256"/>
        <c:axId val="1539765856"/>
      </c:barChart>
      <c:catAx>
        <c:axId val="1539768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765856"/>
        <c:crosses val="autoZero"/>
        <c:auto val="1"/>
        <c:lblAlgn val="ctr"/>
        <c:lblOffset val="100"/>
        <c:noMultiLvlLbl val="0"/>
      </c:catAx>
      <c:valAx>
        <c:axId val="1539765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768256"/>
        <c:crosses val="autoZero"/>
        <c:crossBetween val="between"/>
      </c:valAx>
      <c:spPr>
        <a:noFill/>
        <a:ln w="1905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9050">
      <a:solidFill>
        <a:schemeClr val="tx1"/>
      </a:solidFill>
    </a:ln>
    <a:effectLst/>
  </c:spPr>
  <c:txPr>
    <a:bodyPr/>
    <a:lstStyle/>
    <a:p>
      <a:pPr>
        <a:defRPr sz="1200" b="1" i="0" baseline="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Frequency of use of </a:t>
            </a:r>
            <a:r>
              <a:rPr lang="en-US" sz="1600" b="1" dirty="0" err="1"/>
              <a:t>IToH</a:t>
            </a:r>
            <a:r>
              <a:rPr lang="en-US" sz="1600" b="1" dirty="0"/>
              <a:t> </a:t>
            </a:r>
            <a:r>
              <a:rPr lang="en-US" sz="1600" b="1" baseline="0" dirty="0"/>
              <a:t> 2012-2024 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487532808398949"/>
          <c:y val="0.21656447075261503"/>
          <c:w val="0.85901356080489943"/>
          <c:h val="0.590740766964993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Results!$AD$36</c:f>
              <c:strCache>
                <c:ptCount val="1"/>
                <c:pt idx="0">
                  <c:v>EC</c:v>
                </c:pt>
              </c:strCache>
            </c:strRef>
          </c:tx>
          <c:spPr>
            <a:solidFill>
              <a:srgbClr val="0033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Results!$AE$35:$AF$35</c:f>
              <c:strCache>
                <c:ptCount val="2"/>
                <c:pt idx="0">
                  <c:v>Innov. growth</c:v>
                </c:pt>
                <c:pt idx="1">
                  <c:v>Mature</c:v>
                </c:pt>
              </c:strCache>
            </c:strRef>
          </c:cat>
          <c:val>
            <c:numRef>
              <c:f>Results!$AE$36:$AF$36</c:f>
              <c:numCache>
                <c:formatCode>0.0%</c:formatCode>
                <c:ptCount val="2"/>
                <c:pt idx="0">
                  <c:v>0.58333333333333337</c:v>
                </c:pt>
                <c:pt idx="1">
                  <c:v>0.15517241379310345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A-4BAA-AD24-B23546F1B4A3}"/>
            </c:ext>
          </c:extLst>
        </c:ser>
        <c:ser>
          <c:idx val="1"/>
          <c:order val="1"/>
          <c:tx>
            <c:strRef>
              <c:f>Results!$AD$37</c:f>
              <c:strCache>
                <c:ptCount val="1"/>
                <c:pt idx="0">
                  <c:v>TC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Results!$AE$35:$AF$35</c:f>
              <c:strCache>
                <c:ptCount val="2"/>
                <c:pt idx="0">
                  <c:v>Innov. growth</c:v>
                </c:pt>
                <c:pt idx="1">
                  <c:v>Mature</c:v>
                </c:pt>
              </c:strCache>
            </c:strRef>
          </c:cat>
          <c:val>
            <c:numRef>
              <c:f>Results!$AE$37:$AF$37</c:f>
              <c:numCache>
                <c:formatCode>0.0%</c:formatCode>
                <c:ptCount val="2"/>
                <c:pt idx="0">
                  <c:v>0.61290322580645162</c:v>
                </c:pt>
                <c:pt idx="1">
                  <c:v>0.16883116883116883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0A-4BAA-AD24-B23546F1B4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3740112"/>
        <c:axId val="363740592"/>
      </c:barChart>
      <c:catAx>
        <c:axId val="363740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3740592"/>
        <c:crosses val="autoZero"/>
        <c:auto val="1"/>
        <c:lblAlgn val="ctr"/>
        <c:lblOffset val="100"/>
        <c:noMultiLvlLbl val="0"/>
      </c:catAx>
      <c:valAx>
        <c:axId val="363740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3740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293795525664535"/>
          <c:y val="0.88641422844030671"/>
          <c:w val="0.29557401130850014"/>
          <c:h val="0.1032168544706157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19050"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4D34D8-E3B4-F069-6ADD-F8D442E609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2191E5-897D-1F21-6B64-C79FF3AD2E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E606C-77CD-45C1-9571-DE74CA837D88}" type="datetimeFigureOut">
              <a:rPr lang="en-IE" smtClean="0"/>
              <a:t>14/04/2026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03FA3-5DC7-AAE3-B405-7184FD6B12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454CF8-DBD9-2EAE-C757-6C20B65855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8B9C-ED77-41BB-BC53-D69EC8827C7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15320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page option 1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75400-3E4A-4805-76D4-89E3DBA22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7486"/>
            <a:ext cx="2743200" cy="172523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r>
              <a:rPr lang="fr-BE" dirty="0"/>
              <a:t>DD/MM/YYYY</a:t>
            </a:r>
            <a:endParaRPr lang="en-IE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90A50-B43D-A2B6-515F-75425256AC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040714"/>
            <a:ext cx="10515600" cy="1020337"/>
          </a:xfrm>
          <a:noFill/>
        </p:spPr>
        <p:txBody>
          <a:bodyPr>
            <a:noAutofit/>
          </a:bodyPr>
          <a:lstStyle>
            <a:lvl1pPr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69D02D42-BA7D-84CC-873F-80F08362B35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219575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0E4EF-7051-9AAC-2C78-0958FBC514BC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8199" y="5243158"/>
            <a:ext cx="3176847" cy="304616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marL="0" indent="0">
              <a:buNone/>
              <a:defRPr sz="1600" b="0"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European Commission">
            <a:extLst>
              <a:ext uri="{FF2B5EF4-FFF2-40B4-BE49-F238E27FC236}">
                <a16:creationId xmlns:a16="http://schemas.microsoft.com/office/drawing/2014/main" id="{85D80D5D-B11B-B8B1-1D33-81E7377D595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3383" y="5738784"/>
            <a:ext cx="2544024" cy="9410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7501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60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39DED1-43B7-A54B-D3D7-54792E535D2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416748-3994-A02A-B7BD-AC8272883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6A56761B-AC86-49AF-4B3B-2CCCDB7A4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8569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0E4D59-AF6A-8993-094A-5A4FED57EA3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855706"/>
            <a:ext cx="5019675" cy="3271102"/>
          </a:xfrm>
          <a:solidFill>
            <a:schemeClr val="tx2"/>
          </a:solidFill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3588F2-1E00-50BC-0820-CB663EE97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7575C568-2951-1529-11F7-C12F1B067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45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AA9BB-29EC-79EA-02CA-8452ADF649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1BA1A05-4F7E-D9F9-D094-9C9394F84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7298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with subtitle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B8270BF-EE76-A46D-95E0-FB617042099B}"/>
              </a:ext>
            </a:extLst>
          </p:cNvPr>
          <p:cNvSpPr>
            <a:spLocks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0920A60-FD35-93DC-D952-15BAEF0C0BB5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6B8E071-31DF-2C06-04A9-3BC538CDA6C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334126" y="2029022"/>
            <a:ext cx="5019674" cy="460375"/>
          </a:xfrm>
          <a:solidFill>
            <a:schemeClr val="accent5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8A63BF-772E-9151-C37F-6751BC1781DA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34125" y="2724150"/>
            <a:ext cx="5019675" cy="2536008"/>
          </a:xfrm>
          <a:noFill/>
        </p:spPr>
        <p:txBody>
          <a:bodyPr lIns="144000" tIns="144000" rIns="144000" bIns="144000"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7262511B-BA2E-7984-66D6-B5152DA09D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11" name="Picture 10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B557BE9-B8DC-E601-A0F8-16CD84F918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EFAC7B2-2467-A72A-9F8B-CBD0FB0D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2" name="Footer Placeholder 8">
            <a:extLst>
              <a:ext uri="{FF2B5EF4-FFF2-40B4-BE49-F238E27FC236}">
                <a16:creationId xmlns:a16="http://schemas.microsoft.com/office/drawing/2014/main" id="{D838E642-5C12-54DE-94A0-3EDA044A5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2366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wo columns colu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ECCFB38-4E5F-126B-A212-3CBD911F9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87978"/>
            <a:ext cx="12192000" cy="537002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87083"/>
            <a:ext cx="4670502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6259F-C7F8-D963-3DFD-92239B4D3F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87083"/>
            <a:ext cx="5181600" cy="2899317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02BBC44B-821F-21ED-8464-03E521698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22B46DA4-CDDE-5119-2E5E-AD549E681C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21162-C08B-5D98-4E1F-FE50C321D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75400899-1203-EA20-07C6-EFFB182F4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1676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1A8786C-FCBD-3783-706E-0CBF5B0343E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29467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4DC31AC-D39C-A8A3-ED76-D3399E224DE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7400" y="1989056"/>
            <a:ext cx="3056400" cy="3299381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635DEE-A882-2487-2337-D6BB66A7A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440D1373-D055-D2EC-8197-171DDBDAD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01730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ody text three colum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89056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FF39438-760E-ED2B-8243-319A5EF04778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68465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A7DAD-79FF-9241-7523-B9F28613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2284C9D-0459-8584-A6B3-FFE83837141D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298730" y="1989055"/>
            <a:ext cx="3055070" cy="3299381"/>
          </a:xfrm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9454014D-FC40-DABB-5F97-62E05A376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72440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three columns with sub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E2655-E9DF-246B-F4FD-D62B2B37A4B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38200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C7A71E-B4AA-350C-C619-6CD926C5FB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90199"/>
            <a:ext cx="3045644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64B145-4048-55E1-B2E9-6B27CC0E5870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586925" y="2010169"/>
            <a:ext cx="3132055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6044468-6F92-BCD9-357B-E3328166560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586926" y="2690199"/>
            <a:ext cx="3132055" cy="259823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E2839C1-28EB-C84A-8FE0-1EB86DE1BDE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8422064" y="2029022"/>
            <a:ext cx="3045644" cy="460375"/>
          </a:xfrm>
          <a:solidFill>
            <a:schemeClr val="tx2"/>
          </a:solidFill>
          <a:ln w="12700" cap="rnd">
            <a:noFill/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72000" rIns="72000" bIns="72000">
            <a:noAutofit/>
          </a:bodyPr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1E8E11D-2B2A-C5C5-EFFC-16D798510576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422064" y="2690199"/>
            <a:ext cx="3045644" cy="2598238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761D88-1D18-A805-8D96-5BEBFEFE2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C4BB2291-2147-D1C0-AB46-6D3DE9C2D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20171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9DE773-46A1-EE6A-D3DF-FC96DCA4C7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3834467-B58A-08E2-AA0A-DB1D50F360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5" name="Picture 4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570F0233-3DB4-DD9F-5F0F-396910702D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A4DF5A1-9706-DCB7-1601-51D0F26AEF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FB7DFF0-1C84-8F6C-0408-2B1515126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25619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text and imag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9BD169-F6A4-2E23-F2D4-B7DED1FC99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47851"/>
            <a:ext cx="4670502" cy="3638549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6CC71E5-FBEB-2751-9FF1-D81B32C5D6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002" y="1825625"/>
            <a:ext cx="5003800" cy="3638550"/>
          </a:xfrm>
          <a:solidFill>
            <a:schemeClr val="tx2"/>
          </a:solidFill>
          <a:ln w="76200">
            <a:noFill/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C2FD4-3B80-FE70-83EA-C9956AF11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B7624A9B-CC72-EEB9-2AE2-FDB9629A0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85923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75;p31">
            <a:extLst>
              <a:ext uri="{FF2B5EF4-FFF2-40B4-BE49-F238E27FC236}">
                <a16:creationId xmlns:a16="http://schemas.microsoft.com/office/drawing/2014/main" id="{D3CADB7B-43FA-62FF-A4B3-5E073752114C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981200"/>
            <a:ext cx="12192000" cy="48767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0E61F-C8F9-4190-1EE4-9217CF0F1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94518"/>
            <a:ext cx="10515600" cy="1068400"/>
          </a:xfrm>
          <a:solidFill>
            <a:schemeClr val="bg1"/>
          </a:solidFill>
        </p:spPr>
        <p:txBody>
          <a:bodyPr lIns="144000" tIns="144000" rIns="144000" bIns="144000" anchor="b">
            <a:noAutofit/>
          </a:bodyPr>
          <a:lstStyle>
            <a:lvl1pPr>
              <a:defRPr sz="8800"/>
            </a:lvl1pPr>
          </a:lstStyle>
          <a:p>
            <a:r>
              <a:rPr lang="en-US" dirty="0"/>
              <a:t>Click to add a title</a:t>
            </a:r>
            <a:endParaRPr lang="en-IE" dirty="0"/>
          </a:p>
        </p:txBody>
      </p:sp>
      <p:sp>
        <p:nvSpPr>
          <p:cNvPr id="6" name="Content Placeholder 14">
            <a:extLst>
              <a:ext uri="{FF2B5EF4-FFF2-40B4-BE49-F238E27FC236}">
                <a16:creationId xmlns:a16="http://schemas.microsoft.com/office/drawing/2014/main" id="{F041A8C2-E23F-3F85-E8AE-2AEEB496419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942564"/>
            <a:ext cx="4929188" cy="611188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95398073-E69B-2867-360F-504F7007FD0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 descr="A red dotted line with a couple of people&#10;&#10;Description automatically generated with medium confidence" hidden="1">
            <a:extLst>
              <a:ext uri="{FF2B5EF4-FFF2-40B4-BE49-F238E27FC236}">
                <a16:creationId xmlns:a16="http://schemas.microsoft.com/office/drawing/2014/main" id="{6437CF6F-3079-899D-F025-61C0BCD596A4}"/>
              </a:ext>
            </a:extLst>
          </p:cNvPr>
          <p:cNvPicPr/>
          <p:nvPr userDrawn="1"/>
        </p:nvPicPr>
        <p:blipFill>
          <a:blip r:embed="rId2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European Commission">
            <a:extLst>
              <a:ext uri="{FF2B5EF4-FFF2-40B4-BE49-F238E27FC236}">
                <a16:creationId xmlns:a16="http://schemas.microsoft.com/office/drawing/2014/main" id="{97034CB8-2B4A-3519-77AF-1512D68F279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664" y="174518"/>
            <a:ext cx="2544024" cy="915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9597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text and 4 images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91;p33">
            <a:extLst>
              <a:ext uri="{FF2B5EF4-FFF2-40B4-BE49-F238E27FC236}">
                <a16:creationId xmlns:a16="http://schemas.microsoft.com/office/drawing/2014/main" id="{A9F38C94-2545-ED67-4909-C5A475FCF803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3538332" y="2197664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95;p33">
            <a:extLst>
              <a:ext uri="{FF2B5EF4-FFF2-40B4-BE49-F238E27FC236}">
                <a16:creationId xmlns:a16="http://schemas.microsoft.com/office/drawing/2014/main" id="{45EC68E1-18F5-04CB-00B3-F8948F3B4F18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6161035" y="2197663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0A4763F-1C9A-B628-1609-DA5C75C90F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802758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Google Shape;91;p33">
            <a:extLst>
              <a:ext uri="{FF2B5EF4-FFF2-40B4-BE49-F238E27FC236}">
                <a16:creationId xmlns:a16="http://schemas.microsoft.com/office/drawing/2014/main" id="{0AB5F208-A96D-CEBC-874F-7B719FD86FE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3538332" y="403139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95;p33">
            <a:extLst>
              <a:ext uri="{FF2B5EF4-FFF2-40B4-BE49-F238E27FC236}">
                <a16:creationId xmlns:a16="http://schemas.microsoft.com/office/drawing/2014/main" id="{0AC28D44-5B34-89F9-D8AB-62E99E380E36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1035" y="4031390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14095A4F-385F-CF4A-5E10-E3628D85F6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02758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092A6C90-A6CE-C107-4350-7906F5FDD7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839" y="2197100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FA45C4F8-1803-A72B-10DF-5927ABF6E40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839" y="4030827"/>
            <a:ext cx="2519363" cy="16383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F9C7B51-3F16-5ABF-3BE2-AA17BD10D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F256C38A-CD2B-89BF-A117-9ED92151C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047276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6457" y="589047"/>
            <a:ext cx="7587343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766457" y="1895333"/>
            <a:ext cx="7587342" cy="3845577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E7AFEC3F-1C21-3132-B967-9F0F25A56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2728" y="62689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159177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2F83483-47D9-4712-A8D7-6CBF61775821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7"/>
            <a:ext cx="5138057" cy="717240"/>
          </a:xfrm>
          <a:solidFill>
            <a:schemeClr val="bg1"/>
          </a:solidFill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bg1"/>
                </a:solidFill>
                <a:highlight>
                  <a:srgbClr val="003399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solidFill>
            <a:schemeClr val="bg1"/>
          </a:solidFill>
        </p:spPr>
        <p:txBody>
          <a:bodyPr>
            <a:noAutofit/>
          </a:bodyPr>
          <a:lstStyle>
            <a:lvl1pPr marL="0" indent="0">
              <a:buClr>
                <a:schemeClr val="tx2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772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big photo coloured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2F035CA-6728-7746-C9FC-81382094BF06}"/>
              </a:ext>
            </a:extLst>
          </p:cNvPr>
          <p:cNvSpPr/>
          <p:nvPr/>
        </p:nvSpPr>
        <p:spPr>
          <a:xfrm>
            <a:off x="5388429" y="0"/>
            <a:ext cx="6803571" cy="6857999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1"/>
            <a:ext cx="5388429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701F0-97E6-7792-DA18-AD6E08BC874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25185" y="6162533"/>
            <a:ext cx="6090558" cy="390667"/>
          </a:xfrm>
          <a:solidFill>
            <a:schemeClr val="bg1"/>
          </a:solidFill>
        </p:spPr>
        <p:txBody>
          <a:bodyPr anchor="ctr">
            <a:noAutofit/>
          </a:bodyPr>
          <a:lstStyle>
            <a:lvl1pPr marL="0" indent="0">
              <a:buNone/>
              <a:defRPr sz="1800" i="1"/>
            </a:lvl1pPr>
          </a:lstStyle>
          <a:p>
            <a:pPr lvl="0"/>
            <a:r>
              <a:rPr lang="en-US" dirty="0"/>
              <a:t>Click to edit Master text styles (caption)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5743" y="589046"/>
            <a:ext cx="5138057" cy="1000267"/>
          </a:xfrm>
          <a:noFill/>
        </p:spPr>
        <p:txBody>
          <a:bodyPr lIns="72000" tIns="72000" rIns="72000" bIns="72000">
            <a:noAutofit/>
          </a:bodyPr>
          <a:lstStyle>
            <a:lvl1pPr>
              <a:defRPr sz="4400">
                <a:solidFill>
                  <a:schemeClr val="tx2"/>
                </a:solidFill>
                <a:highlight>
                  <a:srgbClr val="FFD34E"/>
                </a:highlight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03EC882-6BB1-D514-72D9-A7D3FAE8C69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15743" y="1895333"/>
            <a:ext cx="5138056" cy="3845577"/>
          </a:xfrm>
          <a:noFill/>
        </p:spPr>
        <p:txBody>
          <a:bodyPr>
            <a:noAutofit/>
          </a:bodyPr>
          <a:lstStyle>
            <a:lvl1pPr marL="0" indent="0">
              <a:buClr>
                <a:schemeClr val="bg1"/>
              </a:buClr>
              <a:buSzPct val="150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07C9B7E-A9F7-E74E-8B7F-3BB737CA39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B7786630-3DC2-B1C3-65DD-397E446197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207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in 2 columns and big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7773642" y="0"/>
            <a:ext cx="4418358" cy="685799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8936A4-CDCB-C345-F71F-92F2A35F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067"/>
            <a:ext cx="7915275" cy="717240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E590DB-1C31-60F0-D6F8-A1706796115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4C5D68-6EAE-4A7A-7185-241C6CF3B9BB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4305921" y="1833753"/>
            <a:ext cx="2974761" cy="3638550"/>
          </a:xfrm>
          <a:noFill/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blue flag with yellow stars&#10;&#10;Description automatically generated">
            <a:extLst>
              <a:ext uri="{FF2B5EF4-FFF2-40B4-BE49-F238E27FC236}">
                <a16:creationId xmlns:a16="http://schemas.microsoft.com/office/drawing/2014/main" id="{901A7271-B7CF-4C49-1423-D7CA7ECEF2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C0DCEE1B-27AC-37B6-7683-71F823E43E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397D846-EECB-7092-C88A-21E2250BDE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296A4E82-A1A1-EFC7-7768-E6DDC71C43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55953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314E959-31F1-870D-FAE7-99D8E6333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F6ADE38F-D638-BFB1-E702-D0F6D0CB0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284891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hotos and three coloured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1187F8-6993-4E2B-6622-C25429339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2" cy="816904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E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72591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FA7EE-FB05-1C4E-138A-F50BCF45EEC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73125" y="4591050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72;p30">
            <a:extLst>
              <a:ext uri="{FF2B5EF4-FFF2-40B4-BE49-F238E27FC236}">
                <a16:creationId xmlns:a16="http://schemas.microsoft.com/office/drawing/2014/main" id="{463AB235-233D-D0DB-E16C-CB9366541FFD}"/>
              </a:ext>
            </a:extLst>
          </p:cNvPr>
          <p:cNvSpPr>
            <a:spLocks noGrp="1"/>
          </p:cNvSpPr>
          <p:nvPr>
            <p:ph type="pic" idx="27"/>
          </p:nvPr>
        </p:nvSpPr>
        <p:spPr>
          <a:xfrm>
            <a:off x="4608944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21AD6DD-14BD-E044-8AD7-2881DB89182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609133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72;p30">
            <a:extLst>
              <a:ext uri="{FF2B5EF4-FFF2-40B4-BE49-F238E27FC236}">
                <a16:creationId xmlns:a16="http://schemas.microsoft.com/office/drawing/2014/main" id="{18BFCAC6-D624-8622-7879-6E32A21B7DBA}"/>
              </a:ext>
            </a:extLst>
          </p:cNvPr>
          <p:cNvSpPr>
            <a:spLocks noGrp="1"/>
          </p:cNvSpPr>
          <p:nvPr>
            <p:ph type="pic" idx="28"/>
          </p:nvPr>
        </p:nvSpPr>
        <p:spPr>
          <a:xfrm>
            <a:off x="8345298" y="1571394"/>
            <a:ext cx="3008502" cy="2763002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2415A3E-5C31-4007-8208-34FF613FDA4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8345487" y="4611671"/>
            <a:ext cx="3008313" cy="1103313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52517C-B46F-A98F-0643-A97107DEC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2D6F6E54-ED8F-C9DE-9355-5B2E347C2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21836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a coloure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30C1291-4A16-4E7F-D6F2-0662C6CCE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72;p30">
            <a:extLst>
              <a:ext uri="{FF2B5EF4-FFF2-40B4-BE49-F238E27FC236}">
                <a16:creationId xmlns:a16="http://schemas.microsoft.com/office/drawing/2014/main" id="{252B282C-4F3C-02C6-86A1-F51B8A650847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706136"/>
            <a:ext cx="4840275" cy="3463179"/>
          </a:xfrm>
          <a:prstGeom prst="rect">
            <a:avLst/>
          </a:prstGeom>
          <a:solidFill>
            <a:schemeClr val="lt2"/>
          </a:solidFill>
          <a:ln w="2857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21CCFCC-12CB-E276-21C2-DAA2C8D36EC9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393779" y="1706137"/>
            <a:ext cx="4960021" cy="3463178"/>
          </a:xfrm>
          <a:solidFill>
            <a:schemeClr val="tx2"/>
          </a:solidFill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9240A71C-FBDC-ABE7-AF08-221E5E629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C1FACF7A-9967-0A10-F75B-7E70FCAB2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0522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posi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559404-34AB-2AB1-76B4-CB85000D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16904"/>
            <a:ext cx="10515600" cy="81690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012AF7B-3A7E-8763-817E-DD321C64A6B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A2B82B-3461-6DA2-3E41-F3AC8139182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tx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Google Shape;66;p29" descr="Quote">
            <a:extLst>
              <a:ext uri="{FF2B5EF4-FFF2-40B4-BE49-F238E27FC236}">
                <a16:creationId xmlns:a16="http://schemas.microsoft.com/office/drawing/2014/main" id="{2BA61D73-E039-6C69-A4A9-27D86CB30D1D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flag with yellow stars&#10;&#10;Description automatically generated">
            <a:extLst>
              <a:ext uri="{FF2B5EF4-FFF2-40B4-BE49-F238E27FC236}">
                <a16:creationId xmlns:a16="http://schemas.microsoft.com/office/drawing/2014/main" id="{BE2FFB7F-6A6F-E203-E2CE-AAC503E40F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Google Shape;66;p29" descr="Quote">
            <a:extLst>
              <a:ext uri="{FF2B5EF4-FFF2-40B4-BE49-F238E27FC236}">
                <a16:creationId xmlns:a16="http://schemas.microsoft.com/office/drawing/2014/main" id="{D61A7912-F509-F977-C8A3-05B55096DDA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ue flag with yellow stars&#10;&#10;Description automatically generated">
            <a:extLst>
              <a:ext uri="{FF2B5EF4-FFF2-40B4-BE49-F238E27FC236}">
                <a16:creationId xmlns:a16="http://schemas.microsoft.com/office/drawing/2014/main" id="{519F3A2E-810F-F3DF-534B-DFE8563EDC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0BD146-26A9-B2E3-790A-137432E69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3E557AF9-465E-61C3-8C33-29231AE45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13491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egativ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>
            <a:extLst>
              <a:ext uri="{FF2B5EF4-FFF2-40B4-BE49-F238E27FC236}">
                <a16:creationId xmlns:a16="http://schemas.microsoft.com/office/drawing/2014/main" id="{16039EEF-B8E6-4383-4827-068F0611752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238038" cy="6858000"/>
          </a:xfrm>
          <a:solidFill>
            <a:schemeClr val="tx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7">
            <a:extLst>
              <a:ext uri="{FF2B5EF4-FFF2-40B4-BE49-F238E27FC236}">
                <a16:creationId xmlns:a16="http://schemas.microsoft.com/office/drawing/2014/main" id="{1BE876A1-64BE-0A6D-B28E-A01C8883D1F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994438"/>
            <a:ext cx="6096000" cy="4521200"/>
          </a:xfrm>
          <a:solidFill>
            <a:schemeClr val="bg2"/>
          </a:solidFill>
        </p:spPr>
        <p:txBody>
          <a:bodyPr lIns="504000" anchor="ctr">
            <a:noAutofit/>
          </a:bodyPr>
          <a:lstStyle>
            <a:lvl1pPr marL="0" indent="0">
              <a:buNone/>
              <a:defRPr/>
            </a:lvl1pPr>
            <a:lvl2pPr marL="457200" indent="0">
              <a:buNone/>
              <a:defRPr lang="en-US" sz="2400" b="1" i="1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Google Shape;66;p29" descr="Quote">
            <a:extLst>
              <a:ext uri="{FF2B5EF4-FFF2-40B4-BE49-F238E27FC236}">
                <a16:creationId xmlns:a16="http://schemas.microsoft.com/office/drawing/2014/main" id="{E1B4A183-929D-5431-B365-FECE6A72A484}"/>
              </a:ext>
            </a:extLst>
          </p:cNvPr>
          <p:cNvPicPr preferRelativeResize="0"/>
          <p:nvPr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6CD1AA0-BE2D-038C-5423-E271CF1636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148383-BBA9-7909-CFDF-60BEA0F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803511"/>
            <a:ext cx="10515600" cy="816904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pic>
        <p:nvPicPr>
          <p:cNvPr id="6" name="Google Shape;66;p29" descr="Quote">
            <a:extLst>
              <a:ext uri="{FF2B5EF4-FFF2-40B4-BE49-F238E27FC236}">
                <a16:creationId xmlns:a16="http://schemas.microsoft.com/office/drawing/2014/main" id="{DE2EBF53-76CE-6C8F-0861-C3A5D384E18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  <a:biLevel thresh="50000"/>
          </a:blip>
          <a:srcRect/>
          <a:stretch/>
        </p:blipFill>
        <p:spPr>
          <a:xfrm rot="10800000">
            <a:off x="5349220" y="5138020"/>
            <a:ext cx="989729" cy="989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AB87E6E1-A561-866F-CE99-26D9647684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65A446-C679-3C21-6DB2-E6E244E9D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1C79F0A-B650-EE29-9ABF-AC09E7753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5022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78779EA-6394-AAE5-959A-6BB82A7D90AE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Google Shape;75;p31">
            <a:extLst>
              <a:ext uri="{FF2B5EF4-FFF2-40B4-BE49-F238E27FC236}">
                <a16:creationId xmlns:a16="http://schemas.microsoft.com/office/drawing/2014/main" id="{66DB0E40-389A-4ADF-E594-6BBAB29E719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D6BCEAD-64F8-A9C2-D826-FF1F037B2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A59C8E60-AD13-6DDB-15AD-A3F8E3F22A7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239B419-47F7-2FF3-C377-FBB7B2DBA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D8C14CF6-6F1D-C458-1F86-A760F31FEE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5229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rcle picture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4152718" y="1683033"/>
            <a:ext cx="3886563" cy="3886563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43A5598A-C2EA-5505-BEB5-E80CA68AED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3D5D7A7A-28D1-BC55-7F75-53B9E5FBC5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B7D111-DE2E-9994-A799-F62F38E83D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3A6EEA9-52B7-550C-7CFD-E465C8DB4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0056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coloured background">
    <p:bg>
      <p:bgPr>
        <a:solidFill>
          <a:srgbClr val="00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4D01C79-8E51-7320-51B2-6B4D1CD158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D6200794-8F7F-E0F0-3735-90CCC24A8A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71D99-21D4-ED76-0E54-1ECA6FD71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36249086-331D-49C8-6F5E-1FD73ADA2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75834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ircles pictures white backgroun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5" name="Google Shape;128;p36">
            <a:extLst>
              <a:ext uri="{FF2B5EF4-FFF2-40B4-BE49-F238E27FC236}">
                <a16:creationId xmlns:a16="http://schemas.microsoft.com/office/drawing/2014/main" id="{A266CAEF-D60F-6624-41DB-56608F2B46A5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38200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7DC5575C-474B-C81C-6517-E882E9E5246B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590896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28;p36">
            <a:extLst>
              <a:ext uri="{FF2B5EF4-FFF2-40B4-BE49-F238E27FC236}">
                <a16:creationId xmlns:a16="http://schemas.microsoft.com/office/drawing/2014/main" id="{948E1B30-A652-44AE-9B5E-AC9365965BF4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343593" y="1923896"/>
            <a:ext cx="3010207" cy="3010207"/>
          </a:xfrm>
          <a:prstGeom prst="ellipse">
            <a:avLst/>
          </a:prstGeom>
          <a:solidFill>
            <a:schemeClr val="lt2"/>
          </a:solidFill>
          <a:ln w="7620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7EF38B-E8AF-66F2-44F8-7A5DA7FF3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0850E44D-CF7B-5CF4-6BF7-5B2F65007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7060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ircles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4" name="Google Shape;128;p36">
            <a:extLst>
              <a:ext uri="{FF2B5EF4-FFF2-40B4-BE49-F238E27FC236}">
                <a16:creationId xmlns:a16="http://schemas.microsoft.com/office/drawing/2014/main" id="{C6066961-5253-C2E8-C59C-7D3AEA19074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4407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F6E74-65E4-088E-A627-F5CBCB9E0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87354" y="179242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128;p36">
            <a:extLst>
              <a:ext uri="{FF2B5EF4-FFF2-40B4-BE49-F238E27FC236}">
                <a16:creationId xmlns:a16="http://schemas.microsoft.com/office/drawing/2014/main" id="{530B519E-B8E9-0851-34A7-4EBCABDB1F24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838198" y="379352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7CC6BA2-60D9-1664-3253-8468AB06B3BA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2887352" y="394186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Google Shape;128;p36">
            <a:extLst>
              <a:ext uri="{FF2B5EF4-FFF2-40B4-BE49-F238E27FC236}">
                <a16:creationId xmlns:a16="http://schemas.microsoft.com/office/drawing/2014/main" id="{B0466037-50F3-96B3-1B0E-06D3D18B8BCE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6422796" y="1679603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BC1C8BB-B6BF-EFC9-4FB7-FE68ADABF649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471950" y="1827951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128;p36">
            <a:extLst>
              <a:ext uri="{FF2B5EF4-FFF2-40B4-BE49-F238E27FC236}">
                <a16:creationId xmlns:a16="http://schemas.microsoft.com/office/drawing/2014/main" id="{2B2D1DEC-353D-0530-46BD-FAC7D81DC42A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6422794" y="3829050"/>
            <a:ext cx="1784927" cy="1784927"/>
          </a:xfrm>
          <a:prstGeom prst="ellipse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C01048-C2DE-CFE9-C353-8ED3741099B7}"/>
              </a:ext>
            </a:extLst>
          </p:cNvPr>
          <p:cNvSpPr>
            <a:spLocks noGrp="1"/>
          </p:cNvSpPr>
          <p:nvPr>
            <p:ph sz="half" idx="22"/>
          </p:nvPr>
        </p:nvSpPr>
        <p:spPr>
          <a:xfrm>
            <a:off x="8471948" y="3977398"/>
            <a:ext cx="2881850" cy="1488229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7E4CCE-C35C-C711-24D0-0F4BCA80C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3B38F9D4-3EE2-3396-18AD-F87E42190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098333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ectangles pictures white backgroun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C58A-AE9F-CB20-353A-B865ECE39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15" name="Google Shape;97;p33">
            <a:extLst>
              <a:ext uri="{FF2B5EF4-FFF2-40B4-BE49-F238E27FC236}">
                <a16:creationId xmlns:a16="http://schemas.microsoft.com/office/drawing/2014/main" id="{51CBB8A7-3E08-DCAC-14AF-878AC33CDC30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38200" y="1931348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3438DF5-CCC4-87AD-037A-C14F79B626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08868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97;p33">
            <a:extLst>
              <a:ext uri="{FF2B5EF4-FFF2-40B4-BE49-F238E27FC236}">
                <a16:creationId xmlns:a16="http://schemas.microsoft.com/office/drawing/2014/main" id="{BFE9E99F-07A9-26A1-106E-78351E5222CA}"/>
              </a:ext>
            </a:extLst>
          </p:cNvPr>
          <p:cNvSpPr>
            <a:spLocks noGrp="1"/>
          </p:cNvSpPr>
          <p:nvPr>
            <p:ph type="pic" idx="7"/>
          </p:nvPr>
        </p:nvSpPr>
        <p:spPr>
          <a:xfrm>
            <a:off x="838202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8A6A52A8-BCDE-0058-03FA-48265F58CC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08868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Google Shape;95;p33">
            <a:extLst>
              <a:ext uri="{FF2B5EF4-FFF2-40B4-BE49-F238E27FC236}">
                <a16:creationId xmlns:a16="http://schemas.microsoft.com/office/drawing/2014/main" id="{A15E4B72-6400-86B0-FD40-4FCA9F38655E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180157" y="1931348"/>
            <a:ext cx="2461593" cy="163815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76022ECE-0EE9-F2CA-72F3-353CAD2AB4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91587" y="1931348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Google Shape;97;p33">
            <a:extLst>
              <a:ext uri="{FF2B5EF4-FFF2-40B4-BE49-F238E27FC236}">
                <a16:creationId xmlns:a16="http://schemas.microsoft.com/office/drawing/2014/main" id="{0D3E0C88-3573-7B0F-D8F7-5AAD283A42F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180157" y="3740272"/>
            <a:ext cx="2461591" cy="1638158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F2FF4C0-B8CC-5E9A-7FF2-0BA1FD8666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91587" y="3740131"/>
            <a:ext cx="2462213" cy="1638300"/>
          </a:xfr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F815C1-0113-F490-4A53-0227959CF6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40C61561-6F08-5417-8327-52799F612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011212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 squared pictures 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38200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2993028" y="161373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5" name="Google Shape;116;p35">
            <a:extLst>
              <a:ext uri="{FF2B5EF4-FFF2-40B4-BE49-F238E27FC236}">
                <a16:creationId xmlns:a16="http://schemas.microsoft.com/office/drawing/2014/main" id="{80AA888C-2660-9749-11E6-8A96DD56EACF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47856" y="161372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8" name="Google Shape;117;p35">
            <a:extLst>
              <a:ext uri="{FF2B5EF4-FFF2-40B4-BE49-F238E27FC236}">
                <a16:creationId xmlns:a16="http://schemas.microsoft.com/office/drawing/2014/main" id="{95752BFF-4A6F-68EA-E048-C405D776F6A9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7302684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18;p35">
            <a:extLst>
              <a:ext uri="{FF2B5EF4-FFF2-40B4-BE49-F238E27FC236}">
                <a16:creationId xmlns:a16="http://schemas.microsoft.com/office/drawing/2014/main" id="{69A61CD2-9393-897F-4851-B55A256B6577}"/>
              </a:ext>
            </a:extLst>
          </p:cNvPr>
          <p:cNvSpPr>
            <a:spLocks noGrp="1"/>
          </p:cNvSpPr>
          <p:nvPr>
            <p:ph type="pic" idx="6"/>
          </p:nvPr>
        </p:nvSpPr>
        <p:spPr>
          <a:xfrm>
            <a:off x="9457512" y="161372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5" name="Google Shape;114;p35">
            <a:extLst>
              <a:ext uri="{FF2B5EF4-FFF2-40B4-BE49-F238E27FC236}">
                <a16:creationId xmlns:a16="http://schemas.microsoft.com/office/drawing/2014/main" id="{5BBBB0BA-17D9-1A2A-5573-A96E32CB11C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838200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6" name="Google Shape;115;p35">
            <a:extLst>
              <a:ext uri="{FF2B5EF4-FFF2-40B4-BE49-F238E27FC236}">
                <a16:creationId xmlns:a16="http://schemas.microsoft.com/office/drawing/2014/main" id="{E234676C-5503-D335-7C9F-8EBF756F24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2993028" y="3799760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7" name="Google Shape;116;p35">
            <a:extLst>
              <a:ext uri="{FF2B5EF4-FFF2-40B4-BE49-F238E27FC236}">
                <a16:creationId xmlns:a16="http://schemas.microsoft.com/office/drawing/2014/main" id="{8C059826-5CA9-F193-6C89-8B0DECF9ACE5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47856" y="3799759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8" name="Google Shape;117;p35">
            <a:extLst>
              <a:ext uri="{FF2B5EF4-FFF2-40B4-BE49-F238E27FC236}">
                <a16:creationId xmlns:a16="http://schemas.microsoft.com/office/drawing/2014/main" id="{E57729DD-0495-06CF-3D2B-B8EC5F7D6EF2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7302684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9" name="Google Shape;118;p35">
            <a:extLst>
              <a:ext uri="{FF2B5EF4-FFF2-40B4-BE49-F238E27FC236}">
                <a16:creationId xmlns:a16="http://schemas.microsoft.com/office/drawing/2014/main" id="{DDFD3960-357B-A667-2997-F567232AE448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9457512" y="3799758"/>
            <a:ext cx="1896289" cy="189628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4EF7B-6FA5-122A-260D-E885CDDAA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2F8295BB-BABD-70B5-D58D-1DF08E62A28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52003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Google Shape;114;p35">
            <a:extLst>
              <a:ext uri="{FF2B5EF4-FFF2-40B4-BE49-F238E27FC236}">
                <a16:creationId xmlns:a16="http://schemas.microsoft.com/office/drawing/2014/main" id="{28399EF8-5B4D-A564-C46D-6AC3EE3700F1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4" name="Google Shape;115;p35">
            <a:extLst>
              <a:ext uri="{FF2B5EF4-FFF2-40B4-BE49-F238E27FC236}">
                <a16:creationId xmlns:a16="http://schemas.microsoft.com/office/drawing/2014/main" id="{1DB67F50-B209-813A-55E2-A45CCD6BCAE1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2" name="Google Shape;121;p35">
            <a:extLst>
              <a:ext uri="{FF2B5EF4-FFF2-40B4-BE49-F238E27FC236}">
                <a16:creationId xmlns:a16="http://schemas.microsoft.com/office/drawing/2014/main" id="{2EA4C09F-A3D0-2FDF-C8EF-EDEF2FCF78CE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CC5C1-4287-4FC9-8450-3D86D951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F95AF122-27C1-57B4-2A7C-54A134842A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86140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quared pictures coloured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8" name="Google Shape;114;p35">
            <a:extLst>
              <a:ext uri="{FF2B5EF4-FFF2-40B4-BE49-F238E27FC236}">
                <a16:creationId xmlns:a16="http://schemas.microsoft.com/office/drawing/2014/main" id="{F38470BA-1066-4059-A16D-B9EE9722C73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882651" y="2079625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10" name="Google Shape;115;p35">
            <a:extLst>
              <a:ext uri="{FF2B5EF4-FFF2-40B4-BE49-F238E27FC236}">
                <a16:creationId xmlns:a16="http://schemas.microsoft.com/office/drawing/2014/main" id="{4C5EDD4B-6148-8C81-CEE4-C4C5BFE4E787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4746625" y="2079624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sp>
        <p:nvSpPr>
          <p:cNvPr id="9" name="Google Shape;121;p35">
            <a:extLst>
              <a:ext uri="{FF2B5EF4-FFF2-40B4-BE49-F238E27FC236}">
                <a16:creationId xmlns:a16="http://schemas.microsoft.com/office/drawing/2014/main" id="{85A61031-57E6-E855-38A1-FA502D6C575D}"/>
              </a:ext>
            </a:extLst>
          </p:cNvPr>
          <p:cNvSpPr>
            <a:spLocks noGrp="1"/>
          </p:cNvSpPr>
          <p:nvPr>
            <p:ph type="pic" idx="9"/>
          </p:nvPr>
        </p:nvSpPr>
        <p:spPr>
          <a:xfrm>
            <a:off x="8655051" y="2079623"/>
            <a:ext cx="2698749" cy="2698749"/>
          </a:xfrm>
          <a:prstGeom prst="rect">
            <a:avLst/>
          </a:prstGeom>
          <a:solidFill>
            <a:schemeClr val="lt2"/>
          </a:solidFill>
          <a:ln w="57150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IE" dirty="0"/>
          </a:p>
        </p:txBody>
      </p:sp>
      <p:pic>
        <p:nvPicPr>
          <p:cNvPr id="3" name="Picture 2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EC730096-D3D5-78FF-DEE5-BE9525C4DB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4" name="Picture 3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F9F566B8-5CFB-8DB0-6A67-925C39BEFB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800A1-1EE4-975A-7B55-1404DB41F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D39D4F72-AD6A-6B47-A2FF-9CFB1C55FF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9800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 with credit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444;p20">
            <a:extLst>
              <a:ext uri="{FF2B5EF4-FFF2-40B4-BE49-F238E27FC236}">
                <a16:creationId xmlns:a16="http://schemas.microsoft.com/office/drawing/2014/main" id="{DA7E9652-CF81-1788-7674-E1FA25BFE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144BEB-A192-AF1A-3CE0-A12C2705D8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16668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Google Shape;444;p20">
            <a:extLst>
              <a:ext uri="{FF2B5EF4-FFF2-40B4-BE49-F238E27FC236}">
                <a16:creationId xmlns:a16="http://schemas.microsoft.com/office/drawing/2014/main" id="{8A55753B-1E31-7005-E76C-7A1B520A3A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38200" y="3471269"/>
            <a:ext cx="1023496" cy="358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0FE782E-88D7-720D-47B0-E5C4BDBFE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1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5B256C-F848-9C9F-2A9C-E218DE9A199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1F22256-0B85-5AAD-C0B2-E8F5E3C50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035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8D58619-8012-9B7D-9C59-16671B374575}"/>
              </a:ext>
            </a:extLst>
          </p:cNvPr>
          <p:cNvSpPr/>
          <p:nvPr userDrawn="1"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>
            <a:off x="0" y="0"/>
            <a:ext cx="12192000" cy="3810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4898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4441825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A0835BD4-2C09-6FBA-FC30-3BD6A2866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13748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145A3C0-5810-CECB-04D1-E370BADB2EE8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 tIns="144000" rIns="144000" bIns="144000" anchor="ctr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BD178DF-B2B3-E383-43AA-D54BBF2273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pic>
        <p:nvPicPr>
          <p:cNvPr id="6" name="Picture 5" descr="A blue flag with yellow stars and stripes&#10;&#10;Description automatically generated">
            <a:extLst>
              <a:ext uri="{FF2B5EF4-FFF2-40B4-BE49-F238E27FC236}">
                <a16:creationId xmlns:a16="http://schemas.microsoft.com/office/drawing/2014/main" id="{9C194F48-423C-93CB-1A61-CE12CAB5B4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7867" cy="763200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5037411D-B917-4DD6-582A-69CDCB27DA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093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page optio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526B31-D383-5ABA-08B1-8097743DECE0}"/>
              </a:ext>
            </a:extLst>
          </p:cNvPr>
          <p:cNvSpPr/>
          <p:nvPr userDrawn="1"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1DFA4B-D09C-D3C7-CF14-10151C0BAF5D}"/>
              </a:ext>
            </a:extLst>
          </p:cNvPr>
          <p:cNvSpPr/>
          <p:nvPr/>
        </p:nvSpPr>
        <p:spPr>
          <a:xfrm flipV="1">
            <a:off x="0" y="1861457"/>
            <a:ext cx="12192000" cy="499654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597A6-449C-FD56-6361-6B67C1420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22CA66-7408-CA5B-7EAD-6C36A01B5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0155"/>
            <a:ext cx="10515600" cy="816904"/>
          </a:xfrm>
          <a:solidFill>
            <a:schemeClr val="bg1"/>
          </a:solidFill>
        </p:spPr>
        <p:txBody>
          <a:bodyPr lIns="180000"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A90F452-4E6C-2A2B-2B9D-88A3D16A05C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2482397"/>
            <a:ext cx="10515600" cy="587375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ue flag with yellow stars&#10;&#10;Description automatically generated">
            <a:extLst>
              <a:ext uri="{FF2B5EF4-FFF2-40B4-BE49-F238E27FC236}">
                <a16:creationId xmlns:a16="http://schemas.microsoft.com/office/drawing/2014/main" id="{D7151F52-9DDF-CEC4-58EC-587B7A1D7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blue flag with yellow stars&#10;&#10;Description automatically generated">
            <a:extLst>
              <a:ext uri="{FF2B5EF4-FFF2-40B4-BE49-F238E27FC236}">
                <a16:creationId xmlns:a16="http://schemas.microsoft.com/office/drawing/2014/main" id="{8B94F84F-1590-9DE6-C3AC-9FBA58E40E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sp>
        <p:nvSpPr>
          <p:cNvPr id="10" name="Footer Placeholder 8">
            <a:extLst>
              <a:ext uri="{FF2B5EF4-FFF2-40B4-BE49-F238E27FC236}">
                <a16:creationId xmlns:a16="http://schemas.microsoft.com/office/drawing/2014/main" id="{6D8387C3-85B8-44CF-42FB-C414F5876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9851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BBD8A8F-01F7-069C-2D69-AFCA2F78D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87499CD-21D1-84C4-7FD1-F33A396395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3A7104ED-A036-D2F4-B40F-5A65C505A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99228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ody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0F1C0-2CE9-2640-8D54-464A0BF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9BE7C2-2602-0313-8D83-EAB1C755A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8473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>
            <a:lvl1pPr marL="342900" indent="-342900">
              <a:buClr>
                <a:schemeClr val="tx2"/>
              </a:buClr>
              <a:buSzPct val="150000"/>
              <a:buFont typeface="Arial" panose="020B0604020202020204" pitchFamily="34" charset="0"/>
              <a:buChar char="•"/>
              <a:defRPr sz="2000"/>
            </a:lvl1pPr>
            <a:lvl2pPr>
              <a:buClr>
                <a:schemeClr val="tx2"/>
              </a:buClr>
              <a:buSzPct val="100000"/>
              <a:defRPr sz="1800"/>
            </a:lvl2pPr>
            <a:lvl3pPr>
              <a:buClr>
                <a:schemeClr val="tx2"/>
              </a:buClr>
              <a:defRPr sz="1600"/>
            </a:lvl3pPr>
            <a:lvl4pPr>
              <a:buClr>
                <a:schemeClr val="tx2"/>
              </a:buClr>
              <a:defRPr sz="1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D43C2E6-DFE0-78B7-AEF2-E94F28383C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5" name="Footer Placeholder 8">
            <a:extLst>
              <a:ext uri="{FF2B5EF4-FFF2-40B4-BE49-F238E27FC236}">
                <a16:creationId xmlns:a16="http://schemas.microsoft.com/office/drawing/2014/main" id="{2BE520F0-58F1-06F4-10C5-832EFDCE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4900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E374-A678-A684-FA4B-26330CF65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76188" y="62820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768364BB-9B21-4D29-A19C-C6410F652861}" type="slidenum">
              <a:rPr lang="en-IE" smtClean="0"/>
              <a:pPr algn="l"/>
              <a:t>‹#›</a:t>
            </a:fld>
            <a:endParaRPr lang="en-IE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A1E0C-386D-FF7A-6872-1942CD4335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838200" y="365126"/>
            <a:ext cx="10515600" cy="816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E66B9-5E84-94E6-4EDD-A9E25FB07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42619"/>
          </a:xfrm>
          <a:prstGeom prst="rect">
            <a:avLst/>
          </a:prstGeom>
        </p:spPr>
        <p:txBody>
          <a:bodyPr vert="horz" lIns="144000" tIns="144000" rIns="144000" bIns="144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0"/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653097-A9FD-84E7-4EFA-47C8DA485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5" name="Picture 4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CE57FDCE-6642-0FA5-3739-FA81457769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640C55-B1A0-5DE0-B0E4-F05DE5506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25768" y="5901016"/>
            <a:ext cx="1256063" cy="762106"/>
          </a:xfrm>
          <a:prstGeom prst="rect">
            <a:avLst/>
          </a:prstGeom>
        </p:spPr>
      </p:pic>
      <p:pic>
        <p:nvPicPr>
          <p:cNvPr id="8" name="Picture 7" descr="A close-up of a line&#10;&#10;Description automatically generated" hidden="1">
            <a:extLst>
              <a:ext uri="{FF2B5EF4-FFF2-40B4-BE49-F238E27FC236}">
                <a16:creationId xmlns:a16="http://schemas.microsoft.com/office/drawing/2014/main" id="{A12B438D-C839-BF7B-253A-401802D9F2AC}"/>
              </a:ext>
            </a:extLst>
          </p:cNvPr>
          <p:cNvPicPr/>
          <p:nvPr userDrawn="1"/>
        </p:nvPicPr>
        <p:blipFill>
          <a:blip r:embed="rId41" cstate="print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756ABFE-DCB4-5FCC-525D-A462F5BB0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8206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993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  <p:sldLayoutId id="2147483933" r:id="rId13"/>
    <p:sldLayoutId id="2147483934" r:id="rId14"/>
    <p:sldLayoutId id="2147483935" r:id="rId15"/>
    <p:sldLayoutId id="2147483936" r:id="rId16"/>
    <p:sldLayoutId id="2147483937" r:id="rId17"/>
    <p:sldLayoutId id="2147483938" r:id="rId18"/>
    <p:sldLayoutId id="2147483939" r:id="rId19"/>
    <p:sldLayoutId id="2147483940" r:id="rId20"/>
    <p:sldLayoutId id="2147483941" r:id="rId21"/>
    <p:sldLayoutId id="2147483942" r:id="rId22"/>
    <p:sldLayoutId id="2147483943" r:id="rId23"/>
    <p:sldLayoutId id="2147483944" r:id="rId24"/>
    <p:sldLayoutId id="2147483945" r:id="rId25"/>
    <p:sldLayoutId id="2147483946" r:id="rId26"/>
    <p:sldLayoutId id="2147483947" r:id="rId27"/>
    <p:sldLayoutId id="2147483948" r:id="rId28"/>
    <p:sldLayoutId id="2147483949" r:id="rId29"/>
    <p:sldLayoutId id="2147483950" r:id="rId30"/>
    <p:sldLayoutId id="2147483951" r:id="rId31"/>
    <p:sldLayoutId id="2147483952" r:id="rId32"/>
    <p:sldLayoutId id="2147483953" r:id="rId33"/>
    <p:sldLayoutId id="2147483954" r:id="rId34"/>
    <p:sldLayoutId id="2147483955" r:id="rId35"/>
    <p:sldLayoutId id="2147483956" r:id="rId36"/>
    <p:sldLayoutId id="2147483957" r:id="rId37"/>
    <p:sldLayoutId id="2147483958" r:id="rId3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160" userDrawn="1">
          <p15:clr>
            <a:srgbClr val="F26B43"/>
          </p15:clr>
        </p15:guide>
        <p15:guide id="4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belprize.org/uploads/2025/12/lecture-aghion.pdf" TargetMode="External"/><Relationship Id="rId2" Type="http://schemas.openxmlformats.org/officeDocument/2006/relationships/hyperlink" Target="https://www.nobelprize.org/prizes/economic-sciences/2025/aghion/lecture/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 hidden="1">
            <a:extLst>
              <a:ext uri="{FF2B5EF4-FFF2-40B4-BE49-F238E27FC236}">
                <a16:creationId xmlns:a16="http://schemas.microsoft.com/office/drawing/2014/main" id="{CBD512D0-79B6-670C-07FD-9168EC3E2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 algn="l">
              <a:spcAft>
                <a:spcPts val="600"/>
              </a:spcAft>
            </a:pPr>
            <a:r>
              <a:rPr lang="fr-BE"/>
              <a:t>DD/MM/YYYY</a:t>
            </a:r>
            <a:endParaRPr lang="en-IE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504D590-9922-C06A-407C-2B718394A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2336800"/>
            <a:ext cx="10515600" cy="1317851"/>
          </a:xfrm>
        </p:spPr>
        <p:txBody>
          <a:bodyPr anchor="ctr">
            <a:noAutofit/>
          </a:bodyPr>
          <a:lstStyle/>
          <a:p>
            <a:r>
              <a:rPr lang="en-IE" sz="5400" dirty="0"/>
              <a:t>Protecting dynamic competition in EU merger control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69C5CA-C19F-6315-0178-BC30AD1069E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fr-BE" dirty="0"/>
              <a:t>Thomas Deisenhofer, Principal </a:t>
            </a:r>
            <a:r>
              <a:rPr lang="fr-BE" dirty="0" err="1"/>
              <a:t>Adviser</a:t>
            </a:r>
            <a:r>
              <a:rPr lang="fr-BE" dirty="0"/>
              <a:t> DG COMP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68706F-E58B-D844-F68A-2379B7D107A7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>
            <a:noAutofit/>
          </a:bodyPr>
          <a:lstStyle/>
          <a:p>
            <a:r>
              <a:rPr lang="en-IE" sz="1800" dirty="0"/>
              <a:t>GCLC, Bruges 17/4/2026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95D620-49D0-F29F-9EDE-E0B9508C2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b="1" dirty="0"/>
              <a:t>Introduction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A85C7A6-EC09-6529-BB4A-39BD80AE1A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311215"/>
            <a:ext cx="5019675" cy="4741715"/>
          </a:xfrm>
          <a:ln w="12700"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 algn="just"/>
            <a:r>
              <a:rPr lang="fr-BE" sz="2200" b="1" dirty="0"/>
              <a:t>General </a:t>
            </a:r>
            <a:r>
              <a:rPr lang="fr-BE" sz="2200" b="1" dirty="0" err="1"/>
              <a:t>problem</a:t>
            </a:r>
            <a:endParaRPr lang="fr-BE" sz="2200" b="1" dirty="0"/>
          </a:p>
          <a:p>
            <a:pPr algn="just"/>
            <a:endParaRPr lang="fr-BE" sz="2200" i="1" dirty="0"/>
          </a:p>
          <a:p>
            <a:pPr algn="just"/>
            <a:r>
              <a:rPr lang="fr-BE" sz="2200" i="1" dirty="0"/>
              <a:t>‘</a:t>
            </a:r>
            <a:r>
              <a:rPr lang="fr-BE" sz="2600" i="1" dirty="0"/>
              <a:t>Contradiction: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BE" sz="2600" i="1" dirty="0"/>
              <a:t>The </a:t>
            </a:r>
            <a:r>
              <a:rPr lang="fr-BE" sz="2600" i="1" dirty="0" err="1"/>
              <a:t>innovator</a:t>
            </a:r>
            <a:r>
              <a:rPr lang="fr-BE" sz="2600" i="1" dirty="0"/>
              <a:t> </a:t>
            </a:r>
            <a:r>
              <a:rPr lang="fr-BE" sz="2600" i="1" dirty="0" err="1"/>
              <a:t>is</a:t>
            </a:r>
            <a:r>
              <a:rPr lang="fr-BE" sz="2600" i="1" dirty="0"/>
              <a:t> </a:t>
            </a:r>
            <a:r>
              <a:rPr lang="fr-BE" sz="2600" i="1" dirty="0" err="1"/>
              <a:t>motivated</a:t>
            </a:r>
            <a:r>
              <a:rPr lang="fr-BE" sz="2600" i="1" dirty="0"/>
              <a:t> by prospect of </a:t>
            </a:r>
            <a:r>
              <a:rPr lang="fr-BE" sz="2600" i="1" dirty="0" err="1"/>
              <a:t>monopoly</a:t>
            </a:r>
            <a:r>
              <a:rPr lang="en-US" sz="2600" i="1" dirty="0"/>
              <a:t> rents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600" i="1" dirty="0"/>
              <a:t>But those </a:t>
            </a:r>
            <a:r>
              <a:rPr lang="en-US" sz="2600" b="1" i="1" dirty="0"/>
              <a:t>rents</a:t>
            </a:r>
            <a:r>
              <a:rPr lang="en-US" sz="2600" i="1" dirty="0"/>
              <a:t> can be used </a:t>
            </a:r>
            <a:r>
              <a:rPr lang="en-US" sz="2600" dirty="0"/>
              <a:t>ex post</a:t>
            </a:r>
            <a:r>
              <a:rPr lang="en-US" sz="2600" i="1" dirty="0"/>
              <a:t> to </a:t>
            </a:r>
            <a:r>
              <a:rPr lang="en-US" sz="2600" b="1" i="1" dirty="0"/>
              <a:t>prevent future innovations</a:t>
            </a:r>
            <a:r>
              <a:rPr lang="en-US" sz="2600" i="1" dirty="0"/>
              <a:t> and </a:t>
            </a:r>
            <a:r>
              <a:rPr lang="en-US" sz="2600" b="1" i="1" dirty="0"/>
              <a:t>block new entry</a:t>
            </a:r>
          </a:p>
          <a:p>
            <a:pPr algn="just"/>
            <a:r>
              <a:rPr lang="en-US" sz="2600" b="1" i="1" dirty="0"/>
              <a:t>Regulating a market economy</a:t>
            </a:r>
            <a:r>
              <a:rPr lang="en-US" sz="2600" i="1" dirty="0"/>
              <a:t> is largely about </a:t>
            </a:r>
            <a:r>
              <a:rPr lang="en-US" sz="2600" b="1" i="1" dirty="0"/>
              <a:t>how to manage this contradiction</a:t>
            </a:r>
            <a:r>
              <a:rPr lang="en-US" sz="2600" i="1" dirty="0"/>
              <a:t> ‘</a:t>
            </a:r>
          </a:p>
          <a:p>
            <a:pPr algn="r"/>
            <a:endParaRPr lang="en-US" dirty="0"/>
          </a:p>
          <a:p>
            <a:pPr algn="r"/>
            <a:r>
              <a:rPr lang="en-US" b="1" dirty="0"/>
              <a:t>Philippe Aghion </a:t>
            </a:r>
          </a:p>
          <a:p>
            <a:pPr algn="r"/>
            <a:r>
              <a:rPr lang="en-US" dirty="0"/>
              <a:t>2025 </a:t>
            </a:r>
            <a:r>
              <a:rPr lang="en-US" dirty="0">
                <a:hlinkClick r:id="rId2"/>
              </a:rPr>
              <a:t>Nobel prize lecture</a:t>
            </a:r>
            <a:endParaRPr lang="en-US" dirty="0"/>
          </a:p>
          <a:p>
            <a:pPr algn="r"/>
            <a:r>
              <a:rPr lang="en-US" dirty="0"/>
              <a:t> </a:t>
            </a:r>
            <a:r>
              <a:rPr lang="en-US" dirty="0">
                <a:hlinkClick r:id="rId3"/>
              </a:rPr>
              <a:t>slides</a:t>
            </a:r>
            <a:endParaRPr lang="fr-B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36A35A3-8E17-6D5B-AAE6-DBF086228F8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34125" y="1311214"/>
            <a:ext cx="5019675" cy="4741714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b="1" dirty="0"/>
              <a:t>Panel: dynamic effects of mergers</a:t>
            </a:r>
          </a:p>
          <a:p>
            <a:endParaRPr lang="en-US" b="1" dirty="0"/>
          </a:p>
          <a:p>
            <a:endParaRPr lang="en-US" i="1" dirty="0"/>
          </a:p>
          <a:p>
            <a:r>
              <a:rPr lang="en-US" sz="2200" i="1" dirty="0"/>
              <a:t>‘Facebook has systematically tracked potential rivals and acquired companies that it viewed as serious competitive threats.’</a:t>
            </a:r>
          </a:p>
          <a:p>
            <a:endParaRPr lang="en-US" i="1" dirty="0"/>
          </a:p>
          <a:p>
            <a:pPr algn="r"/>
            <a:r>
              <a:rPr lang="en-US" b="1" dirty="0"/>
              <a:t>FTC </a:t>
            </a:r>
            <a:r>
              <a:rPr lang="en-US" dirty="0"/>
              <a:t>revised complaint against Meta (2021)</a:t>
            </a:r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201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67FD38E-99F1-075F-79C6-C8AFB16AE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" y="151765"/>
            <a:ext cx="11466422" cy="1075485"/>
          </a:xfrm>
        </p:spPr>
        <p:txBody>
          <a:bodyPr>
            <a:noAutofit/>
          </a:bodyPr>
          <a:lstStyle/>
          <a:p>
            <a:r>
              <a:rPr lang="fr-BE" sz="3800" b="1" dirty="0"/>
              <a:t>1. </a:t>
            </a:r>
            <a:r>
              <a:rPr lang="fr-BE" sz="3800" b="1" dirty="0" err="1"/>
              <a:t>Why</a:t>
            </a:r>
            <a:r>
              <a:rPr lang="fr-BE" sz="3800" b="1" dirty="0"/>
              <a:t> </a:t>
            </a:r>
            <a:r>
              <a:rPr lang="fr-BE" sz="3800" b="1" dirty="0" err="1"/>
              <a:t>dynamic</a:t>
            </a:r>
            <a:r>
              <a:rPr lang="fr-BE" sz="3800" b="1" dirty="0"/>
              <a:t> </a:t>
            </a:r>
            <a:r>
              <a:rPr lang="fr-BE" sz="3800" b="1" dirty="0" err="1"/>
              <a:t>effects</a:t>
            </a:r>
            <a:r>
              <a:rPr lang="fr-BE" sz="3800" b="1" dirty="0"/>
              <a:t> of M&amp;A </a:t>
            </a:r>
            <a:r>
              <a:rPr lang="fr-BE" sz="3800" b="1" dirty="0" err="1"/>
              <a:t>require</a:t>
            </a:r>
            <a:r>
              <a:rPr lang="fr-BE" sz="3800" b="1" dirty="0"/>
              <a:t> attention</a:t>
            </a:r>
            <a:endParaRPr lang="en-US" sz="38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7ACA63-1BC9-E971-B4C1-165FA1EC6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19" y="1371600"/>
            <a:ext cx="5278983" cy="4621932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CACBEB7-C82F-BDCF-A093-FAD7E0243C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495281"/>
              </p:ext>
            </p:extLst>
          </p:nvPr>
        </p:nvGraphicFramePr>
        <p:xfrm>
          <a:off x="5451702" y="1213686"/>
          <a:ext cx="6173254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51191">
                  <a:extLst>
                    <a:ext uri="{9D8B030D-6E8A-4147-A177-3AD203B41FA5}">
                      <a16:colId xmlns:a16="http://schemas.microsoft.com/office/drawing/2014/main" val="2965671383"/>
                    </a:ext>
                  </a:extLst>
                </a:gridCol>
                <a:gridCol w="2922063">
                  <a:extLst>
                    <a:ext uri="{9D8B030D-6E8A-4147-A177-3AD203B41FA5}">
                      <a16:colId xmlns:a16="http://schemas.microsoft.com/office/drawing/2014/main" val="2224737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b="1" dirty="0" err="1"/>
                        <a:t>Unprecedented</a:t>
                      </a:r>
                      <a:r>
                        <a:rPr lang="fr-BE" b="1" dirty="0"/>
                        <a:t> profits at top </a:t>
                      </a:r>
                      <a:r>
                        <a:rPr lang="fr-BE" b="0" dirty="0"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fr-BE" b="0" dirty="0"/>
                        <a:t> </a:t>
                      </a:r>
                      <a:r>
                        <a:rPr lang="fr-BE" b="1" dirty="0"/>
                        <a:t>motive</a:t>
                      </a:r>
                      <a:r>
                        <a:rPr lang="fr-BE" b="0" dirty="0"/>
                        <a:t> + </a:t>
                      </a:r>
                      <a:r>
                        <a:rPr lang="fr-BE" b="1" dirty="0" err="1"/>
                        <a:t>means</a:t>
                      </a:r>
                      <a:r>
                        <a:rPr lang="fr-BE" b="0" dirty="0"/>
                        <a:t> for   M&amp;A </a:t>
                      </a:r>
                      <a:r>
                        <a:rPr lang="fr-BE" b="0" dirty="0" err="1"/>
                        <a:t>with</a:t>
                      </a:r>
                      <a:r>
                        <a:rPr lang="fr-BE" b="0" dirty="0"/>
                        <a:t> </a:t>
                      </a:r>
                      <a:r>
                        <a:rPr lang="fr-BE" b="0" dirty="0" err="1"/>
                        <a:t>dynamic</a:t>
                      </a:r>
                      <a:r>
                        <a:rPr lang="fr-BE" b="0" dirty="0"/>
                        <a:t> </a:t>
                      </a:r>
                      <a:r>
                        <a:rPr lang="fr-BE" b="0" dirty="0" err="1"/>
                        <a:t>harm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Superstar </a:t>
                      </a:r>
                      <a:r>
                        <a:rPr lang="fr-BE" sz="1200" dirty="0" err="1"/>
                        <a:t>chapter</a:t>
                      </a:r>
                      <a:r>
                        <a:rPr lang="fr-BE" sz="1200" dirty="0"/>
                        <a:t> in DG </a:t>
                      </a:r>
                      <a:r>
                        <a:rPr lang="fr-BE" sz="1200" dirty="0" err="1"/>
                        <a:t>Comp</a:t>
                      </a:r>
                      <a:r>
                        <a:rPr lang="fr-BE" sz="1200" dirty="0"/>
                        <a:t> Report (2024) </a:t>
                      </a:r>
                      <a:r>
                        <a:rPr lang="fr-BE" sz="1200" dirty="0">
                          <a:sym typeface="Wingdings" panose="05000000000000000000" pitchFamily="2" charset="2"/>
                        </a:rPr>
                        <a:t> winner </a:t>
                      </a:r>
                      <a:r>
                        <a:rPr lang="fr-BE" sz="1200" dirty="0" err="1">
                          <a:sym typeface="Wingdings" panose="05000000000000000000" pitchFamily="2" charset="2"/>
                        </a:rPr>
                        <a:t>takes</a:t>
                      </a:r>
                      <a:r>
                        <a:rPr lang="fr-BE" sz="1200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fr-BE" sz="1200" dirty="0" err="1">
                          <a:sym typeface="Wingdings" panose="05000000000000000000" pitchFamily="2" charset="2"/>
                        </a:rPr>
                        <a:t>most</a:t>
                      </a:r>
                      <a:r>
                        <a:rPr lang="fr-BE" sz="1200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fr-BE" sz="1200" dirty="0" err="1">
                          <a:sym typeface="Wingdings" panose="05000000000000000000" pitchFamily="2" charset="2"/>
                        </a:rPr>
                        <a:t>dynamics</a:t>
                      </a:r>
                      <a:endParaRPr lang="fr-BE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b="0" dirty="0"/>
                        <a:t>Eeckhout  (2025)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Capital IQ&gt;$5 </a:t>
                      </a:r>
                      <a:r>
                        <a:rPr lang="fr-BE" sz="1200" dirty="0" err="1"/>
                        <a:t>bn</a:t>
                      </a:r>
                      <a:r>
                        <a:rPr lang="fr-BE" sz="1200" dirty="0"/>
                        <a:t>: </a:t>
                      </a:r>
                      <a:r>
                        <a:rPr lang="fr-BE" sz="1200" b="1" dirty="0"/>
                        <a:t>PR 9%</a:t>
                      </a:r>
                      <a:r>
                        <a:rPr lang="fr-BE" sz="1200" dirty="0"/>
                        <a:t>, </a:t>
                      </a:r>
                      <a:r>
                        <a:rPr lang="fr-BE" sz="1200" b="1" dirty="0"/>
                        <a:t>WPR 21%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420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1" dirty="0" err="1"/>
                        <a:t>Defensive</a:t>
                      </a:r>
                      <a:r>
                        <a:rPr lang="fr-BE" sz="1800" b="1" dirty="0"/>
                        <a:t> acquisitions</a:t>
                      </a:r>
                      <a:r>
                        <a:rPr lang="fr-BE" sz="1800" dirty="0"/>
                        <a:t> are a </a:t>
                      </a:r>
                      <a:r>
                        <a:rPr lang="fr-BE" sz="1800" b="1" dirty="0" err="1"/>
                        <a:t>market</a:t>
                      </a:r>
                      <a:r>
                        <a:rPr lang="fr-BE" sz="1800" b="1" dirty="0"/>
                        <a:t> reality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BE" sz="1200" dirty="0"/>
                        <a:t>2013 US </a:t>
                      </a:r>
                      <a:r>
                        <a:rPr lang="fr-BE" sz="1200" dirty="0" err="1"/>
                        <a:t>chartered</a:t>
                      </a:r>
                      <a:r>
                        <a:rPr lang="fr-BE" sz="1200" dirty="0"/>
                        <a:t> </a:t>
                      </a:r>
                      <a:r>
                        <a:rPr lang="fr-BE" sz="1200" dirty="0" err="1"/>
                        <a:t>accountants</a:t>
                      </a:r>
                      <a:r>
                        <a:rPr lang="fr-BE" sz="1200" dirty="0"/>
                        <a:t> guidance: </a:t>
                      </a:r>
                      <a:r>
                        <a:rPr lang="fr-BE" sz="1200" dirty="0" err="1"/>
                        <a:t>purely</a:t>
                      </a:r>
                      <a:r>
                        <a:rPr lang="fr-BE" sz="1200" dirty="0"/>
                        <a:t> </a:t>
                      </a:r>
                      <a:r>
                        <a:rPr lang="fr-BE" sz="1200" dirty="0" err="1"/>
                        <a:t>defensive</a:t>
                      </a:r>
                      <a:r>
                        <a:rPr lang="fr-BE" sz="1200" dirty="0"/>
                        <a:t> acquisitions of R&amp;D </a:t>
                      </a:r>
                      <a:r>
                        <a:rPr lang="fr-BE" sz="1200" dirty="0" err="1"/>
                        <a:t>projects</a:t>
                      </a:r>
                      <a:endParaRPr lang="fr-BE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KA in pharma: Cunningham et al (2021), LEAR (2025)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Ederer, </a:t>
                      </a:r>
                      <a:r>
                        <a:rPr lang="fr-BE" sz="1200" dirty="0" err="1"/>
                        <a:t>Pelegrino</a:t>
                      </a:r>
                      <a:r>
                        <a:rPr lang="fr-BE" sz="1200" dirty="0"/>
                        <a:t> (2023)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FTC </a:t>
                      </a:r>
                      <a:r>
                        <a:rPr lang="fr-BE" sz="1200" dirty="0" err="1"/>
                        <a:t>study</a:t>
                      </a:r>
                      <a:r>
                        <a:rPr lang="fr-BE" sz="1200" dirty="0"/>
                        <a:t> on GAFAM </a:t>
                      </a:r>
                      <a:r>
                        <a:rPr lang="fr-BE" sz="1200" dirty="0" err="1"/>
                        <a:t>acq</a:t>
                      </a:r>
                      <a:r>
                        <a:rPr lang="fr-BE" sz="1200" dirty="0"/>
                        <a:t> (2021).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659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dirty="0"/>
                        <a:t>M&amp;A </a:t>
                      </a:r>
                      <a:r>
                        <a:rPr lang="fr-BE" sz="1800" dirty="0" err="1"/>
                        <a:t>frequently</a:t>
                      </a:r>
                      <a:r>
                        <a:rPr lang="fr-BE" sz="1800" dirty="0"/>
                        <a:t> </a:t>
                      </a:r>
                      <a:r>
                        <a:rPr lang="fr-BE" sz="1800" b="1" dirty="0" err="1"/>
                        <a:t>structured</a:t>
                      </a:r>
                      <a:r>
                        <a:rPr lang="fr-BE" sz="1800" dirty="0"/>
                        <a:t> to </a:t>
                      </a:r>
                      <a:r>
                        <a:rPr lang="fr-BE" sz="1800" b="1" dirty="0" err="1"/>
                        <a:t>avoid</a:t>
                      </a:r>
                      <a:r>
                        <a:rPr lang="fr-BE" sz="1800" b="1" dirty="0"/>
                        <a:t> </a:t>
                      </a:r>
                      <a:r>
                        <a:rPr lang="fr-BE" sz="1800" b="1" dirty="0" err="1"/>
                        <a:t>scrutiny</a:t>
                      </a:r>
                      <a:r>
                        <a:rPr lang="fr-BE" sz="1800" dirty="0"/>
                        <a:t> (‘</a:t>
                      </a:r>
                      <a:r>
                        <a:rPr lang="fr-BE" sz="1800" i="1" dirty="0" err="1"/>
                        <a:t>stealth</a:t>
                      </a:r>
                      <a:r>
                        <a:rPr lang="fr-BE" sz="1800" i="1" dirty="0"/>
                        <a:t> consolidation</a:t>
                      </a:r>
                      <a:r>
                        <a:rPr lang="fr-BE" sz="1800" dirty="0"/>
                        <a:t>’)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 err="1"/>
                        <a:t>Wollman</a:t>
                      </a:r>
                      <a:r>
                        <a:rPr lang="fr-BE" sz="1200" dirty="0"/>
                        <a:t> (2019, 2022, 2023),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Kepler et al.(2024)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Cunningham et al (2021)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Lear(2025)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816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sz="1800" dirty="0" err="1"/>
                        <a:t>Empirical</a:t>
                      </a:r>
                      <a:r>
                        <a:rPr lang="fr-BE" sz="1800" dirty="0"/>
                        <a:t> </a:t>
                      </a:r>
                      <a:r>
                        <a:rPr lang="fr-BE" sz="1800" dirty="0" err="1"/>
                        <a:t>research</a:t>
                      </a:r>
                      <a:r>
                        <a:rPr lang="fr-BE" sz="1800" dirty="0"/>
                        <a:t>: </a:t>
                      </a:r>
                      <a:r>
                        <a:rPr lang="fr-BE" sz="1800" b="1" dirty="0" err="1"/>
                        <a:t>harm</a:t>
                      </a:r>
                      <a:r>
                        <a:rPr lang="fr-BE" sz="1800" b="1" dirty="0"/>
                        <a:t> to innovation efforts + 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 err="1"/>
                        <a:t>Haucap</a:t>
                      </a:r>
                      <a:r>
                        <a:rPr lang="fr-BE" sz="1200" dirty="0"/>
                        <a:t> (2019),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Ornaghi (2009) (2023)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BE" sz="1200" dirty="0"/>
                        <a:t>Berger et al. (OECD 2025)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063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BE" b="1" dirty="0"/>
                        <a:t>Leading </a:t>
                      </a:r>
                      <a:r>
                        <a:rPr lang="fr-BE" b="1" dirty="0" err="1"/>
                        <a:t>economists</a:t>
                      </a:r>
                      <a:r>
                        <a:rPr lang="fr-BE" b="1" dirty="0"/>
                        <a:t> </a:t>
                      </a:r>
                      <a:r>
                        <a:rPr lang="fr-BE" b="1" dirty="0" err="1"/>
                        <a:t>concerned</a:t>
                      </a:r>
                      <a:r>
                        <a:rPr lang="fr-BE" b="1" dirty="0"/>
                        <a:t> </a:t>
                      </a:r>
                      <a:r>
                        <a:rPr lang="fr-BE" dirty="0"/>
                        <a:t>about </a:t>
                      </a:r>
                      <a:r>
                        <a:rPr lang="fr-BE" dirty="0" err="1"/>
                        <a:t>broader</a:t>
                      </a:r>
                      <a:r>
                        <a:rPr lang="fr-BE" dirty="0"/>
                        <a:t> </a:t>
                      </a:r>
                      <a:r>
                        <a:rPr lang="fr-BE" dirty="0" err="1"/>
                        <a:t>effects</a:t>
                      </a:r>
                      <a:r>
                        <a:rPr lang="fr-BE" dirty="0"/>
                        <a:t> of M&amp;A on </a:t>
                      </a:r>
                      <a:r>
                        <a:rPr lang="fr-BE" dirty="0" err="1"/>
                        <a:t>growth</a:t>
                      </a:r>
                      <a:r>
                        <a:rPr lang="fr-BE" dirty="0"/>
                        <a:t> + </a:t>
                      </a:r>
                      <a:r>
                        <a:rPr lang="fr-BE" dirty="0" err="1"/>
                        <a:t>inequality</a:t>
                      </a:r>
                      <a:r>
                        <a:rPr lang="fr-BE" dirty="0"/>
                        <a:t> + </a:t>
                      </a:r>
                      <a:r>
                        <a:rPr lang="fr-BE" dirty="0" err="1"/>
                        <a:t>democracy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Aghion (2025)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Tirole (2023)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De Loecker, Van </a:t>
                      </a:r>
                      <a:r>
                        <a:rPr lang="fr-BE" sz="1200" dirty="0" err="1"/>
                        <a:t>Reenen</a:t>
                      </a:r>
                      <a:r>
                        <a:rPr lang="fr-BE" sz="1200" dirty="0"/>
                        <a:t> (2022)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Kurz (2023, 2026)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BE" sz="1200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91762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34D720E-092B-79A5-0D2A-F120A346FE80}"/>
              </a:ext>
            </a:extLst>
          </p:cNvPr>
          <p:cNvSpPr txBox="1"/>
          <p:nvPr/>
        </p:nvSpPr>
        <p:spPr>
          <a:xfrm>
            <a:off x="1950720" y="6097242"/>
            <a:ext cx="20842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000" i="1" dirty="0"/>
              <a:t>Source: Ederer, Pellegrino (2023)</a:t>
            </a:r>
            <a:endParaRPr lang="en-US" sz="1000" i="1" dirty="0"/>
          </a:p>
        </p:txBody>
      </p:sp>
    </p:spTree>
    <p:extLst>
      <p:ext uri="{BB962C8B-B14F-4D97-AF65-F5344CB8AC3E}">
        <p14:creationId xmlns:p14="http://schemas.microsoft.com/office/powerpoint/2010/main" val="366397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236B5-8C39-DD50-F82C-65EA91B46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451"/>
            <a:ext cx="10515600" cy="816904"/>
          </a:xfrm>
        </p:spPr>
        <p:txBody>
          <a:bodyPr>
            <a:normAutofit/>
          </a:bodyPr>
          <a:lstStyle/>
          <a:p>
            <a:r>
              <a:rPr lang="fr-BE" b="1" dirty="0"/>
              <a:t>2. Dynamic </a:t>
            </a:r>
            <a:r>
              <a:rPr lang="fr-BE" b="1" dirty="0" err="1"/>
              <a:t>effects</a:t>
            </a:r>
            <a:r>
              <a:rPr lang="fr-BE" b="1" dirty="0"/>
              <a:t> cases are not </a:t>
            </a:r>
            <a:r>
              <a:rPr lang="fr-BE" b="1" dirty="0" err="1"/>
              <a:t>easy</a:t>
            </a:r>
            <a:r>
              <a:rPr lang="fr-BE" b="1" dirty="0"/>
              <a:t>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50923-6E85-5554-4518-3C53C0EF9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423"/>
            <a:ext cx="10515600" cy="559854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b="1" dirty="0" err="1"/>
              <a:t>Sector</a:t>
            </a:r>
            <a:r>
              <a:rPr lang="fr-BE" b="1" dirty="0"/>
              <a:t> </a:t>
            </a:r>
            <a:r>
              <a:rPr lang="fr-BE" b="1" dirty="0" err="1"/>
              <a:t>specifics</a:t>
            </a:r>
            <a:r>
              <a:rPr lang="fr-BE" b="1" dirty="0"/>
              <a:t> </a:t>
            </a:r>
            <a:r>
              <a:rPr lang="fr-BE" b="1" dirty="0" err="1"/>
              <a:t>matter</a:t>
            </a:r>
            <a:r>
              <a:rPr lang="fr-BE" dirty="0"/>
              <a:t>:  pharma ≠ pesticides  ≠ platforms ≠ </a:t>
            </a:r>
            <a:r>
              <a:rPr lang="fr-BE" dirty="0" err="1"/>
              <a:t>semiconductors</a:t>
            </a:r>
            <a:r>
              <a:rPr lang="fr-BE" dirty="0"/>
              <a:t> ≠ </a:t>
            </a:r>
            <a:r>
              <a:rPr lang="fr-BE" dirty="0" err="1"/>
              <a:t>aircraft</a:t>
            </a:r>
            <a:r>
              <a:rPr lang="fr-BE" dirty="0"/>
              <a:t>  ≠  …..(J. Sutton (1998))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b="1" dirty="0" err="1"/>
              <a:t>Defining</a:t>
            </a:r>
            <a:r>
              <a:rPr lang="fr-BE" b="1" dirty="0"/>
              <a:t> </a:t>
            </a:r>
            <a:r>
              <a:rPr lang="fr-BE" b="1" dirty="0" err="1"/>
              <a:t>product</a:t>
            </a:r>
            <a:r>
              <a:rPr lang="fr-BE" b="1" dirty="0"/>
              <a:t> </a:t>
            </a:r>
            <a:r>
              <a:rPr lang="fr-BE" b="1" dirty="0" err="1"/>
              <a:t>markets</a:t>
            </a:r>
            <a:r>
              <a:rPr lang="fr-BE" b="1" dirty="0"/>
              <a:t> + innovation </a:t>
            </a:r>
            <a:r>
              <a:rPr lang="fr-BE" b="1" dirty="0" err="1"/>
              <a:t>spaces</a:t>
            </a:r>
            <a:r>
              <a:rPr lang="fr-BE" dirty="0"/>
              <a:t>:  </a:t>
            </a:r>
            <a:r>
              <a:rPr lang="fr-BE" dirty="0" err="1"/>
              <a:t>Boundaries</a:t>
            </a:r>
            <a:r>
              <a:rPr lang="fr-BE" dirty="0"/>
              <a:t> +  </a:t>
            </a:r>
            <a:r>
              <a:rPr lang="fr-BE" dirty="0" err="1"/>
              <a:t>Players</a:t>
            </a:r>
            <a:endParaRPr lang="fr-B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err="1"/>
              <a:t>Many</a:t>
            </a:r>
            <a:r>
              <a:rPr lang="fr-BE" dirty="0"/>
              <a:t> </a:t>
            </a:r>
            <a:r>
              <a:rPr lang="fr-BE" b="1" dirty="0"/>
              <a:t>possible combinations</a:t>
            </a:r>
            <a:r>
              <a:rPr lang="fr-BE" dirty="0"/>
              <a:t> of </a:t>
            </a:r>
            <a:r>
              <a:rPr lang="fr-BE" b="1" dirty="0" err="1"/>
              <a:t>mechanisms</a:t>
            </a:r>
            <a:r>
              <a:rPr lang="fr-BE" b="1" dirty="0"/>
              <a:t> of </a:t>
            </a:r>
            <a:r>
              <a:rPr lang="fr-BE" b="1" dirty="0" err="1"/>
              <a:t>harm</a:t>
            </a:r>
            <a:r>
              <a:rPr lang="fr-BE" dirty="0"/>
              <a:t> + </a:t>
            </a:r>
            <a:r>
              <a:rPr lang="fr-BE" b="1" dirty="0" err="1"/>
              <a:t>parameters</a:t>
            </a:r>
            <a:r>
              <a:rPr lang="fr-BE" dirty="0"/>
              <a:t> of </a:t>
            </a:r>
            <a:r>
              <a:rPr lang="fr-BE" dirty="0" err="1"/>
              <a:t>competition</a:t>
            </a:r>
            <a:endParaRPr lang="fr-BE" dirty="0"/>
          </a:p>
          <a:p>
            <a:endParaRPr lang="fr-BE" dirty="0"/>
          </a:p>
          <a:p>
            <a:endParaRPr lang="fr-BE" dirty="0"/>
          </a:p>
          <a:p>
            <a:endParaRPr lang="fr-BE" dirty="0"/>
          </a:p>
          <a:p>
            <a:endParaRPr lang="fr-B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B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b="1" dirty="0" err="1"/>
              <a:t>Proving</a:t>
            </a:r>
            <a:r>
              <a:rPr lang="fr-BE" b="1" dirty="0"/>
              <a:t> the SIEC</a:t>
            </a:r>
            <a:r>
              <a:rPr lang="fr-BE" dirty="0"/>
              <a:t> = </a:t>
            </a:r>
            <a:r>
              <a:rPr lang="fr-BE" b="1" dirty="0" err="1"/>
              <a:t>likelihood</a:t>
            </a:r>
            <a:r>
              <a:rPr lang="fr-BE" dirty="0"/>
              <a:t> of </a:t>
            </a:r>
            <a:r>
              <a:rPr lang="fr-BE" dirty="0" err="1"/>
              <a:t>harm</a:t>
            </a:r>
            <a:r>
              <a:rPr lang="fr-BE" dirty="0"/>
              <a:t> to </a:t>
            </a:r>
            <a:r>
              <a:rPr lang="fr-BE" b="1" dirty="0"/>
              <a:t>effective </a:t>
            </a:r>
            <a:r>
              <a:rPr lang="fr-BE" b="1" dirty="0" err="1"/>
              <a:t>competition</a:t>
            </a:r>
            <a:r>
              <a:rPr lang="fr-BE" dirty="0"/>
              <a:t> - </a:t>
            </a:r>
            <a:r>
              <a:rPr lang="fr-BE" b="1" i="1" dirty="0"/>
              <a:t>NB:</a:t>
            </a:r>
            <a:r>
              <a:rPr lang="fr-BE" dirty="0"/>
              <a:t> </a:t>
            </a:r>
            <a:r>
              <a:rPr lang="fr-BE" dirty="0" err="1"/>
              <a:t>uncertainty</a:t>
            </a:r>
            <a:r>
              <a:rPr lang="fr-BE" dirty="0"/>
              <a:t> of innovation </a:t>
            </a:r>
            <a:r>
              <a:rPr lang="fr-BE" i="1" dirty="0" err="1"/>
              <a:t>outcomes</a:t>
            </a:r>
            <a:r>
              <a:rPr lang="fr-BE" dirty="0"/>
              <a:t> or long </a:t>
            </a:r>
            <a:r>
              <a:rPr lang="fr-BE" dirty="0" err="1"/>
              <a:t>term</a:t>
            </a:r>
            <a:r>
              <a:rPr lang="fr-BE" dirty="0"/>
              <a:t> </a:t>
            </a:r>
            <a:r>
              <a:rPr lang="fr-BE" dirty="0" err="1"/>
              <a:t>pricing</a:t>
            </a:r>
            <a:r>
              <a:rPr lang="fr-BE" dirty="0"/>
              <a:t> </a:t>
            </a:r>
            <a:r>
              <a:rPr lang="fr-BE" dirty="0" err="1"/>
              <a:t>harm</a:t>
            </a:r>
            <a:r>
              <a:rPr lang="fr-BE" dirty="0"/>
              <a:t> are </a:t>
            </a:r>
            <a:r>
              <a:rPr lang="fr-BE" dirty="0" err="1"/>
              <a:t>often</a:t>
            </a:r>
            <a:r>
              <a:rPr lang="fr-BE" dirty="0"/>
              <a:t> </a:t>
            </a:r>
            <a:r>
              <a:rPr lang="fr-BE" b="1" dirty="0"/>
              <a:t>not</a:t>
            </a:r>
            <a:r>
              <a:rPr lang="fr-BE" dirty="0"/>
              <a:t> relevant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/>
              <a:t>Not </a:t>
            </a:r>
            <a:r>
              <a:rPr lang="fr-BE" dirty="0" err="1"/>
              <a:t>every</a:t>
            </a:r>
            <a:r>
              <a:rPr lang="fr-BE" dirty="0"/>
              <a:t> </a:t>
            </a:r>
            <a:r>
              <a:rPr lang="fr-BE" dirty="0" err="1"/>
              <a:t>defensive</a:t>
            </a:r>
            <a:r>
              <a:rPr lang="fr-BE" dirty="0"/>
              <a:t> merger causes </a:t>
            </a:r>
            <a:r>
              <a:rPr lang="fr-BE" b="1" dirty="0" err="1"/>
              <a:t>significant</a:t>
            </a:r>
            <a:r>
              <a:rPr lang="fr-BE" dirty="0"/>
              <a:t> </a:t>
            </a:r>
            <a:r>
              <a:rPr lang="fr-BE" dirty="0" err="1"/>
              <a:t>harm</a:t>
            </a:r>
            <a:r>
              <a:rPr lang="fr-BE" dirty="0"/>
              <a:t> 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 err="1"/>
              <a:t>Countervailing</a:t>
            </a:r>
            <a:r>
              <a:rPr lang="fr-BE" dirty="0"/>
              <a:t> </a:t>
            </a:r>
            <a:r>
              <a:rPr lang="fr-BE" b="1" dirty="0" err="1"/>
              <a:t>dynamic</a:t>
            </a:r>
            <a:r>
              <a:rPr lang="fr-BE" b="1" dirty="0"/>
              <a:t> </a:t>
            </a:r>
            <a:r>
              <a:rPr lang="fr-BE" b="1" dirty="0" err="1"/>
              <a:t>efficiencies</a:t>
            </a:r>
            <a:endParaRPr lang="fr-BE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b="1" dirty="0"/>
              <a:t>…</a:t>
            </a:r>
          </a:p>
          <a:p>
            <a:endParaRPr lang="fr-BE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FA45D0-041F-B6CC-BDF0-694051324E61}"/>
              </a:ext>
            </a:extLst>
          </p:cNvPr>
          <p:cNvSpPr txBox="1"/>
          <p:nvPr/>
        </p:nvSpPr>
        <p:spPr>
          <a:xfrm>
            <a:off x="6569661" y="2721114"/>
            <a:ext cx="3159839" cy="14157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fontAlgn="t"/>
            <a:r>
              <a:rPr lang="fr-BE" sz="1600" b="1" dirty="0" err="1"/>
              <a:t>Harmful</a:t>
            </a:r>
            <a:r>
              <a:rPr lang="fr-BE" sz="1600" b="1" dirty="0"/>
              <a:t> </a:t>
            </a:r>
            <a:r>
              <a:rPr lang="fr-BE" sz="1600" b="1" dirty="0" err="1"/>
              <a:t>effects</a:t>
            </a:r>
            <a:r>
              <a:rPr lang="fr-BE" sz="1600" b="1" dirty="0"/>
              <a:t> on …</a:t>
            </a:r>
            <a:endParaRPr lang="en-US" sz="1600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 err="1"/>
              <a:t>Prices</a:t>
            </a:r>
            <a:endParaRPr lang="en-US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/>
              <a:t>Innovation</a:t>
            </a:r>
            <a:endParaRPr lang="en-US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 err="1"/>
              <a:t>Quality</a:t>
            </a:r>
            <a:endParaRPr lang="en-US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 err="1"/>
              <a:t>Strengthening</a:t>
            </a:r>
            <a:r>
              <a:rPr lang="fr-BE" dirty="0"/>
              <a:t> of dominance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/>
              <a:t>…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94AAE2-2187-6050-4C3F-8234060E27A1}"/>
              </a:ext>
            </a:extLst>
          </p:cNvPr>
          <p:cNvSpPr txBox="1"/>
          <p:nvPr/>
        </p:nvSpPr>
        <p:spPr>
          <a:xfrm>
            <a:off x="1982778" y="2721114"/>
            <a:ext cx="3159839" cy="14157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fontAlgn="t"/>
            <a:r>
              <a:rPr lang="fr-BE" sz="1600" b="1" dirty="0" err="1"/>
              <a:t>Mechanisms</a:t>
            </a:r>
            <a:r>
              <a:rPr lang="fr-BE" sz="1600" b="1" dirty="0"/>
              <a:t> of </a:t>
            </a:r>
            <a:r>
              <a:rPr lang="fr-BE" sz="1600" b="1" dirty="0" err="1"/>
              <a:t>harm</a:t>
            </a:r>
            <a:endParaRPr lang="en-US" sz="1600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 err="1"/>
              <a:t>Elimination</a:t>
            </a:r>
            <a:r>
              <a:rPr lang="fr-BE" dirty="0"/>
              <a:t> of </a:t>
            </a:r>
            <a:r>
              <a:rPr lang="fr-BE" dirty="0" err="1"/>
              <a:t>potential</a:t>
            </a:r>
            <a:r>
              <a:rPr lang="fr-BE" dirty="0"/>
              <a:t> </a:t>
            </a:r>
            <a:r>
              <a:rPr lang="fr-BE" dirty="0" err="1"/>
              <a:t>competitor</a:t>
            </a:r>
            <a:endParaRPr lang="en-US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/>
              <a:t>Non-</a:t>
            </a:r>
            <a:r>
              <a:rPr lang="fr-BE" dirty="0" err="1"/>
              <a:t>coordinated</a:t>
            </a:r>
            <a:r>
              <a:rPr lang="fr-BE" dirty="0"/>
              <a:t> </a:t>
            </a:r>
            <a:r>
              <a:rPr lang="fr-BE" dirty="0" err="1"/>
              <a:t>effects</a:t>
            </a:r>
            <a:endParaRPr lang="en-US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/>
              <a:t>Co-</a:t>
            </a:r>
            <a:r>
              <a:rPr lang="fr-BE" dirty="0" err="1"/>
              <a:t>ordinated</a:t>
            </a:r>
            <a:r>
              <a:rPr lang="fr-BE" dirty="0"/>
              <a:t> </a:t>
            </a:r>
            <a:r>
              <a:rPr lang="fr-BE" dirty="0" err="1"/>
              <a:t>effects</a:t>
            </a:r>
            <a:endParaRPr lang="en-US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 err="1"/>
              <a:t>Foreclosure</a:t>
            </a:r>
            <a:r>
              <a:rPr lang="fr-BE" dirty="0"/>
              <a:t>/</a:t>
            </a:r>
            <a:r>
              <a:rPr lang="fr-BE" dirty="0" err="1"/>
              <a:t>entrenchment</a:t>
            </a:r>
            <a:endParaRPr lang="fr-BE" dirty="0"/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fr-BE" dirty="0"/>
              <a:t>…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A36522-D026-736A-2263-D6FB6C6CF470}"/>
              </a:ext>
            </a:extLst>
          </p:cNvPr>
          <p:cNvCxnSpPr>
            <a:cxnSpLocks/>
          </p:cNvCxnSpPr>
          <p:nvPr/>
        </p:nvCxnSpPr>
        <p:spPr>
          <a:xfrm>
            <a:off x="5284652" y="3118449"/>
            <a:ext cx="1069676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A5130B7-0805-7E6A-17F9-92404E9C6E62}"/>
              </a:ext>
            </a:extLst>
          </p:cNvPr>
          <p:cNvCxnSpPr>
            <a:cxnSpLocks/>
          </p:cNvCxnSpPr>
          <p:nvPr/>
        </p:nvCxnSpPr>
        <p:spPr>
          <a:xfrm>
            <a:off x="5284652" y="3804040"/>
            <a:ext cx="1107522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B3403CB-8AA2-A0C7-BDA1-CDA64A12EF12}"/>
              </a:ext>
            </a:extLst>
          </p:cNvPr>
          <p:cNvCxnSpPr>
            <a:cxnSpLocks/>
          </p:cNvCxnSpPr>
          <p:nvPr/>
        </p:nvCxnSpPr>
        <p:spPr>
          <a:xfrm>
            <a:off x="5294468" y="3331808"/>
            <a:ext cx="1113525" cy="426685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332AEF9-8913-BA6A-7482-86EAC27FDC68}"/>
              </a:ext>
            </a:extLst>
          </p:cNvPr>
          <p:cNvCxnSpPr>
            <a:cxnSpLocks/>
          </p:cNvCxnSpPr>
          <p:nvPr/>
        </p:nvCxnSpPr>
        <p:spPr>
          <a:xfrm>
            <a:off x="5284652" y="3345917"/>
            <a:ext cx="1123341" cy="18561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5C061E8-70D9-6272-3FF7-2C39E03B725A}"/>
              </a:ext>
            </a:extLst>
          </p:cNvPr>
          <p:cNvCxnSpPr>
            <a:cxnSpLocks/>
          </p:cNvCxnSpPr>
          <p:nvPr/>
        </p:nvCxnSpPr>
        <p:spPr>
          <a:xfrm flipV="1">
            <a:off x="5284652" y="3331808"/>
            <a:ext cx="1107522" cy="275948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4874574-8238-EA68-0C88-C94F09E03929}"/>
              </a:ext>
            </a:extLst>
          </p:cNvPr>
          <p:cNvCxnSpPr>
            <a:cxnSpLocks/>
          </p:cNvCxnSpPr>
          <p:nvPr/>
        </p:nvCxnSpPr>
        <p:spPr>
          <a:xfrm>
            <a:off x="5277734" y="3143518"/>
            <a:ext cx="1140075" cy="660522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40D0363-CF18-9B9A-3288-07A9B64D8433}"/>
              </a:ext>
            </a:extLst>
          </p:cNvPr>
          <p:cNvCxnSpPr>
            <a:cxnSpLocks/>
          </p:cNvCxnSpPr>
          <p:nvPr/>
        </p:nvCxnSpPr>
        <p:spPr>
          <a:xfrm>
            <a:off x="5338317" y="3350842"/>
            <a:ext cx="1069676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A02DD9BE-BD7F-F70E-DF3C-BAFF5A4C0443}"/>
              </a:ext>
            </a:extLst>
          </p:cNvPr>
          <p:cNvCxnSpPr>
            <a:cxnSpLocks/>
          </p:cNvCxnSpPr>
          <p:nvPr/>
        </p:nvCxnSpPr>
        <p:spPr>
          <a:xfrm flipV="1">
            <a:off x="5295422" y="3390955"/>
            <a:ext cx="1122387" cy="381647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05C666A-2F84-78E2-0275-87FA5FBBEED5}"/>
              </a:ext>
            </a:extLst>
          </p:cNvPr>
          <p:cNvSpPr txBox="1"/>
          <p:nvPr/>
        </p:nvSpPr>
        <p:spPr>
          <a:xfrm>
            <a:off x="5691054" y="3829109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dirty="0"/>
              <a:t>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34537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4C9A9-61AE-48CC-6937-F4D39BC6B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6"/>
            <a:ext cx="10515600" cy="816904"/>
          </a:xfrm>
        </p:spPr>
        <p:txBody>
          <a:bodyPr>
            <a:normAutofit fontScale="90000"/>
          </a:bodyPr>
          <a:lstStyle/>
          <a:p>
            <a:r>
              <a:rPr lang="fr-BE" b="1" dirty="0"/>
              <a:t>3. </a:t>
            </a:r>
            <a:r>
              <a:rPr lang="fr-BE" b="1" dirty="0" err="1"/>
              <a:t>What</a:t>
            </a:r>
            <a:r>
              <a:rPr lang="fr-BE" b="1" dirty="0"/>
              <a:t> the Commission </a:t>
            </a:r>
            <a:r>
              <a:rPr lang="fr-BE" b="1" dirty="0" err="1"/>
              <a:t>does</a:t>
            </a:r>
            <a:r>
              <a:rPr lang="fr-BE" b="1" dirty="0"/>
              <a:t> to tackle </a:t>
            </a:r>
            <a:r>
              <a:rPr lang="fr-BE" b="1" dirty="0" err="1"/>
              <a:t>dynamic</a:t>
            </a:r>
            <a:r>
              <a:rPr lang="fr-BE" b="1" dirty="0"/>
              <a:t> </a:t>
            </a:r>
            <a:r>
              <a:rPr lang="fr-BE" b="1" dirty="0" err="1"/>
              <a:t>harm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90C12-74EC-2B45-7BBE-11C255911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5281" y="1371600"/>
            <a:ext cx="5181599" cy="5047776"/>
          </a:xfrm>
          <a:ln w="12700"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fr-BE" sz="2100" b="1" dirty="0"/>
              <a:t>Vigilance</a:t>
            </a:r>
            <a:r>
              <a:rPr lang="fr-BE" sz="2100" dirty="0"/>
              <a:t> </a:t>
            </a:r>
          </a:p>
          <a:p>
            <a:pPr marL="342900" indent="-342900">
              <a:buFontTx/>
              <a:buChar char="-"/>
            </a:pPr>
            <a:r>
              <a:rPr lang="fr-BE" dirty="0" err="1"/>
              <a:t>above</a:t>
            </a:r>
            <a:r>
              <a:rPr lang="fr-BE" dirty="0"/>
              <a:t> and </a:t>
            </a:r>
            <a:r>
              <a:rPr lang="fr-BE" dirty="0" err="1"/>
              <a:t>below</a:t>
            </a:r>
            <a:r>
              <a:rPr lang="fr-BE" dirty="0"/>
              <a:t> </a:t>
            </a:r>
            <a:r>
              <a:rPr lang="fr-BE" dirty="0" err="1"/>
              <a:t>thresholds</a:t>
            </a:r>
            <a:r>
              <a:rPr lang="fr-BE" dirty="0"/>
              <a:t>: DMA, pharma etc.</a:t>
            </a:r>
          </a:p>
          <a:p>
            <a:pPr marL="342900" indent="-342900">
              <a:buFontTx/>
              <a:buChar char="-"/>
            </a:pPr>
            <a:r>
              <a:rPr lang="fr-BE" dirty="0"/>
              <a:t>acquisitions in </a:t>
            </a:r>
            <a:r>
              <a:rPr lang="fr-BE" dirty="0" err="1"/>
              <a:t>various</a:t>
            </a:r>
            <a:r>
              <a:rPr lang="fr-BE" dirty="0"/>
              <a:t>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forms</a:t>
            </a:r>
            <a:r>
              <a:rPr lang="fr-BE" dirty="0"/>
              <a:t> </a:t>
            </a:r>
            <a:r>
              <a:rPr lang="fr-BE" dirty="0" err="1"/>
              <a:t>including</a:t>
            </a:r>
            <a:r>
              <a:rPr lang="fr-BE" dirty="0"/>
              <a:t> ‘</a:t>
            </a:r>
            <a:r>
              <a:rPr lang="fr-BE" dirty="0" err="1"/>
              <a:t>acquihires</a:t>
            </a:r>
            <a:r>
              <a:rPr lang="fr-BE" dirty="0"/>
              <a:t>’</a:t>
            </a:r>
          </a:p>
          <a:p>
            <a:pPr marL="342900" indent="-342900">
              <a:buFontTx/>
              <a:buChar char="-"/>
            </a:pPr>
            <a:endParaRPr lang="fr-BE" dirty="0"/>
          </a:p>
          <a:p>
            <a:r>
              <a:rPr lang="fr-BE" sz="2300" b="1" dirty="0"/>
              <a:t>Case-by-case </a:t>
            </a:r>
            <a:r>
              <a:rPr lang="fr-BE" sz="2300" b="1" dirty="0" err="1"/>
              <a:t>enforcement</a:t>
            </a:r>
            <a:r>
              <a:rPr lang="fr-BE" sz="2300" b="1" dirty="0"/>
              <a:t> </a:t>
            </a:r>
            <a:r>
              <a:rPr lang="fr-BE" sz="2300" b="1" dirty="0" err="1"/>
              <a:t>based</a:t>
            </a:r>
            <a:r>
              <a:rPr lang="fr-BE" sz="2300" b="1" dirty="0"/>
              <a:t> on </a:t>
            </a:r>
            <a:r>
              <a:rPr lang="fr-BE" sz="2300" b="1" dirty="0" err="1"/>
              <a:t>sound</a:t>
            </a:r>
            <a:r>
              <a:rPr lang="fr-BE" sz="2300" b="1" dirty="0"/>
              <a:t> </a:t>
            </a:r>
            <a:r>
              <a:rPr lang="fr-BE" sz="2300" b="1" dirty="0" err="1"/>
              <a:t>law</a:t>
            </a:r>
            <a:r>
              <a:rPr lang="fr-BE" sz="2300" b="1" dirty="0"/>
              <a:t> and </a:t>
            </a:r>
            <a:r>
              <a:rPr lang="fr-BE" sz="2300" b="1" dirty="0" err="1"/>
              <a:t>economics</a:t>
            </a:r>
            <a:r>
              <a:rPr lang="fr-BE" sz="2300" b="1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i="1" dirty="0"/>
              <a:t>GE/Alstom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i="1" dirty="0"/>
              <a:t>Dow/Dupont</a:t>
            </a:r>
            <a:r>
              <a:rPr lang="fr-BE" dirty="0"/>
              <a:t> + </a:t>
            </a:r>
            <a:r>
              <a:rPr lang="fr-BE" i="1" dirty="0"/>
              <a:t>Bayer/Monsanto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/>
              <a:t>Multiple </a:t>
            </a:r>
            <a:r>
              <a:rPr lang="fr-BE" i="1" dirty="0"/>
              <a:t>pharma cases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i="1" dirty="0"/>
              <a:t>Illumina/</a:t>
            </a:r>
            <a:r>
              <a:rPr lang="fr-BE" i="1" dirty="0" err="1"/>
              <a:t>Grail</a:t>
            </a:r>
            <a:r>
              <a:rPr lang="fr-BE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i="1" dirty="0"/>
              <a:t>Boeing/Embraer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i="1" dirty="0" err="1"/>
              <a:t>Booking</a:t>
            </a:r>
            <a:r>
              <a:rPr lang="fr-BE" i="1" dirty="0"/>
              <a:t>/</a:t>
            </a:r>
            <a:r>
              <a:rPr lang="fr-BE" i="1" dirty="0" err="1"/>
              <a:t>ETraveli</a:t>
            </a:r>
            <a:endParaRPr lang="fr-BE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i="1" dirty="0"/>
              <a:t>Adobe/</a:t>
            </a:r>
            <a:r>
              <a:rPr lang="fr-BE" i="1" dirty="0" err="1"/>
              <a:t>Figma</a:t>
            </a:r>
            <a:endParaRPr lang="fr-BE" i="1" dirty="0"/>
          </a:p>
          <a:p>
            <a:r>
              <a:rPr lang="fr-BE" dirty="0"/>
              <a:t>…</a:t>
            </a:r>
          </a:p>
          <a:p>
            <a:r>
              <a:rPr lang="fr-BE" sz="2100" b="1" dirty="0"/>
              <a:t>Ex post </a:t>
            </a:r>
            <a:r>
              <a:rPr lang="fr-BE" sz="2100" b="1" dirty="0" err="1"/>
              <a:t>evaluation</a:t>
            </a:r>
            <a:endParaRPr lang="fr-BE" sz="21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dirty="0"/>
              <a:t>Pharma </a:t>
            </a:r>
            <a:r>
              <a:rPr lang="fr-BE" dirty="0" err="1"/>
              <a:t>study</a:t>
            </a:r>
            <a:r>
              <a:rPr lang="fr-BE" dirty="0"/>
              <a:t>, Entry </a:t>
            </a:r>
            <a:r>
              <a:rPr lang="fr-BE" dirty="0" err="1"/>
              <a:t>study</a:t>
            </a:r>
            <a:r>
              <a:rPr lang="fr-BE" dirty="0"/>
              <a:t>, ...</a:t>
            </a:r>
          </a:p>
          <a:p>
            <a:endParaRPr lang="en-US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36E7F4C-5B6C-AB07-CF89-288D742A32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3323336"/>
              </p:ext>
            </p:extLst>
          </p:nvPr>
        </p:nvGraphicFramePr>
        <p:xfrm>
          <a:off x="508000" y="1371600"/>
          <a:ext cx="5842001" cy="3444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20226EC-29B2-8490-0D0A-CF14EA02BD85}"/>
              </a:ext>
            </a:extLst>
          </p:cNvPr>
          <p:cNvSpPr txBox="1"/>
          <p:nvPr/>
        </p:nvSpPr>
        <p:spPr>
          <a:xfrm>
            <a:off x="599440" y="5015546"/>
            <a:ext cx="5842001" cy="147732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BE" sz="1800" b="1" dirty="0"/>
              <a:t>2012-2025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1800" b="1" dirty="0"/>
              <a:t>58 interventions </a:t>
            </a:r>
            <a:r>
              <a:rPr lang="fr-BE" sz="1800" b="1" dirty="0" err="1"/>
              <a:t>based</a:t>
            </a:r>
            <a:r>
              <a:rPr lang="fr-BE" sz="1800" b="1" dirty="0"/>
              <a:t> on </a:t>
            </a:r>
            <a:r>
              <a:rPr lang="fr-BE" sz="1800" b="1" dirty="0" err="1"/>
              <a:t>IToH</a:t>
            </a:r>
            <a:r>
              <a:rPr lang="fr-BE" sz="1800" b="1" dirty="0"/>
              <a:t>  </a:t>
            </a:r>
            <a:r>
              <a:rPr lang="fr-BE" sz="1800" dirty="0"/>
              <a:t>or ~</a:t>
            </a:r>
            <a:r>
              <a:rPr lang="fr-BE" sz="1800" b="1" dirty="0"/>
              <a:t> </a:t>
            </a:r>
            <a:r>
              <a:rPr lang="fr-BE" sz="1800" b="1" u="sng" dirty="0"/>
              <a:t>24% </a:t>
            </a:r>
            <a:r>
              <a:rPr lang="fr-BE" sz="1800" dirty="0"/>
              <a:t>out of </a:t>
            </a:r>
            <a:r>
              <a:rPr lang="fr-BE" sz="1800" b="1" dirty="0"/>
              <a:t>245 </a:t>
            </a:r>
            <a:r>
              <a:rPr lang="fr-BE" sz="1800" dirty="0"/>
              <a:t>total interventions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BE" sz="1800" b="1" dirty="0"/>
              <a:t>NB:  4613</a:t>
            </a:r>
            <a:r>
              <a:rPr lang="fr-BE" sz="1800" dirty="0"/>
              <a:t> clearances of </a:t>
            </a:r>
            <a:r>
              <a:rPr lang="fr-BE" sz="1800" dirty="0" err="1"/>
              <a:t>which</a:t>
            </a:r>
            <a:r>
              <a:rPr lang="fr-BE" sz="1800" dirty="0"/>
              <a:t> </a:t>
            </a:r>
            <a:r>
              <a:rPr lang="fr-BE" sz="1800" b="1" dirty="0"/>
              <a:t>3702</a:t>
            </a:r>
            <a:r>
              <a:rPr lang="fr-BE" sz="1800" dirty="0"/>
              <a:t> or </a:t>
            </a:r>
            <a:r>
              <a:rPr lang="fr-BE" sz="1800" b="1" dirty="0"/>
              <a:t>~80% </a:t>
            </a:r>
            <a:r>
              <a:rPr lang="fr-BE" sz="1800" dirty="0" err="1"/>
              <a:t>simplified</a:t>
            </a:r>
            <a:endParaRPr lang="fr-BE" sz="1800" dirty="0"/>
          </a:p>
        </p:txBody>
      </p:sp>
    </p:spTree>
    <p:extLst>
      <p:ext uri="{BB962C8B-B14F-4D97-AF65-F5344CB8AC3E}">
        <p14:creationId xmlns:p14="http://schemas.microsoft.com/office/powerpoint/2010/main" val="3187687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7F8B0-3D4B-FA4D-A0B4-160B36CC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160" y="233046"/>
            <a:ext cx="10515600" cy="816904"/>
          </a:xfrm>
        </p:spPr>
        <p:txBody>
          <a:bodyPr>
            <a:normAutofit fontScale="90000"/>
          </a:bodyPr>
          <a:lstStyle/>
          <a:p>
            <a:r>
              <a:rPr lang="fr-BE" b="1" dirty="0"/>
              <a:t>4. EU Merger control = obstacle to scale-up of EU </a:t>
            </a:r>
            <a:r>
              <a:rPr lang="fr-BE" b="1" dirty="0" err="1"/>
              <a:t>firms</a:t>
            </a:r>
            <a:r>
              <a:rPr lang="fr-BE" b="1" dirty="0"/>
              <a:t> in innovative </a:t>
            </a:r>
            <a:r>
              <a:rPr lang="fr-BE" b="1" dirty="0" err="1"/>
              <a:t>sectors</a:t>
            </a:r>
            <a:r>
              <a:rPr lang="fr-BE" b="1" dirty="0"/>
              <a:t>?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7D4AE9-629E-9A03-3AFF-FC51A5BAF7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7900461"/>
              </p:ext>
            </p:extLst>
          </p:nvPr>
        </p:nvGraphicFramePr>
        <p:xfrm>
          <a:off x="838200" y="1380978"/>
          <a:ext cx="4736614" cy="2424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FBBFEC5-73B6-76B8-EA2B-541FAB1E44B3}"/>
              </a:ext>
            </a:extLst>
          </p:cNvPr>
          <p:cNvSpPr txBox="1"/>
          <p:nvPr/>
        </p:nvSpPr>
        <p:spPr>
          <a:xfrm>
            <a:off x="5933440" y="1300419"/>
            <a:ext cx="5974080" cy="532453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BE" sz="1600" b="1" dirty="0"/>
              <a:t>1.</a:t>
            </a:r>
            <a:r>
              <a:rPr lang="fr-BE" sz="1600" dirty="0"/>
              <a:t> Acquisitions by </a:t>
            </a:r>
            <a:r>
              <a:rPr lang="fr-BE" sz="1600" b="1" dirty="0"/>
              <a:t>EU </a:t>
            </a:r>
            <a:r>
              <a:rPr lang="fr-BE" sz="1600" dirty="0" err="1"/>
              <a:t>acquirers</a:t>
            </a:r>
            <a:r>
              <a:rPr lang="fr-BE" sz="1600" dirty="0"/>
              <a:t> in </a:t>
            </a:r>
            <a:r>
              <a:rPr lang="fr-BE" sz="1600" b="1" dirty="0"/>
              <a:t>innovative</a:t>
            </a:r>
            <a:r>
              <a:rPr lang="fr-BE" sz="1600" dirty="0"/>
              <a:t> </a:t>
            </a:r>
            <a:r>
              <a:rPr lang="fr-BE" sz="1600" dirty="0" err="1"/>
              <a:t>sectors</a:t>
            </a:r>
            <a:r>
              <a:rPr lang="fr-BE" sz="1600" dirty="0"/>
              <a:t>:</a:t>
            </a:r>
          </a:p>
          <a:p>
            <a:pPr marL="285750" lvl="1" indent="-285750" algn="just">
              <a:buFont typeface="Arial" panose="020B0604020202020204" pitchFamily="34" charset="0"/>
              <a:buChar char="•"/>
            </a:pPr>
            <a:r>
              <a:rPr lang="fr-BE" sz="1600" b="1" dirty="0" err="1"/>
              <a:t>Zero</a:t>
            </a:r>
            <a:r>
              <a:rPr lang="fr-BE" sz="1600" dirty="0"/>
              <a:t> prohibitions/</a:t>
            </a:r>
            <a:r>
              <a:rPr lang="fr-BE" sz="1600" dirty="0" err="1"/>
              <a:t>abandonments</a:t>
            </a:r>
            <a:endParaRPr lang="fr-B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BE" sz="1600" dirty="0" err="1"/>
              <a:t>Only</a:t>
            </a:r>
            <a:r>
              <a:rPr lang="fr-BE" sz="1600" dirty="0"/>
              <a:t> </a:t>
            </a:r>
            <a:r>
              <a:rPr lang="fr-BE" sz="1600" b="1" dirty="0"/>
              <a:t>12 </a:t>
            </a:r>
            <a:r>
              <a:rPr lang="fr-BE" sz="1600" b="1" dirty="0" err="1"/>
              <a:t>remedy</a:t>
            </a:r>
            <a:r>
              <a:rPr lang="fr-BE" sz="1600" b="1" dirty="0"/>
              <a:t> cases</a:t>
            </a:r>
            <a:r>
              <a:rPr lang="fr-BE" sz="1600" dirty="0"/>
              <a:t> </a:t>
            </a:r>
            <a:r>
              <a:rPr lang="fr-BE" sz="1600" dirty="0" err="1"/>
              <a:t>with</a:t>
            </a:r>
            <a:r>
              <a:rPr lang="fr-BE" sz="1600" dirty="0"/>
              <a:t> interventions at the </a:t>
            </a:r>
            <a:r>
              <a:rPr lang="fr-BE" sz="1600" dirty="0" err="1"/>
              <a:t>margin</a:t>
            </a:r>
            <a:endParaRPr lang="fr-BE" sz="1600" dirty="0"/>
          </a:p>
          <a:p>
            <a:pPr algn="just"/>
            <a:endParaRPr lang="fr-BE" sz="1600" dirty="0"/>
          </a:p>
          <a:p>
            <a:pPr algn="just"/>
            <a:r>
              <a:rPr lang="fr-BE" sz="1600" b="1" dirty="0"/>
              <a:t>2.</a:t>
            </a:r>
            <a:r>
              <a:rPr lang="fr-BE" sz="1600" dirty="0"/>
              <a:t> For acquisitions by </a:t>
            </a:r>
            <a:r>
              <a:rPr lang="fr-BE" sz="1600" b="1" dirty="0" err="1"/>
              <a:t>Third</a:t>
            </a:r>
            <a:r>
              <a:rPr lang="fr-BE" sz="1600" b="1" dirty="0"/>
              <a:t> Country </a:t>
            </a:r>
            <a:r>
              <a:rPr lang="fr-BE" sz="1600" dirty="0"/>
              <a:t>(TC) </a:t>
            </a:r>
            <a:r>
              <a:rPr lang="fr-BE" sz="1600" dirty="0" err="1"/>
              <a:t>acquirers</a:t>
            </a:r>
            <a:r>
              <a:rPr lang="fr-BE" sz="1600" dirty="0"/>
              <a:t> in </a:t>
            </a:r>
            <a:r>
              <a:rPr lang="fr-BE" sz="1600" b="1" dirty="0"/>
              <a:t>innovative</a:t>
            </a:r>
            <a:r>
              <a:rPr lang="fr-BE" sz="1600" dirty="0"/>
              <a:t> </a:t>
            </a:r>
            <a:r>
              <a:rPr lang="fr-BE" sz="1600" dirty="0" err="1"/>
              <a:t>sectors</a:t>
            </a:r>
            <a:endParaRPr lang="fr-B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BE" sz="1600" b="1" dirty="0"/>
              <a:t>4</a:t>
            </a:r>
            <a:r>
              <a:rPr lang="fr-BE" sz="1600" dirty="0"/>
              <a:t> prohibitions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BE" sz="1600" b="1" dirty="0"/>
              <a:t>27 </a:t>
            </a:r>
            <a:r>
              <a:rPr lang="fr-BE" sz="1600" b="1" dirty="0" err="1"/>
              <a:t>remedy</a:t>
            </a:r>
            <a:r>
              <a:rPr lang="fr-BE" sz="1600" b="1" dirty="0"/>
              <a:t> cases</a:t>
            </a:r>
            <a:r>
              <a:rPr lang="fr-BE" sz="1600" dirty="0"/>
              <a:t> </a:t>
            </a:r>
            <a:r>
              <a:rPr lang="fr-BE" sz="1600" dirty="0" err="1"/>
              <a:t>with</a:t>
            </a:r>
            <a:r>
              <a:rPr lang="fr-BE" sz="1600" dirty="0"/>
              <a:t> </a:t>
            </a:r>
            <a:r>
              <a:rPr lang="fr-BE" sz="1600" dirty="0" err="1"/>
              <a:t>often</a:t>
            </a:r>
            <a:r>
              <a:rPr lang="fr-BE" sz="1600" dirty="0"/>
              <a:t> </a:t>
            </a:r>
            <a:r>
              <a:rPr lang="fr-BE" sz="1600" dirty="0" err="1"/>
              <a:t>significant</a:t>
            </a:r>
            <a:r>
              <a:rPr lang="fr-BE" sz="1600" dirty="0"/>
              <a:t> intervention</a:t>
            </a:r>
          </a:p>
          <a:p>
            <a:pPr algn="just"/>
            <a:r>
              <a:rPr lang="fr-BE" sz="1600" dirty="0">
                <a:sym typeface="Wingdings" panose="05000000000000000000" pitchFamily="2" charset="2"/>
              </a:rPr>
              <a:t>  </a:t>
            </a:r>
            <a:r>
              <a:rPr lang="fr-BE" sz="1600" dirty="0" err="1">
                <a:sym typeface="Wingdings" panose="05000000000000000000" pitchFamily="2" charset="2"/>
              </a:rPr>
              <a:t>Protecting</a:t>
            </a:r>
            <a:r>
              <a:rPr lang="fr-BE" sz="1600" dirty="0">
                <a:sym typeface="Wingdings" panose="05000000000000000000" pitchFamily="2" charset="2"/>
              </a:rPr>
              <a:t> </a:t>
            </a:r>
            <a:r>
              <a:rPr lang="fr-BE" sz="1600" dirty="0" err="1">
                <a:sym typeface="Wingdings" panose="05000000000000000000" pitchFamily="2" charset="2"/>
              </a:rPr>
              <a:t>opportunities</a:t>
            </a:r>
            <a:r>
              <a:rPr lang="fr-BE" sz="1600" dirty="0">
                <a:sym typeface="Wingdings" panose="05000000000000000000" pitchFamily="2" charset="2"/>
              </a:rPr>
              <a:t> of EU </a:t>
            </a:r>
            <a:r>
              <a:rPr lang="fr-BE" sz="1600" dirty="0" err="1">
                <a:sym typeface="Wingdings" panose="05000000000000000000" pitchFamily="2" charset="2"/>
              </a:rPr>
              <a:t>firms</a:t>
            </a:r>
            <a:r>
              <a:rPr lang="fr-BE" sz="1600" dirty="0">
                <a:sym typeface="Wingdings" panose="05000000000000000000" pitchFamily="2" charset="2"/>
              </a:rPr>
              <a:t> to </a:t>
            </a:r>
            <a:r>
              <a:rPr lang="fr-BE" sz="1600" dirty="0" err="1">
                <a:sym typeface="Wingdings" panose="05000000000000000000" pitchFamily="2" charset="2"/>
              </a:rPr>
              <a:t>compete</a:t>
            </a:r>
            <a:r>
              <a:rPr lang="fr-BE" sz="1600" dirty="0">
                <a:sym typeface="Wingdings" panose="05000000000000000000" pitchFamily="2" charset="2"/>
              </a:rPr>
              <a:t> on global </a:t>
            </a:r>
            <a:r>
              <a:rPr lang="fr-BE" sz="1600" dirty="0" err="1">
                <a:sym typeface="Wingdings" panose="05000000000000000000" pitchFamily="2" charset="2"/>
              </a:rPr>
              <a:t>markets</a:t>
            </a:r>
            <a:endParaRPr lang="fr-BE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fr-BE" sz="1600" dirty="0"/>
          </a:p>
          <a:p>
            <a:pPr algn="just"/>
            <a:r>
              <a:rPr lang="fr-BE" sz="1600" b="1" dirty="0"/>
              <a:t>3.</a:t>
            </a:r>
            <a:r>
              <a:rPr lang="fr-BE" sz="1600" dirty="0"/>
              <a:t> For acquisitions by </a:t>
            </a:r>
            <a:r>
              <a:rPr lang="fr-BE" sz="1600" b="1" dirty="0"/>
              <a:t>EU </a:t>
            </a:r>
            <a:r>
              <a:rPr lang="fr-BE" sz="1600" dirty="0" err="1"/>
              <a:t>acquirers</a:t>
            </a:r>
            <a:r>
              <a:rPr lang="fr-BE" sz="1600" dirty="0"/>
              <a:t> in </a:t>
            </a:r>
            <a:r>
              <a:rPr lang="fr-BE" sz="1600" b="1" dirty="0"/>
              <a:t>mature</a:t>
            </a:r>
            <a:r>
              <a:rPr lang="fr-BE" sz="1600" dirty="0"/>
              <a:t> </a:t>
            </a:r>
            <a:r>
              <a:rPr lang="fr-BE" sz="1600" dirty="0" err="1"/>
              <a:t>sectors</a:t>
            </a:r>
            <a:r>
              <a:rPr lang="fr-BE" sz="1600" dirty="0"/>
              <a:t> </a:t>
            </a:r>
            <a:r>
              <a:rPr lang="fr-BE" sz="1600" dirty="0" err="1"/>
              <a:t>significantly</a:t>
            </a:r>
            <a:r>
              <a:rPr lang="fr-BE" sz="1600" dirty="0"/>
              <a:t> </a:t>
            </a:r>
            <a:r>
              <a:rPr lang="fr-BE" sz="1600" b="1" dirty="0"/>
              <a:t>more interventions</a:t>
            </a:r>
            <a:r>
              <a:rPr lang="fr-BE" sz="1600" dirty="0"/>
              <a:t>, but no scale-up, innovation or </a:t>
            </a:r>
            <a:r>
              <a:rPr lang="fr-BE" sz="1600" dirty="0" err="1"/>
              <a:t>productivity</a:t>
            </a:r>
            <a:r>
              <a:rPr lang="fr-BE" sz="1600" dirty="0"/>
              <a:t> </a:t>
            </a:r>
            <a:r>
              <a:rPr lang="fr-BE" sz="1600" dirty="0" err="1"/>
              <a:t>problems</a:t>
            </a:r>
            <a:endParaRPr lang="fr-BE" sz="1600" dirty="0"/>
          </a:p>
          <a:p>
            <a:pPr algn="just"/>
            <a:endParaRPr lang="fr-BE" sz="1600" dirty="0"/>
          </a:p>
          <a:p>
            <a:pPr algn="just"/>
            <a:r>
              <a:rPr lang="fr-BE" sz="1600" dirty="0"/>
              <a:t>4. </a:t>
            </a:r>
            <a:r>
              <a:rPr lang="fr-BE" sz="1600" dirty="0" err="1"/>
              <a:t>Differences</a:t>
            </a:r>
            <a:r>
              <a:rPr lang="fr-BE" sz="1600" dirty="0"/>
              <a:t> are </a:t>
            </a:r>
            <a:r>
              <a:rPr lang="fr-BE" sz="1600" b="1" dirty="0"/>
              <a:t>not </a:t>
            </a:r>
            <a:r>
              <a:rPr lang="fr-BE" sz="1600" b="1" dirty="0" err="1"/>
              <a:t>driven</a:t>
            </a:r>
            <a:r>
              <a:rPr lang="fr-BE" sz="1600" b="1" dirty="0"/>
              <a:t> by discrimination of TC </a:t>
            </a:r>
            <a:r>
              <a:rPr lang="fr-BE" sz="1600" b="1" dirty="0" err="1"/>
              <a:t>acquirers</a:t>
            </a:r>
            <a:r>
              <a:rPr lang="fr-BE" sz="1600" dirty="0"/>
              <a:t>, but </a:t>
            </a:r>
            <a:r>
              <a:rPr lang="fr-BE" sz="1600" dirty="0" err="1"/>
              <a:t>potentially</a:t>
            </a:r>
            <a:r>
              <a:rPr lang="fr-BE" sz="1600" dirty="0"/>
              <a:t> </a:t>
            </a:r>
            <a:r>
              <a:rPr lang="fr-BE" sz="1600" dirty="0" err="1"/>
              <a:t>harmful</a:t>
            </a:r>
            <a:r>
              <a:rPr lang="fr-BE" sz="1600" dirty="0"/>
              <a:t> acquisitions by EU </a:t>
            </a:r>
            <a:r>
              <a:rPr lang="fr-BE" sz="1600" dirty="0" err="1"/>
              <a:t>acquirers</a:t>
            </a:r>
            <a:r>
              <a:rPr lang="fr-BE" sz="1600" dirty="0"/>
              <a:t> in high tech </a:t>
            </a:r>
            <a:r>
              <a:rPr lang="fr-BE" sz="1600" dirty="0" err="1"/>
              <a:t>sectors</a:t>
            </a:r>
            <a:r>
              <a:rPr lang="fr-BE" sz="1600" dirty="0"/>
              <a:t> </a:t>
            </a:r>
            <a:r>
              <a:rPr lang="fr-BE" sz="1600" dirty="0" err="1"/>
              <a:t>did</a:t>
            </a:r>
            <a:r>
              <a:rPr lang="fr-BE" sz="1600" dirty="0"/>
              <a:t> not arise:  </a:t>
            </a:r>
            <a:r>
              <a:rPr lang="fr-BE" sz="1600" b="1" dirty="0" err="1"/>
              <a:t>insufficient</a:t>
            </a:r>
            <a:r>
              <a:rPr lang="fr-BE" sz="1600" b="1" dirty="0"/>
              <a:t> </a:t>
            </a:r>
            <a:r>
              <a:rPr lang="fr-BE" sz="1600" b="1" dirty="0" err="1"/>
              <a:t>scale</a:t>
            </a:r>
            <a:r>
              <a:rPr lang="fr-BE" sz="1600" b="1" dirty="0"/>
              <a:t>!</a:t>
            </a:r>
          </a:p>
          <a:p>
            <a:pPr algn="just"/>
            <a:endParaRPr lang="fr-BE" sz="1600" dirty="0"/>
          </a:p>
          <a:p>
            <a:pPr algn="just"/>
            <a:r>
              <a:rPr lang="fr-BE" sz="1800" b="1" dirty="0">
                <a:sym typeface="Wingdings" panose="05000000000000000000" pitchFamily="2" charset="2"/>
              </a:rPr>
              <a:t></a:t>
            </a:r>
            <a:r>
              <a:rPr lang="fr-BE" sz="1800" b="1" dirty="0"/>
              <a:t> EU merger control </a:t>
            </a:r>
            <a:r>
              <a:rPr lang="fr-BE" sz="1800" b="1" dirty="0" err="1"/>
              <a:t>likely</a:t>
            </a:r>
            <a:r>
              <a:rPr lang="fr-BE" sz="1800" b="1" dirty="0"/>
              <a:t> not ‘part of </a:t>
            </a:r>
            <a:r>
              <a:rPr lang="fr-BE" sz="1800" b="1" dirty="0" err="1"/>
              <a:t>problem</a:t>
            </a:r>
            <a:r>
              <a:rPr lang="fr-BE" sz="1800" b="1" dirty="0"/>
              <a:t>’, but - if </a:t>
            </a:r>
            <a:r>
              <a:rPr lang="fr-BE" sz="1800" b="1" dirty="0" err="1"/>
              <a:t>anything</a:t>
            </a:r>
            <a:r>
              <a:rPr lang="fr-BE" sz="1800" b="1" dirty="0"/>
              <a:t> - part of the solution</a:t>
            </a:r>
            <a:endParaRPr lang="en-US" sz="1800" b="1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82BAED1-C58F-11E1-0603-10A00BB4F4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8308862"/>
              </p:ext>
            </p:extLst>
          </p:nvPr>
        </p:nvGraphicFramePr>
        <p:xfrm>
          <a:off x="838200" y="4004441"/>
          <a:ext cx="4736614" cy="2488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7246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89FAE5-D3E9-8389-A22F-2F63C0FC09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2256739"/>
            <a:ext cx="10515600" cy="1020337"/>
          </a:xfrm>
        </p:spPr>
        <p:txBody>
          <a:bodyPr/>
          <a:lstStyle/>
          <a:p>
            <a:r>
              <a:rPr lang="en-US" sz="8000" dirty="0"/>
              <a:t>Thank you</a:t>
            </a:r>
            <a:endParaRPr lang="en-GB" sz="8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55C0DC-F406-3C80-40AD-12D2D17E9A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996499"/>
            <a:ext cx="10515600" cy="57550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Google Shape;445;p20">
            <a:extLst>
              <a:ext uri="{FF2B5EF4-FFF2-40B4-BE49-F238E27FC236}">
                <a16:creationId xmlns:a16="http://schemas.microsoft.com/office/drawing/2014/main" id="{38E61E29-8603-546B-ECBD-D4F8E851B3FC}"/>
              </a:ext>
            </a:extLst>
          </p:cNvPr>
          <p:cNvSpPr txBox="1"/>
          <p:nvPr/>
        </p:nvSpPr>
        <p:spPr>
          <a:xfrm>
            <a:off x="838200" y="4652301"/>
            <a:ext cx="8941016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© European Union 2025</a:t>
            </a:r>
            <a:endParaRPr sz="1200" dirty="0">
              <a:solidFill>
                <a:schemeClr val="tx2"/>
              </a:solidFill>
              <a:latin typeface="+mj-lt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Unless otherwise noted the reuse of this presentation is authorised under the </a:t>
            </a:r>
            <a:r>
              <a:rPr lang="en-GB" sz="1200" u="sng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 4.0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 license. For any use or reproduction of elements that are not owned by the EU, permission may need to be sought directly from the respective right holders.</a:t>
            </a:r>
            <a:endParaRPr sz="1200" dirty="0">
              <a:solidFill>
                <a:schemeClr val="tx2"/>
              </a:solidFill>
              <a:latin typeface="+mj-lt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Slide </a:t>
            </a:r>
            <a:r>
              <a:rPr lang="en-GB" sz="1200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xx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: </a:t>
            </a:r>
            <a:r>
              <a:rPr lang="en-GB" sz="1200" b="0" i="0" u="none" strike="noStrike" cap="none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element concerned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, source: </a:t>
            </a:r>
            <a:r>
              <a:rPr lang="en-GB" sz="1200" b="0" i="0" u="none" strike="noStrike" cap="none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e.g. Fotolia.com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; Slide </a:t>
            </a:r>
            <a:r>
              <a:rPr lang="en-GB" sz="1200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xx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: </a:t>
            </a:r>
            <a:r>
              <a:rPr lang="en-GB" sz="1200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element concerned</a:t>
            </a:r>
            <a:r>
              <a:rPr lang="en-GB" sz="1200" dirty="0">
                <a:solidFill>
                  <a:schemeClr val="tx2"/>
                </a:solidFill>
                <a:latin typeface="+mj-lt"/>
                <a:ea typeface="Arial"/>
                <a:cs typeface="Arial"/>
                <a:sym typeface="Arial"/>
              </a:rPr>
              <a:t>, source</a:t>
            </a:r>
            <a:r>
              <a:rPr lang="en-GB" sz="1200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: e.g. iStock.com </a:t>
            </a:r>
            <a:endParaRPr sz="1200" dirty="0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2" name="Google Shape;412;p46">
            <a:extLst>
              <a:ext uri="{FF2B5EF4-FFF2-40B4-BE49-F238E27FC236}">
                <a16:creationId xmlns:a16="http://schemas.microsoft.com/office/drawing/2014/main" id="{36D114E6-D0BC-BDB4-8662-B5C3F4389BB5}"/>
              </a:ext>
            </a:extLst>
          </p:cNvPr>
          <p:cNvSpPr txBox="1"/>
          <p:nvPr/>
        </p:nvSpPr>
        <p:spPr>
          <a:xfrm>
            <a:off x="9510079" y="0"/>
            <a:ext cx="2681921" cy="3693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-BE" sz="1200" b="0" i="0" u="none" strike="noStrike" cap="none" dirty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Fill in copyright information.</a:t>
            </a:r>
            <a:endParaRPr sz="12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8372291"/>
      </p:ext>
    </p:extLst>
  </p:cSld>
  <p:clrMapOvr>
    <a:masterClrMapping/>
  </p:clrMapOvr>
</p:sld>
</file>

<file path=ppt/theme/theme1.xml><?xml version="1.0" encoding="utf-8"?>
<a:theme xmlns:a="http://schemas.openxmlformats.org/drawingml/2006/main" name="colour palette new PPT">
  <a:themeElements>
    <a:clrScheme name="EC Colour Palette 2024">
      <a:dk1>
        <a:sysClr val="windowText" lastClr="000000"/>
      </a:dk1>
      <a:lt1>
        <a:sysClr val="window" lastClr="FFFFFF"/>
      </a:lt1>
      <a:dk2>
        <a:srgbClr val="003399"/>
      </a:dk2>
      <a:lt2>
        <a:srgbClr val="C6E5DF"/>
      </a:lt2>
      <a:accent1>
        <a:srgbClr val="44BA7E"/>
      </a:accent1>
      <a:accent2>
        <a:srgbClr val="000083"/>
      </a:accent2>
      <a:accent3>
        <a:srgbClr val="48038C"/>
      </a:accent3>
      <a:accent4>
        <a:srgbClr val="FF712C"/>
      </a:accent4>
      <a:accent5>
        <a:srgbClr val="FFD34E"/>
      </a:accent5>
      <a:accent6>
        <a:srgbClr val="DD0C86"/>
      </a:accent6>
      <a:hlink>
        <a:srgbClr val="003399"/>
      </a:hlink>
      <a:folHlink>
        <a:srgbClr val="003399"/>
      </a:folHlink>
    </a:clrScheme>
    <a:fontScheme name="EC revam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vamp_VI_EC_Corporate_PPT_Template_2024 2.pptx" id="{82638BCC-62B9-435A-B3D4-91B8F41A0F82}" vid="{331CF50E-8039-4F5B-9C47-F59CDFBC17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7B6F83-6DDD-48D8-857B-BE72EE2D0B99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C578E49-555D-4D0C-B802-355039F0D8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D81E1F-6DA9-4707-BA36-9D5427D786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3366</TotalTime>
  <Words>796</Words>
  <Application>Microsoft Office PowerPoint</Application>
  <PresentationFormat>Widescreen</PresentationFormat>
  <Paragraphs>117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Arial</vt:lpstr>
      <vt:lpstr>Aptos</vt:lpstr>
      <vt:lpstr>Wingdings</vt:lpstr>
      <vt:lpstr>colour palette new PPT</vt:lpstr>
      <vt:lpstr>Protecting dynamic competition in EU merger control</vt:lpstr>
      <vt:lpstr>Introduction</vt:lpstr>
      <vt:lpstr>1. Why dynamic effects of M&amp;A require attention</vt:lpstr>
      <vt:lpstr>2. Dynamic effects cases are not easy </vt:lpstr>
      <vt:lpstr>3. What the Commission does to tackle dynamic harm</vt:lpstr>
      <vt:lpstr>4. EU Merger control = obstacle to scale-up of EU firms in innovative sectors?</vt:lpstr>
      <vt:lpstr>Thank you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DEISENHOFER Thomas (COMP)</dc:creator>
  <cp:lastModifiedBy>DEISENHOFER Thomas (COMP)</cp:lastModifiedBy>
  <cp:revision>7</cp:revision>
  <cp:lastPrinted>2026-04-16T14:31:53Z</cp:lastPrinted>
  <dcterms:created xsi:type="dcterms:W3CDTF">2026-04-10T13:57:31Z</dcterms:created>
  <dcterms:modified xsi:type="dcterms:W3CDTF">2026-04-16T14:43:24Z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0x010100AF098AE41A192E4C85C747A9850AEF9A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2023-09-26T10:27:54Z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5f9041e0-26c3-439f-9557-91c751557f9e</vt:lpwstr>
  </property>
  <property fmtid="{D5CDD505-2E9C-101B-9397-08002B2CF9AE}" pid="9" name="MSIP_Label_6bd9ddd1-4d20-43f6-abfa-fc3c07406f94_ContentBits">
    <vt:lpwstr>0</vt:lpwstr>
  </property>
</Properties>
</file>