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6ee74dff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d6ee74df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6ee74dff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d6ee74dff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d6ee74dff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d6ee74df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6ee74dff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d6ee74dff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6ee74dff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d6ee74df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6ee74dff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d6ee74df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6ee74df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d6ee74df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d6ee74df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d6ee74df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d6ee74dff3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d6ee74dff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d6ee74dff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d6ee74dff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d6ee74dff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d6ee74dff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6ee74dff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d6ee74dff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d6ee74dff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d6ee74df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My Presentation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By Lewis Crofts (48 years 5 months)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Draft Council Conclusion (2):</a:t>
            </a:r>
            <a:endParaRPr/>
          </a:p>
        </p:txBody>
      </p:sp>
      <p:sp>
        <p:nvSpPr>
          <p:cNvPr id="108" name="Google Shape;10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None/>
            </a:pPr>
            <a:r>
              <a:rPr lang="en" sz="2800">
                <a:solidFill>
                  <a:schemeClr val="dk1"/>
                </a:solidFill>
              </a:rPr>
              <a:t>31.The European Council calls on the Member States and the Commission to improve the conditions throughout the Union for businesses to achieve the scale needed to invest, innovate and compete at global level, in particular in relation to the telecommunications, financial services, space and energy sectors. This would include the ongoing review of the merger guidelines.</a:t>
            </a:r>
            <a:endParaRPr sz="2800">
              <a:solidFill>
                <a:schemeClr val="dk1"/>
              </a:solidFill>
            </a:endParaRPr>
          </a:p>
          <a:p>
            <a:pPr marL="0" marR="0" lvl="0" indent="0" algn="l" rtl="0">
              <a:lnSpc>
                <a:spcPct val="100000"/>
              </a:lnSpc>
              <a:spcBef>
                <a:spcPts val="0"/>
              </a:spcBef>
              <a:spcAft>
                <a:spcPts val="0"/>
              </a:spcAft>
              <a:buNone/>
            </a:pPr>
            <a:endParaRPr sz="2800">
              <a:solidFill>
                <a:schemeClr val="dk1"/>
              </a:solidFill>
            </a:endParaRPr>
          </a:p>
          <a:p>
            <a:pPr marL="0" marR="0" lvl="0" indent="0" algn="l" rtl="0">
              <a:lnSpc>
                <a:spcPct val="100000"/>
              </a:lnSpc>
              <a:spcBef>
                <a:spcPts val="0"/>
              </a:spcBef>
              <a:spcAft>
                <a:spcPts val="0"/>
              </a:spcAft>
              <a:buNone/>
            </a:pPr>
            <a:r>
              <a:rPr lang="en" sz="2800">
                <a:solidFill>
                  <a:schemeClr val="dk1"/>
                </a:solidFill>
              </a:rPr>
              <a:t>32.</a:t>
            </a:r>
            <a:r>
              <a:rPr lang="en" sz="2800" u="sng">
                <a:solidFill>
                  <a:schemeClr val="dk1"/>
                </a:solidFill>
              </a:rPr>
              <a:t>The European Council calls on the Commission to ensure timely and robust enforcement of the Single Market rules, thus preserving its integrity and a level playing field. </a:t>
            </a:r>
            <a:endParaRPr sz="2800" u="sng">
              <a:solidFill>
                <a:schemeClr val="dk1"/>
              </a:solidFill>
            </a:endParaRPr>
          </a:p>
          <a:p>
            <a:pPr marL="0" marR="0" lvl="0" indent="0" algn="l" rtl="0">
              <a:lnSpc>
                <a:spcPct val="100000"/>
              </a:lnSpc>
              <a:spcBef>
                <a:spcPts val="0"/>
              </a:spcBef>
              <a:spcAft>
                <a:spcPts val="0"/>
              </a:spcAft>
              <a:buNone/>
            </a:pPr>
            <a:endParaRPr sz="2800">
              <a:solidFill>
                <a:schemeClr val="dk1"/>
              </a:solidFill>
            </a:endParaRPr>
          </a:p>
          <a:p>
            <a:pPr marL="0" marR="0" lvl="0" indent="0" algn="l" rtl="0">
              <a:lnSpc>
                <a:spcPct val="100000"/>
              </a:lnSpc>
              <a:spcBef>
                <a:spcPts val="0"/>
              </a:spcBef>
              <a:spcAft>
                <a:spcPts val="0"/>
              </a:spcAft>
              <a:buNone/>
            </a:pPr>
            <a:r>
              <a:rPr lang="en" sz="2800">
                <a:solidFill>
                  <a:schemeClr val="dk1"/>
                </a:solidFill>
              </a:rPr>
              <a:t>CC-PIPI: 6.5</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Draft Council Conclusions (3):</a:t>
            </a:r>
            <a:endParaRPr/>
          </a:p>
        </p:txBody>
      </p:sp>
      <p:sp>
        <p:nvSpPr>
          <p:cNvPr id="114" name="Google Shape;11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marR="0" lvl="0" indent="0" algn="l" rtl="0">
              <a:lnSpc>
                <a:spcPct val="100000"/>
              </a:lnSpc>
              <a:spcBef>
                <a:spcPts val="0"/>
              </a:spcBef>
              <a:spcAft>
                <a:spcPts val="0"/>
              </a:spcAft>
              <a:buNone/>
            </a:pPr>
            <a:r>
              <a:rPr lang="en" sz="2800">
                <a:solidFill>
                  <a:schemeClr val="dk1"/>
                </a:solidFill>
              </a:rPr>
              <a:t>31. The European Council calls on the Member States and the Commission to improve the conditions throughout the Union for businesses to achieve the scale needed to invest, innovate and compete at global level. This includes the ongoing review of the merger guidelines, </a:t>
            </a:r>
            <a:r>
              <a:rPr lang="en" sz="2800" u="sng">
                <a:solidFill>
                  <a:schemeClr val="dk1"/>
                </a:solidFill>
              </a:rPr>
              <a:t>which should continue to ensure effective competition. </a:t>
            </a:r>
            <a:endParaRPr sz="2800" u="sng">
              <a:solidFill>
                <a:schemeClr val="dk1"/>
              </a:solidFill>
            </a:endParaRPr>
          </a:p>
          <a:p>
            <a:pPr marL="0" marR="0" lvl="0" indent="0" algn="l" rtl="0">
              <a:lnSpc>
                <a:spcPct val="100000"/>
              </a:lnSpc>
              <a:spcBef>
                <a:spcPts val="0"/>
              </a:spcBef>
              <a:spcAft>
                <a:spcPts val="0"/>
              </a:spcAft>
              <a:buNone/>
            </a:pPr>
            <a:endParaRPr sz="2800">
              <a:solidFill>
                <a:schemeClr val="dk1"/>
              </a:solidFill>
            </a:endParaRPr>
          </a:p>
          <a:p>
            <a:pPr marL="0" marR="0" lvl="0" indent="0" algn="l" rtl="0">
              <a:lnSpc>
                <a:spcPct val="100000"/>
              </a:lnSpc>
              <a:spcBef>
                <a:spcPts val="0"/>
              </a:spcBef>
              <a:spcAft>
                <a:spcPts val="0"/>
              </a:spcAft>
              <a:buNone/>
            </a:pPr>
            <a:r>
              <a:rPr lang="en" sz="2800">
                <a:solidFill>
                  <a:schemeClr val="dk1"/>
                </a:solidFill>
              </a:rPr>
              <a:t>CC-PIPI rating: 6</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Slide 12 / 248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Signalling…</a:t>
            </a:r>
            <a:endParaRPr/>
          </a:p>
        </p:txBody>
      </p:sp>
      <p:pic>
        <p:nvPicPr>
          <p:cNvPr id="125" name="Google Shape;125;p25"/>
          <p:cNvPicPr preferRelativeResize="0"/>
          <p:nvPr/>
        </p:nvPicPr>
        <p:blipFill>
          <a:blip r:embed="rId3">
            <a:alphaModFix/>
          </a:blip>
          <a:stretch>
            <a:fillRect/>
          </a:stretch>
        </p:blipFill>
        <p:spPr>
          <a:xfrm>
            <a:off x="1400175" y="1011210"/>
            <a:ext cx="5941125" cy="396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EU Parliament draft Report on Competition (Feb. 23)</a:t>
            </a:r>
            <a:endParaRPr/>
          </a:p>
        </p:txBody>
      </p:sp>
      <p:sp>
        <p:nvSpPr>
          <p:cNvPr id="131" name="Google Shape;13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2800">
                <a:solidFill>
                  <a:schemeClr val="dk1"/>
                </a:solidFill>
              </a:rPr>
              <a:t>Calls for a </a:t>
            </a:r>
            <a:r>
              <a:rPr lang="en" sz="2800" u="sng">
                <a:solidFill>
                  <a:schemeClr val="dk1"/>
                </a:solidFill>
              </a:rPr>
              <a:t>real independent</a:t>
            </a:r>
            <a:r>
              <a:rPr lang="en" sz="2800">
                <a:solidFill>
                  <a:schemeClr val="dk1"/>
                </a:solidFill>
              </a:rPr>
              <a:t> European competition authority under </a:t>
            </a:r>
            <a:r>
              <a:rPr lang="en" sz="2800" u="sng">
                <a:solidFill>
                  <a:schemeClr val="dk1"/>
                </a:solidFill>
              </a:rPr>
              <a:t>democratic oversight</a:t>
            </a:r>
            <a:r>
              <a:rPr lang="en" sz="2800">
                <a:solidFill>
                  <a:schemeClr val="dk1"/>
                </a:solidFill>
              </a:rPr>
              <a:t>, which is </a:t>
            </a:r>
            <a:r>
              <a:rPr lang="en" sz="2800" u="sng">
                <a:solidFill>
                  <a:schemeClr val="dk1"/>
                </a:solidFill>
              </a:rPr>
              <a:t>separate from the executive branch</a:t>
            </a:r>
            <a:r>
              <a:rPr lang="en" sz="2800">
                <a:solidFill>
                  <a:schemeClr val="dk1"/>
                </a:solidFill>
              </a:rPr>
              <a:t> to ensure </a:t>
            </a:r>
            <a:r>
              <a:rPr lang="en" sz="2800" u="sng">
                <a:solidFill>
                  <a:schemeClr val="dk1"/>
                </a:solidFill>
              </a:rPr>
              <a:t>no political interference</a:t>
            </a:r>
            <a:r>
              <a:rPr lang="en" sz="2800">
                <a:solidFill>
                  <a:schemeClr val="dk1"/>
                </a:solidFill>
              </a:rPr>
              <a:t>, and integrates antitrust, merger control, State aid, consumer policy and digital enforcement;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Slide 2 / 78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The Ugliest Words in the English Language</a:t>
            </a:r>
            <a:endParaRPr b="1"/>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0" lvl="0" indent="-406400" algn="l" rtl="0">
              <a:lnSpc>
                <a:spcPct val="100000"/>
              </a:lnSpc>
              <a:spcBef>
                <a:spcPts val="0"/>
              </a:spcBef>
              <a:spcAft>
                <a:spcPts val="0"/>
              </a:spcAft>
              <a:buClr>
                <a:schemeClr val="dk1"/>
              </a:buClr>
              <a:buSzPts val="2800"/>
              <a:buChar char="➔"/>
            </a:pPr>
            <a:r>
              <a:rPr lang="en" sz="2800">
                <a:solidFill>
                  <a:schemeClr val="dk1"/>
                </a:solidFill>
              </a:rPr>
              <a:t>Moist</a:t>
            </a:r>
            <a:endParaRPr sz="2800">
              <a:solidFill>
                <a:schemeClr val="dk1"/>
              </a:solidFill>
            </a:endParaRPr>
          </a:p>
          <a:p>
            <a:pPr marL="457200" marR="0" lvl="0" indent="-406400" algn="l" rtl="0">
              <a:lnSpc>
                <a:spcPct val="100000"/>
              </a:lnSpc>
              <a:spcBef>
                <a:spcPts val="0"/>
              </a:spcBef>
              <a:spcAft>
                <a:spcPts val="0"/>
              </a:spcAft>
              <a:buClr>
                <a:schemeClr val="dk1"/>
              </a:buClr>
              <a:buSzPts val="2800"/>
              <a:buChar char="➔"/>
            </a:pPr>
            <a:r>
              <a:rPr lang="en" sz="2800">
                <a:solidFill>
                  <a:schemeClr val="dk1"/>
                </a:solidFill>
              </a:rPr>
              <a:t>Phlegm</a:t>
            </a:r>
            <a:endParaRPr sz="2800">
              <a:solidFill>
                <a:schemeClr val="dk1"/>
              </a:solidFill>
            </a:endParaRPr>
          </a:p>
          <a:p>
            <a:pPr marL="457200" marR="0" lvl="0" indent="-406400" algn="l" rtl="0">
              <a:lnSpc>
                <a:spcPct val="100000"/>
              </a:lnSpc>
              <a:spcBef>
                <a:spcPts val="0"/>
              </a:spcBef>
              <a:spcAft>
                <a:spcPts val="0"/>
              </a:spcAft>
              <a:buClr>
                <a:schemeClr val="dk1"/>
              </a:buClr>
              <a:buSzPts val="2800"/>
              <a:buChar char="➔"/>
            </a:pPr>
            <a:r>
              <a:rPr lang="en" sz="2800">
                <a:solidFill>
                  <a:schemeClr val="dk1"/>
                </a:solidFill>
              </a:rPr>
              <a:t>Ointment</a:t>
            </a:r>
            <a:endParaRPr sz="2800">
              <a:solidFill>
                <a:schemeClr val="dk1"/>
              </a:solidFill>
            </a:endParaRPr>
          </a:p>
          <a:p>
            <a:pPr marL="457200" marR="0" lvl="0" indent="-406400" algn="l" rtl="0">
              <a:lnSpc>
                <a:spcPct val="100000"/>
              </a:lnSpc>
              <a:spcBef>
                <a:spcPts val="0"/>
              </a:spcBef>
              <a:spcAft>
                <a:spcPts val="0"/>
              </a:spcAft>
              <a:buClr>
                <a:schemeClr val="dk1"/>
              </a:buClr>
              <a:buSzPts val="2800"/>
              <a:buChar char="➔"/>
            </a:pPr>
            <a:r>
              <a:rPr lang="en" sz="2800">
                <a:solidFill>
                  <a:schemeClr val="dk1"/>
                </a:solidFill>
              </a:rPr>
              <a:t>Crepuscular </a:t>
            </a:r>
            <a:endParaRPr sz="2800">
              <a:solidFill>
                <a:schemeClr val="dk1"/>
              </a:solidFill>
            </a:endParaRPr>
          </a:p>
          <a:p>
            <a:pPr marL="457200" marR="0" lvl="0" indent="-406400" algn="l" rtl="0">
              <a:lnSpc>
                <a:spcPct val="100000"/>
              </a:lnSpc>
              <a:spcBef>
                <a:spcPts val="0"/>
              </a:spcBef>
              <a:spcAft>
                <a:spcPts val="0"/>
              </a:spcAft>
              <a:buClr>
                <a:schemeClr val="dk1"/>
              </a:buClr>
              <a:buSzPts val="2800"/>
              <a:buChar char="➔"/>
            </a:pPr>
            <a:r>
              <a:rPr lang="en" sz="2800">
                <a:solidFill>
                  <a:schemeClr val="dk1"/>
                </a:solidFill>
              </a:rPr>
              <a:t>Competitiveness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Frequency of Appearance in Works of Shakespeare</a:t>
            </a:r>
            <a:endParaRPr u="sng"/>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Competitor(s) 		9 times</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Monopoly 		1 time</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Guide(lines) 		28 times</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Commission 		50 times</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Authority 			57 times</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Europe 			10 times</a:t>
            </a:r>
            <a:endParaRPr sz="2500" dirty="0">
              <a:solidFill>
                <a:schemeClr val="dk1"/>
              </a:solidFill>
            </a:endParaRPr>
          </a:p>
          <a:p>
            <a:pPr marL="457200" marR="0" lvl="0" indent="0" algn="l" rtl="0">
              <a:lnSpc>
                <a:spcPct val="100000"/>
              </a:lnSpc>
              <a:spcBef>
                <a:spcPts val="0"/>
              </a:spcBef>
              <a:spcAft>
                <a:spcPts val="0"/>
              </a:spcAft>
              <a:buNone/>
            </a:pPr>
            <a:endParaRPr sz="2500" dirty="0">
              <a:solidFill>
                <a:schemeClr val="dk1"/>
              </a:solidFill>
            </a:endParaRPr>
          </a:p>
          <a:p>
            <a:pPr marL="0" marR="0" lvl="0" indent="0" algn="l" rtl="0">
              <a:lnSpc>
                <a:spcPct val="100000"/>
              </a:lnSpc>
              <a:spcBef>
                <a:spcPts val="0"/>
              </a:spcBef>
              <a:spcAft>
                <a:spcPts val="0"/>
              </a:spcAft>
              <a:buNone/>
            </a:pPr>
            <a:r>
              <a:rPr lang="en" sz="2500" dirty="0">
                <a:solidFill>
                  <a:schemeClr val="dk1"/>
                </a:solidFill>
              </a:rPr>
              <a:t>Zero Times</a:t>
            </a:r>
            <a:endParaRPr sz="2500" dirty="0">
              <a:solidFill>
                <a:schemeClr val="dk1"/>
              </a:solidFill>
            </a:endParaRPr>
          </a:p>
          <a:p>
            <a:pPr marL="457200" marR="0" lvl="0" indent="-387350" algn="l" rtl="0">
              <a:lnSpc>
                <a:spcPct val="100000"/>
              </a:lnSpc>
              <a:spcBef>
                <a:spcPts val="0"/>
              </a:spcBef>
              <a:spcAft>
                <a:spcPts val="0"/>
              </a:spcAft>
              <a:buClr>
                <a:schemeClr val="dk1"/>
              </a:buClr>
              <a:buSzPts val="2500"/>
              <a:buChar char="➔"/>
            </a:pPr>
            <a:r>
              <a:rPr lang="en" sz="2500" dirty="0">
                <a:solidFill>
                  <a:schemeClr val="dk1"/>
                </a:solidFill>
              </a:rPr>
              <a:t>Competitiveness</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Competitiveness Fight Club </a:t>
            </a:r>
            <a:endParaRPr/>
          </a:p>
        </p:txBody>
      </p:sp>
      <p:pic>
        <p:nvPicPr>
          <p:cNvPr id="78" name="Google Shape;78;p17"/>
          <p:cNvPicPr preferRelativeResize="0"/>
          <p:nvPr/>
        </p:nvPicPr>
        <p:blipFill>
          <a:blip r:embed="rId3">
            <a:alphaModFix/>
          </a:blip>
          <a:stretch>
            <a:fillRect/>
          </a:stretch>
        </p:blipFill>
        <p:spPr>
          <a:xfrm>
            <a:off x="1553800" y="1017725"/>
            <a:ext cx="5731465" cy="38209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Competitiveness Fight Club</a:t>
            </a:r>
            <a:endParaRPr/>
          </a:p>
        </p:txBody>
      </p:sp>
      <p:pic>
        <p:nvPicPr>
          <p:cNvPr id="84" name="Google Shape;84;p18"/>
          <p:cNvPicPr preferRelativeResize="0"/>
          <p:nvPr/>
        </p:nvPicPr>
        <p:blipFill>
          <a:blip r:embed="rId3">
            <a:alphaModFix/>
          </a:blip>
          <a:stretch>
            <a:fillRect/>
          </a:stretch>
        </p:blipFill>
        <p:spPr>
          <a:xfrm>
            <a:off x="1553825" y="1017725"/>
            <a:ext cx="5731465" cy="3820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Mission Letter - Von der Leyen to Ribera (Dec. 1, 2024</a:t>
            </a:r>
            <a:r>
              <a:rPr lang="en" sz="1800">
                <a:solidFill>
                  <a:schemeClr val="dk2"/>
                </a:solidFill>
              </a:rPr>
              <a:t>)</a:t>
            </a:r>
            <a:endParaRPr/>
          </a:p>
        </p:txBody>
      </p:sp>
      <p:sp>
        <p:nvSpPr>
          <p:cNvPr id="90" name="Google Shape;9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1200"/>
              </a:spcAft>
              <a:buNone/>
            </a:pPr>
            <a:r>
              <a:rPr lang="en" sz="2500">
                <a:solidFill>
                  <a:schemeClr val="dk1"/>
                </a:solidFill>
              </a:rPr>
              <a:t>Europe needs a new approach to </a:t>
            </a:r>
            <a:r>
              <a:rPr lang="en" sz="2500" b="1">
                <a:solidFill>
                  <a:schemeClr val="dk1"/>
                </a:solidFill>
              </a:rPr>
              <a:t>competition </a:t>
            </a:r>
            <a:r>
              <a:rPr lang="en" sz="2500">
                <a:solidFill>
                  <a:schemeClr val="dk1"/>
                </a:solidFill>
              </a:rPr>
              <a:t>policy – one that is more supportive of companies </a:t>
            </a:r>
            <a:r>
              <a:rPr lang="en" sz="2500" b="1">
                <a:solidFill>
                  <a:schemeClr val="dk1"/>
                </a:solidFill>
              </a:rPr>
              <a:t>scaling up </a:t>
            </a:r>
            <a:r>
              <a:rPr lang="en" sz="2500">
                <a:solidFill>
                  <a:schemeClr val="dk1"/>
                </a:solidFill>
              </a:rPr>
              <a:t>in </a:t>
            </a:r>
            <a:r>
              <a:rPr lang="en" sz="2500" b="1">
                <a:solidFill>
                  <a:schemeClr val="dk1"/>
                </a:solidFill>
              </a:rPr>
              <a:t>global markets</a:t>
            </a:r>
            <a:r>
              <a:rPr lang="en" sz="2500">
                <a:solidFill>
                  <a:schemeClr val="dk1"/>
                </a:solidFill>
              </a:rPr>
              <a:t>, allows European businesses and consumers to reap all the benefits of effective competition and is better geared to our common goals, including </a:t>
            </a:r>
            <a:r>
              <a:rPr lang="en" sz="2500" b="1">
                <a:solidFill>
                  <a:schemeClr val="dk1"/>
                </a:solidFill>
              </a:rPr>
              <a:t>decarbonisation </a:t>
            </a:r>
            <a:r>
              <a:rPr lang="en" sz="2500">
                <a:solidFill>
                  <a:schemeClr val="dk1"/>
                </a:solidFill>
              </a:rPr>
              <a:t>and a </a:t>
            </a:r>
            <a:r>
              <a:rPr lang="en" sz="2500" b="1">
                <a:solidFill>
                  <a:schemeClr val="dk1"/>
                </a:solidFill>
              </a:rPr>
              <a:t>just transition</a:t>
            </a:r>
            <a:r>
              <a:rPr lang="en" sz="2500">
                <a:solidFill>
                  <a:schemeClr val="dk1"/>
                </a:solidFill>
              </a:rPr>
              <a:t>. Our aim must be to ensure a </a:t>
            </a:r>
            <a:r>
              <a:rPr lang="en" sz="2500" b="1">
                <a:solidFill>
                  <a:schemeClr val="dk1"/>
                </a:solidFill>
              </a:rPr>
              <a:t>level playing field</a:t>
            </a:r>
            <a:r>
              <a:rPr lang="en" sz="2500">
                <a:solidFill>
                  <a:schemeClr val="dk1"/>
                </a:solidFill>
              </a:rPr>
              <a:t>, ensure that business has the </a:t>
            </a:r>
            <a:r>
              <a:rPr lang="en" sz="2500" b="1">
                <a:solidFill>
                  <a:schemeClr val="dk1"/>
                </a:solidFill>
              </a:rPr>
              <a:t>incentive to invest, innovate</a:t>
            </a:r>
            <a:r>
              <a:rPr lang="en" sz="2500">
                <a:solidFill>
                  <a:schemeClr val="dk1"/>
                </a:solidFill>
              </a:rPr>
              <a:t> and grow, and help protect consumers from </a:t>
            </a:r>
            <a:r>
              <a:rPr lang="en" sz="2500" b="1">
                <a:solidFill>
                  <a:schemeClr val="dk1"/>
                </a:solidFill>
              </a:rPr>
              <a:t>rising prices</a:t>
            </a:r>
            <a:r>
              <a:rPr lang="en" sz="2500">
                <a:solidFill>
                  <a:schemeClr val="dk1"/>
                </a:solidFill>
              </a:rPr>
              <a:t> and </a:t>
            </a:r>
            <a:r>
              <a:rPr lang="en" sz="2500" b="1">
                <a:solidFill>
                  <a:schemeClr val="dk1"/>
                </a:solidFill>
              </a:rPr>
              <a:t>lowering quality of goods</a:t>
            </a:r>
            <a:r>
              <a:rPr lang="en" sz="2500">
                <a:solidFill>
                  <a:schemeClr val="dk1"/>
                </a:solidFill>
              </a:rPr>
              <a:t> and services. Competition policy should also reflect the growing importance of </a:t>
            </a:r>
            <a:r>
              <a:rPr lang="en" sz="2500" b="1">
                <a:solidFill>
                  <a:schemeClr val="dk1"/>
                </a:solidFill>
              </a:rPr>
              <a:t>resilience </a:t>
            </a:r>
            <a:r>
              <a:rPr lang="en" sz="2500">
                <a:solidFill>
                  <a:schemeClr val="dk1"/>
                </a:solidFill>
              </a:rPr>
              <a:t>in the face of </a:t>
            </a:r>
            <a:r>
              <a:rPr lang="en" sz="2500" b="1">
                <a:solidFill>
                  <a:schemeClr val="dk1"/>
                </a:solidFill>
              </a:rPr>
              <a:t>geopolitical </a:t>
            </a:r>
            <a:r>
              <a:rPr lang="en" sz="2500">
                <a:solidFill>
                  <a:schemeClr val="dk1"/>
                </a:solidFill>
              </a:rPr>
              <a:t>and other threats to </a:t>
            </a:r>
            <a:r>
              <a:rPr lang="en" sz="2500" b="1">
                <a:solidFill>
                  <a:schemeClr val="dk1"/>
                </a:solidFill>
              </a:rPr>
              <a:t>supply chains</a:t>
            </a:r>
            <a:r>
              <a:rPr lang="en" sz="2500">
                <a:solidFill>
                  <a:schemeClr val="dk1"/>
                </a:solidFill>
              </a:rPr>
              <a:t> and of </a:t>
            </a:r>
            <a:r>
              <a:rPr lang="en" sz="2500" b="1">
                <a:solidFill>
                  <a:schemeClr val="dk1"/>
                </a:solidFill>
              </a:rPr>
              <a:t>unfair competition</a:t>
            </a:r>
            <a:r>
              <a:rPr lang="en" sz="2500">
                <a:solidFill>
                  <a:schemeClr val="dk1"/>
                </a:solidFill>
              </a:rPr>
              <a:t> through subsidies.</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Von der Leyen invitation letter to Summit (March 16):</a:t>
            </a:r>
            <a:endParaRPr/>
          </a:p>
        </p:txBody>
      </p:sp>
      <p:sp>
        <p:nvSpPr>
          <p:cNvPr id="96" name="Google Shape;9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80000"/>
              </a:lnSpc>
              <a:spcBef>
                <a:spcPts val="0"/>
              </a:spcBef>
              <a:spcAft>
                <a:spcPts val="0"/>
              </a:spcAft>
              <a:buNone/>
            </a:pPr>
            <a:r>
              <a:rPr lang="en" sz="2600">
                <a:solidFill>
                  <a:schemeClr val="dk1"/>
                </a:solidFill>
              </a:rPr>
              <a:t>“The updated guidelines will support mergers that build pro-competitive scale, encourage Single Market integration, and foster pan-European players, </a:t>
            </a:r>
            <a:r>
              <a:rPr lang="en" sz="2600" b="1">
                <a:solidFill>
                  <a:schemeClr val="dk1"/>
                </a:solidFill>
              </a:rPr>
              <a:t>while </a:t>
            </a:r>
            <a:r>
              <a:rPr lang="en" sz="2600">
                <a:solidFill>
                  <a:schemeClr val="dk1"/>
                </a:solidFill>
              </a:rPr>
              <a:t>maintaining scrutiny of transactions that could create monopolies or oligopolies to ensure affordability for EU companies and citizens.”</a:t>
            </a:r>
            <a:endParaRPr sz="2600">
              <a:solidFill>
                <a:schemeClr val="dk1"/>
              </a:solidFill>
            </a:endParaRPr>
          </a:p>
          <a:p>
            <a:pPr marL="0" marR="0" lvl="0" indent="0" algn="l" rtl="0">
              <a:lnSpc>
                <a:spcPct val="80000"/>
              </a:lnSpc>
              <a:spcBef>
                <a:spcPts val="0"/>
              </a:spcBef>
              <a:spcAft>
                <a:spcPts val="0"/>
              </a:spcAft>
              <a:buNone/>
            </a:pPr>
            <a:endParaRPr sz="2600">
              <a:solidFill>
                <a:schemeClr val="dk1"/>
              </a:solidFill>
            </a:endParaRPr>
          </a:p>
          <a:p>
            <a:pPr marL="0" marR="0" lvl="0" indent="0" algn="l" rtl="0">
              <a:lnSpc>
                <a:spcPct val="80000"/>
              </a:lnSpc>
              <a:spcBef>
                <a:spcPts val="0"/>
              </a:spcBef>
              <a:spcAft>
                <a:spcPts val="0"/>
              </a:spcAft>
              <a:buNone/>
            </a:pPr>
            <a:endParaRPr sz="2600">
              <a:solidFill>
                <a:schemeClr val="dk1"/>
              </a:solidFill>
            </a:endParaRPr>
          </a:p>
          <a:p>
            <a:pPr marL="0" marR="0" lvl="0" indent="0" algn="l" rtl="0">
              <a:lnSpc>
                <a:spcPct val="80000"/>
              </a:lnSpc>
              <a:spcBef>
                <a:spcPts val="0"/>
              </a:spcBef>
              <a:spcAft>
                <a:spcPts val="0"/>
              </a:spcAft>
              <a:buNone/>
            </a:pPr>
            <a:r>
              <a:rPr lang="en" sz="2600">
                <a:solidFill>
                  <a:schemeClr val="dk1"/>
                </a:solidFill>
              </a:rPr>
              <a:t>Crofts Competition Policy Industrial Policy Index (CC-PIPI): 7.5  </a:t>
            </a:r>
            <a:endParaRPr sz="2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Draft Council Conclusion (1):</a:t>
            </a:r>
            <a:endParaRPr/>
          </a:p>
        </p:txBody>
      </p:sp>
      <p:sp>
        <p:nvSpPr>
          <p:cNvPr id="102" name="Google Shape;10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None/>
            </a:pPr>
            <a:r>
              <a:rPr lang="en" sz="2800">
                <a:solidFill>
                  <a:schemeClr val="dk1"/>
                </a:solidFill>
              </a:rPr>
              <a:t>“The European Council calls on the Member States and the Commission to improve the conditions throughout the Union for businesses to achieve the scale needed to invest, innovate and compete at global level, </a:t>
            </a:r>
            <a:r>
              <a:rPr lang="en" sz="2800" u="sng">
                <a:solidFill>
                  <a:schemeClr val="dk1"/>
                </a:solidFill>
              </a:rPr>
              <a:t>in particular in relation to the telecommunications, financial services, space and energy sectors. </a:t>
            </a:r>
            <a:r>
              <a:rPr lang="en" sz="2800">
                <a:solidFill>
                  <a:schemeClr val="dk1"/>
                </a:solidFill>
              </a:rPr>
              <a:t>This would include the ongoing review of the merger guidelines.” </a:t>
            </a:r>
            <a:endParaRPr sz="2800">
              <a:solidFill>
                <a:schemeClr val="dk1"/>
              </a:solidFill>
            </a:endParaRPr>
          </a:p>
          <a:p>
            <a:pPr marL="0" marR="0" lvl="0" indent="0" algn="l" rtl="0">
              <a:lnSpc>
                <a:spcPct val="100000"/>
              </a:lnSpc>
              <a:spcBef>
                <a:spcPts val="0"/>
              </a:spcBef>
              <a:spcAft>
                <a:spcPts val="0"/>
              </a:spcAft>
              <a:buNone/>
            </a:pPr>
            <a:endParaRPr sz="2800">
              <a:solidFill>
                <a:schemeClr val="dk1"/>
              </a:solidFill>
            </a:endParaRPr>
          </a:p>
          <a:p>
            <a:pPr marL="0" marR="0" lvl="0" indent="0" algn="l" rtl="0">
              <a:lnSpc>
                <a:spcPct val="100000"/>
              </a:lnSpc>
              <a:spcBef>
                <a:spcPts val="0"/>
              </a:spcBef>
              <a:spcAft>
                <a:spcPts val="0"/>
              </a:spcAft>
              <a:buNone/>
            </a:pPr>
            <a:r>
              <a:rPr lang="en" sz="2800">
                <a:solidFill>
                  <a:schemeClr val="dk1"/>
                </a:solidFill>
              </a:rPr>
              <a:t>CC-PIPI: 10</a:t>
            </a: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49ac42a-3eb4-4074-b885-aea26bd6241e}" enabled="1" method="Standard" siteId="{9274ee3f-9425-4109-a27f-9fb15c10675d}" contentBits="0" removed="0"/>
</clbl:labelList>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On-screen Show (16:9)</PresentationFormat>
  <Paragraphs>46</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My Presentation </vt:lpstr>
      <vt:lpstr>Slide 2 / 78</vt:lpstr>
      <vt:lpstr>The Ugliest Words in the English Language</vt:lpstr>
      <vt:lpstr>Frequency of Appearance in Works of Shakespeare</vt:lpstr>
      <vt:lpstr>Competitiveness Fight Club </vt:lpstr>
      <vt:lpstr>Competitiveness Fight Club</vt:lpstr>
      <vt:lpstr>Mission Letter - Von der Leyen to Ribera (Dec. 1, 2024)</vt:lpstr>
      <vt:lpstr>Von der Leyen invitation letter to Summit (March 16):</vt:lpstr>
      <vt:lpstr>Draft Council Conclusion (1):</vt:lpstr>
      <vt:lpstr>Draft Council Conclusion (2):</vt:lpstr>
      <vt:lpstr>Draft Council Conclusions (3):</vt:lpstr>
      <vt:lpstr>Slide 12 / 248</vt:lpstr>
      <vt:lpstr>Signalling…</vt:lpstr>
      <vt:lpstr>EU Parliament draft Report on Competition (Feb. 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Crofts, Lewis (LNG-MLEX)</cp:lastModifiedBy>
  <cp:revision>1</cp:revision>
  <dcterms:modified xsi:type="dcterms:W3CDTF">2026-04-17T17:36:27Z</dcterms:modified>
</cp:coreProperties>
</file>