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708" r:id="rId1"/>
  </p:sldMasterIdLst>
  <p:notesMasterIdLst>
    <p:notesMasterId r:id="rId10"/>
  </p:notesMasterIdLst>
  <p:sldIdLst>
    <p:sldId id="325" r:id="rId2"/>
    <p:sldId id="319" r:id="rId3"/>
    <p:sldId id="1100" r:id="rId4"/>
    <p:sldId id="257" r:id="rId5"/>
    <p:sldId id="1091" r:id="rId6"/>
    <p:sldId id="1107" r:id="rId7"/>
    <p:sldId id="1092" r:id="rId8"/>
    <p:sldId id="271" r:id="rId9"/>
  </p:sldIdLst>
  <p:sldSz cx="12192000" cy="6858000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706030804020204" pitchFamily="34" charset="0"/>
      <p:bold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FBE730DE-A05F-422F-A3BB-0D3E3FE42A7D}">
          <p14:sldIdLst>
            <p14:sldId id="325"/>
            <p14:sldId id="319"/>
            <p14:sldId id="1100"/>
            <p14:sldId id="257"/>
            <p14:sldId id="1091"/>
            <p14:sldId id="1107"/>
            <p14:sldId id="109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962"/>
    <a:srgbClr val="B4C7E7"/>
    <a:srgbClr val="E6E6E6"/>
    <a:srgbClr val="FFCBFF"/>
    <a:srgbClr val="FFF460"/>
    <a:srgbClr val="009FDE"/>
    <a:srgbClr val="7DF8CA"/>
    <a:srgbClr val="6CD6FF"/>
    <a:srgbClr val="FFD966"/>
    <a:srgbClr val="EB7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C0A90-C62C-4051-AA72-7CE86CC80602}" v="2" dt="2024-06-14T13:35:47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353" autoAdjust="0"/>
  </p:normalViewPr>
  <p:slideViewPr>
    <p:cSldViewPr snapToGrid="0">
      <p:cViewPr varScale="1">
        <p:scale>
          <a:sx n="131" d="100"/>
          <a:sy n="131" d="100"/>
        </p:scale>
        <p:origin x="13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rina Tourais" userId="b0d5500e-b622-4d4f-a300-13ed6a020a07" providerId="ADAL" clId="{36CC0A90-C62C-4051-AA72-7CE86CC80602}"/>
    <pc:docChg chg="undo redo custSel addSld modSld sldOrd modSection">
      <pc:chgData name="Catarina Tourais" userId="b0d5500e-b622-4d4f-a300-13ed6a020a07" providerId="ADAL" clId="{36CC0A90-C62C-4051-AA72-7CE86CC80602}" dt="2024-06-14T13:49:42.951" v="155" actId="1076"/>
      <pc:docMkLst>
        <pc:docMk/>
      </pc:docMkLst>
      <pc:sldChg chg="modSp mod">
        <pc:chgData name="Catarina Tourais" userId="b0d5500e-b622-4d4f-a300-13ed6a020a07" providerId="ADAL" clId="{36CC0A90-C62C-4051-AA72-7CE86CC80602}" dt="2024-06-14T09:27:11.154" v="28"/>
        <pc:sldMkLst>
          <pc:docMk/>
          <pc:sldMk cId="2034783966" sldId="1086"/>
        </pc:sldMkLst>
        <pc:spChg chg="mod">
          <ac:chgData name="Catarina Tourais" userId="b0d5500e-b622-4d4f-a300-13ed6a020a07" providerId="ADAL" clId="{36CC0A90-C62C-4051-AA72-7CE86CC80602}" dt="2024-06-14T09:27:11.154" v="28"/>
          <ac:spMkLst>
            <pc:docMk/>
            <pc:sldMk cId="2034783966" sldId="1086"/>
            <ac:spMk id="25" creationId="{0F7A38F7-CE6C-43CB-4FEA-1C57BCDA4FB7}"/>
          </ac:spMkLst>
        </pc:spChg>
      </pc:sldChg>
      <pc:sldChg chg="modSp mod">
        <pc:chgData name="Catarina Tourais" userId="b0d5500e-b622-4d4f-a300-13ed6a020a07" providerId="ADAL" clId="{36CC0A90-C62C-4051-AA72-7CE86CC80602}" dt="2024-06-14T13:49:42.951" v="155" actId="1076"/>
        <pc:sldMkLst>
          <pc:docMk/>
          <pc:sldMk cId="3310340506" sldId="1092"/>
        </pc:sldMkLst>
        <pc:spChg chg="mod">
          <ac:chgData name="Catarina Tourais" userId="b0d5500e-b622-4d4f-a300-13ed6a020a07" providerId="ADAL" clId="{36CC0A90-C62C-4051-AA72-7CE86CC80602}" dt="2024-06-14T13:49:42.951" v="155" actId="1076"/>
          <ac:spMkLst>
            <pc:docMk/>
            <pc:sldMk cId="3310340506" sldId="1092"/>
            <ac:spMk id="13" creationId="{FAB2AC02-12E9-F3B1-0DCD-2F2D82B5D536}"/>
          </ac:spMkLst>
        </pc:spChg>
      </pc:sldChg>
      <pc:sldChg chg="modSp mod">
        <pc:chgData name="Catarina Tourais" userId="b0d5500e-b622-4d4f-a300-13ed6a020a07" providerId="ADAL" clId="{36CC0A90-C62C-4051-AA72-7CE86CC80602}" dt="2024-06-14T09:24:27.027" v="25" actId="20577"/>
        <pc:sldMkLst>
          <pc:docMk/>
          <pc:sldMk cId="1135888591" sldId="1097"/>
        </pc:sldMkLst>
        <pc:spChg chg="mod">
          <ac:chgData name="Catarina Tourais" userId="b0d5500e-b622-4d4f-a300-13ed6a020a07" providerId="ADAL" clId="{36CC0A90-C62C-4051-AA72-7CE86CC80602}" dt="2024-06-14T09:24:27.027" v="25" actId="20577"/>
          <ac:spMkLst>
            <pc:docMk/>
            <pc:sldMk cId="1135888591" sldId="1097"/>
            <ac:spMk id="8" creationId="{5A9E2425-63EE-BD8A-C457-048400AD27C2}"/>
          </ac:spMkLst>
        </pc:spChg>
      </pc:sldChg>
      <pc:sldChg chg="modSp mod">
        <pc:chgData name="Catarina Tourais" userId="b0d5500e-b622-4d4f-a300-13ed6a020a07" providerId="ADAL" clId="{36CC0A90-C62C-4051-AA72-7CE86CC80602}" dt="2024-06-14T09:51:37.242" v="59" actId="20577"/>
        <pc:sldMkLst>
          <pc:docMk/>
          <pc:sldMk cId="4016080460" sldId="1100"/>
        </pc:sldMkLst>
        <pc:spChg chg="mod">
          <ac:chgData name="Catarina Tourais" userId="b0d5500e-b622-4d4f-a300-13ed6a020a07" providerId="ADAL" clId="{36CC0A90-C62C-4051-AA72-7CE86CC80602}" dt="2024-06-14T09:51:37.242" v="59" actId="20577"/>
          <ac:spMkLst>
            <pc:docMk/>
            <pc:sldMk cId="4016080460" sldId="1100"/>
            <ac:spMk id="8" creationId="{5A9E2425-63EE-BD8A-C457-048400AD27C2}"/>
          </ac:spMkLst>
        </pc:spChg>
      </pc:sldChg>
      <pc:sldChg chg="delSp modSp add mod ord">
        <pc:chgData name="Catarina Tourais" userId="b0d5500e-b622-4d4f-a300-13ed6a020a07" providerId="ADAL" clId="{36CC0A90-C62C-4051-AA72-7CE86CC80602}" dt="2024-06-14T13:47:21.543" v="154" actId="6549"/>
        <pc:sldMkLst>
          <pc:docMk/>
          <pc:sldMk cId="358542552" sldId="1107"/>
        </pc:sldMkLst>
        <pc:spChg chg="mod">
          <ac:chgData name="Catarina Tourais" userId="b0d5500e-b622-4d4f-a300-13ed6a020a07" providerId="ADAL" clId="{36CC0A90-C62C-4051-AA72-7CE86CC80602}" dt="2024-06-14T13:47:21.543" v="154" actId="6549"/>
          <ac:spMkLst>
            <pc:docMk/>
            <pc:sldMk cId="358542552" sldId="1107"/>
            <ac:spMk id="8" creationId="{5A9E2425-63EE-BD8A-C457-048400AD27C2}"/>
          </ac:spMkLst>
        </pc:spChg>
        <pc:spChg chg="mod">
          <ac:chgData name="Catarina Tourais" userId="b0d5500e-b622-4d4f-a300-13ed6a020a07" providerId="ADAL" clId="{36CC0A90-C62C-4051-AA72-7CE86CC80602}" dt="2024-06-14T13:28:05.855" v="70" actId="108"/>
          <ac:spMkLst>
            <pc:docMk/>
            <pc:sldMk cId="358542552" sldId="1107"/>
            <ac:spMk id="9" creationId="{09CA9580-7AB9-40CD-9819-3E071F393F78}"/>
          </ac:spMkLst>
        </pc:spChg>
        <pc:spChg chg="del">
          <ac:chgData name="Catarina Tourais" userId="b0d5500e-b622-4d4f-a300-13ed6a020a07" providerId="ADAL" clId="{36CC0A90-C62C-4051-AA72-7CE86CC80602}" dt="2024-06-14T09:28:34.533" v="32" actId="478"/>
          <ac:spMkLst>
            <pc:docMk/>
            <pc:sldMk cId="358542552" sldId="1107"/>
            <ac:spMk id="10" creationId="{DC24EFD9-B7AB-1CA0-D2B6-6A7EF10AE342}"/>
          </ac:spMkLst>
        </pc:spChg>
        <pc:spChg chg="del">
          <ac:chgData name="Catarina Tourais" userId="b0d5500e-b622-4d4f-a300-13ed6a020a07" providerId="ADAL" clId="{36CC0A90-C62C-4051-AA72-7CE86CC80602}" dt="2024-06-14T09:38:08.122" v="37" actId="478"/>
          <ac:spMkLst>
            <pc:docMk/>
            <pc:sldMk cId="358542552" sldId="1107"/>
            <ac:spMk id="11" creationId="{10315FDE-4250-11D1-AFAC-B164473573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81541-E490-4694-8A59-07D36AEE877C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B7E88-BB49-485B-9160-41CD2E32D3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435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DA58D-3730-4BF7-AEA7-55E3543C99E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789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DA58D-3730-4BF7-AEA7-55E3543C99E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43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Aft>
                <a:spcPts val="1800"/>
              </a:spcAft>
              <a:buFont typeface="Wingdings" panose="05000000000000000000" pitchFamily="2" charset="2"/>
              <a:buNone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DA58D-3730-4BF7-AEA7-55E3543C99E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263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Aft>
                <a:spcPts val="1800"/>
              </a:spcAft>
              <a:buFont typeface="Wingdings" panose="05000000000000000000" pitchFamily="2" charset="2"/>
              <a:buNone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DA58D-3730-4BF7-AEA7-55E3543C99E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495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DA58D-3730-4BF7-AEA7-55E3543C99E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636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Aft>
                <a:spcPts val="1800"/>
              </a:spcAft>
              <a:buFont typeface="Wingdings" panose="05000000000000000000" pitchFamily="2" charset="2"/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DA58D-3730-4BF7-AEA7-55E3543C99E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782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64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47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81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191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885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456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307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861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970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219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484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D115-1747-42F8-908B-BFEBD35F5245}" type="datetimeFigureOut">
              <a:rPr lang="pt-PT" smtClean="0"/>
              <a:t>17/04/2026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6E6E0-0AAC-42F2-985B-CA8AE9C302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2160BEC-8D6E-3B43-AE96-E37E6A360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862"/>
          <a:stretch/>
        </p:blipFill>
        <p:spPr>
          <a:xfrm>
            <a:off x="8955740" y="-366139"/>
            <a:ext cx="3236260" cy="75737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B27ADB-7041-CD46-ACC2-06E51C1D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61" y="1939696"/>
            <a:ext cx="4527847" cy="146621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8737FFFA-C73D-80E9-D05B-DB8BF028BFAE}"/>
              </a:ext>
            </a:extLst>
          </p:cNvPr>
          <p:cNvGrpSpPr/>
          <p:nvPr/>
        </p:nvGrpSpPr>
        <p:grpSpPr>
          <a:xfrm>
            <a:off x="1629319" y="3698978"/>
            <a:ext cx="7236702" cy="2637087"/>
            <a:chOff x="2883245" y="2977475"/>
            <a:chExt cx="6542042" cy="3570937"/>
          </a:xfrm>
        </p:grpSpPr>
        <p:sp>
          <p:nvSpPr>
            <p:cNvPr id="3" name="TextBox 10">
              <a:extLst>
                <a:ext uri="{FF2B5EF4-FFF2-40B4-BE49-F238E27FC236}">
                  <a16:creationId xmlns:a16="http://schemas.microsoft.com/office/drawing/2014/main" id="{757D454D-1721-0C3D-10DC-D6E39C3275F6}"/>
                </a:ext>
              </a:extLst>
            </p:cNvPr>
            <p:cNvSpPr txBox="1"/>
            <p:nvPr/>
          </p:nvSpPr>
          <p:spPr>
            <a:xfrm>
              <a:off x="2883245" y="6048292"/>
              <a:ext cx="6231436" cy="50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altLang="pt-PT" dirty="0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18 </a:t>
              </a:r>
              <a:r>
                <a:rPr lang="pt-PT" altLang="pt-PT" dirty="0" err="1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April</a:t>
              </a:r>
              <a:r>
                <a:rPr lang="pt-PT" altLang="pt-PT" dirty="0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2026</a:t>
              </a: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62F0C2A1-8157-EDD8-07FA-DB905FDC505F}"/>
                </a:ext>
              </a:extLst>
            </p:cNvPr>
            <p:cNvSpPr txBox="1"/>
            <p:nvPr/>
          </p:nvSpPr>
          <p:spPr>
            <a:xfrm>
              <a:off x="2947600" y="2977475"/>
              <a:ext cx="6477687" cy="1625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21</a:t>
              </a:r>
              <a:r>
                <a:rPr lang="en-US" b="1" baseline="30000" dirty="0"/>
                <a:t>st</a:t>
              </a:r>
              <a:r>
                <a:rPr lang="en-US" b="1" dirty="0"/>
                <a:t> ANNUAL CONFERENCE OF THE GLOBAL COMPETITION LAW CENTRE</a:t>
              </a:r>
            </a:p>
            <a:p>
              <a:pPr algn="ctr"/>
              <a:r>
                <a:rPr lang="en-US" b="1" dirty="0"/>
                <a:t>Competitiveness and merger control: what changes ahead?</a:t>
              </a:r>
              <a:endParaRPr lang="pt-PT" dirty="0"/>
            </a:p>
            <a:p>
              <a:pPr algn="ctr"/>
              <a:r>
                <a:rPr lang="en-US" b="1" dirty="0"/>
                <a:t>What to expect: priorities, legislation and judicial control</a:t>
              </a:r>
              <a:endParaRPr lang="pt-PT" dirty="0"/>
            </a:p>
            <a:p>
              <a:endParaRPr lang="pt-PT" dirty="0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75E6E26-3CC7-B35F-9E97-902B711E977F}"/>
                </a:ext>
              </a:extLst>
            </p:cNvPr>
            <p:cNvSpPr txBox="1"/>
            <p:nvPr/>
          </p:nvSpPr>
          <p:spPr>
            <a:xfrm>
              <a:off x="2883245" y="4617075"/>
              <a:ext cx="6096000" cy="1250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altLang="pt-PT" sz="1800" b="1" dirty="0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Nuno Cunha Rodrigues</a:t>
              </a:r>
            </a:p>
            <a:p>
              <a:pPr algn="ctr"/>
              <a:r>
                <a:rPr lang="pt-PT" altLang="pt-PT" sz="1800" b="1" dirty="0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Autoridade da Concorrência</a:t>
              </a:r>
            </a:p>
            <a:p>
              <a:pPr algn="ctr"/>
              <a:r>
                <a:rPr lang="pt-PT" altLang="pt-PT" dirty="0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Portuguese </a:t>
              </a:r>
              <a:r>
                <a:rPr lang="pt-PT" altLang="pt-PT" dirty="0" err="1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Competition</a:t>
              </a:r>
              <a:r>
                <a:rPr lang="pt-PT" altLang="pt-PT" dirty="0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PT" altLang="pt-PT" dirty="0" err="1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Authority</a:t>
              </a:r>
              <a:endParaRPr lang="pt-PT" altLang="pt-PT" sz="18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54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31CD1A-FC46-D828-9712-1FFE9B18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112" y="332150"/>
            <a:ext cx="1948455" cy="64948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A1D1DF1-0EED-3828-FD6E-38AB5693A516}"/>
              </a:ext>
            </a:extLst>
          </p:cNvPr>
          <p:cNvSpPr/>
          <p:nvPr/>
        </p:nvSpPr>
        <p:spPr>
          <a:xfrm>
            <a:off x="0" y="6704726"/>
            <a:ext cx="12192000" cy="161365"/>
          </a:xfrm>
          <a:prstGeom prst="rect">
            <a:avLst/>
          </a:prstGeom>
          <a:solidFill>
            <a:srgbClr val="6C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7429395-7E6D-BBBB-ED4C-B6BE7E40C928}"/>
              </a:ext>
            </a:extLst>
          </p:cNvPr>
          <p:cNvSpPr txBox="1"/>
          <p:nvPr/>
        </p:nvSpPr>
        <p:spPr>
          <a:xfrm>
            <a:off x="388856" y="427209"/>
            <a:ext cx="633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0</a:t>
            </a:r>
            <a:r>
              <a:rPr lang="pt-PT" sz="1600" b="1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1</a:t>
            </a:r>
            <a:endParaRPr lang="x-none" sz="1600" b="1" dirty="0">
              <a:solidFill>
                <a:srgbClr val="6FC4E8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BA4C80F-9209-C11F-A68C-09C46A57F69C}"/>
              </a:ext>
            </a:extLst>
          </p:cNvPr>
          <p:cNvSpPr txBox="1"/>
          <p:nvPr/>
        </p:nvSpPr>
        <p:spPr>
          <a:xfrm>
            <a:off x="793377" y="426309"/>
            <a:ext cx="6826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11D5B93-9EB4-E3A5-45BC-7EE168DACE92}"/>
              </a:ext>
            </a:extLst>
          </p:cNvPr>
          <p:cNvGrpSpPr/>
          <p:nvPr/>
        </p:nvGrpSpPr>
        <p:grpSpPr>
          <a:xfrm>
            <a:off x="2439348" y="1933588"/>
            <a:ext cx="6980834" cy="3819185"/>
            <a:chOff x="2167209" y="1469546"/>
            <a:chExt cx="7713268" cy="4333696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DADB9B4-05B5-428E-8F01-7E3D413C963A}"/>
                </a:ext>
              </a:extLst>
            </p:cNvPr>
            <p:cNvGrpSpPr/>
            <p:nvPr/>
          </p:nvGrpSpPr>
          <p:grpSpPr>
            <a:xfrm>
              <a:off x="7140876" y="4784246"/>
              <a:ext cx="2739601" cy="1018996"/>
              <a:chOff x="1301419" y="405220"/>
              <a:chExt cx="1475503" cy="622800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62A9B1F6-92C9-4B94-9738-1487B21BE17A}"/>
                  </a:ext>
                </a:extLst>
              </p:cNvPr>
              <p:cNvSpPr/>
              <p:nvPr/>
            </p:nvSpPr>
            <p:spPr>
              <a:xfrm>
                <a:off x="1301419" y="405220"/>
                <a:ext cx="1475503" cy="622800"/>
              </a:xfrm>
              <a:prstGeom prst="roundRect">
                <a:avLst/>
              </a:prstGeom>
              <a:solidFill>
                <a:srgbClr val="FFF4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000"/>
              </a:p>
            </p:txBody>
          </p:sp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5FD06475-14FE-77CB-D1B0-645DAF5BE289}"/>
                  </a:ext>
                </a:extLst>
              </p:cNvPr>
              <p:cNvSpPr txBox="1"/>
              <p:nvPr/>
            </p:nvSpPr>
            <p:spPr>
              <a:xfrm>
                <a:off x="1344944" y="601767"/>
                <a:ext cx="1431977" cy="256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Investment</a:t>
                </a:r>
                <a:endParaRPr lang="pt-PT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D0F8AA56-A3AF-FC0F-766F-103A27E50BCE}"/>
                </a:ext>
              </a:extLst>
            </p:cNvPr>
            <p:cNvGrpSpPr/>
            <p:nvPr/>
          </p:nvGrpSpPr>
          <p:grpSpPr>
            <a:xfrm>
              <a:off x="4652810" y="1469546"/>
              <a:ext cx="2739601" cy="1018996"/>
              <a:chOff x="1239859" y="405220"/>
              <a:chExt cx="1475503" cy="622800"/>
            </a:xfrm>
            <a:solidFill>
              <a:srgbClr val="F2F2F2"/>
            </a:solidFill>
          </p:grpSpPr>
          <p:sp>
            <p:nvSpPr>
              <p:cNvPr id="58" name="Retângulo: Cantos Arredondados 57">
                <a:extLst>
                  <a:ext uri="{FF2B5EF4-FFF2-40B4-BE49-F238E27FC236}">
                    <a16:creationId xmlns:a16="http://schemas.microsoft.com/office/drawing/2014/main" id="{EF5E1B18-ECEB-65F7-3648-0D292C664461}"/>
                  </a:ext>
                </a:extLst>
              </p:cNvPr>
              <p:cNvSpPr/>
              <p:nvPr/>
            </p:nvSpPr>
            <p:spPr>
              <a:xfrm>
                <a:off x="1239859" y="405220"/>
                <a:ext cx="1475503" cy="622800"/>
              </a:xfrm>
              <a:prstGeom prst="roundRect">
                <a:avLst/>
              </a:prstGeom>
              <a:solidFill>
                <a:srgbClr val="6CD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000"/>
              </a:p>
            </p:txBody>
          </p:sp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3E95866F-4238-2B84-FCA1-DC73F02FC892}"/>
                  </a:ext>
                </a:extLst>
              </p:cNvPr>
              <p:cNvSpPr txBox="1"/>
              <p:nvPr/>
            </p:nvSpPr>
            <p:spPr>
              <a:xfrm>
                <a:off x="1283384" y="492497"/>
                <a:ext cx="1388454" cy="448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pt-PT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Compete </a:t>
                </a:r>
                <a:r>
                  <a:rPr lang="pt-PT" b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on</a:t>
                </a:r>
                <a:r>
                  <a:rPr lang="pt-PT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pt-PT" b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</a:t>
                </a:r>
                <a:r>
                  <a:rPr lang="pt-PT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pt-PT" b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merits</a:t>
                </a:r>
                <a:endParaRPr lang="pt-PT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A7C099DF-ADCB-8607-3B0D-E53D7D7AC157}"/>
                </a:ext>
              </a:extLst>
            </p:cNvPr>
            <p:cNvGrpSpPr/>
            <p:nvPr/>
          </p:nvGrpSpPr>
          <p:grpSpPr>
            <a:xfrm>
              <a:off x="2167209" y="4784246"/>
              <a:ext cx="2739601" cy="1018996"/>
              <a:chOff x="1239859" y="405220"/>
              <a:chExt cx="1475503" cy="622800"/>
            </a:xfrm>
            <a:solidFill>
              <a:srgbClr val="F2F2F2"/>
            </a:solidFill>
          </p:grpSpPr>
          <p:sp>
            <p:nvSpPr>
              <p:cNvPr id="7" name="Retângulo: Cantos Arredondados 6">
                <a:extLst>
                  <a:ext uri="{FF2B5EF4-FFF2-40B4-BE49-F238E27FC236}">
                    <a16:creationId xmlns:a16="http://schemas.microsoft.com/office/drawing/2014/main" id="{0197DF43-9A9B-6484-EF05-5D65EF879945}"/>
                  </a:ext>
                </a:extLst>
              </p:cNvPr>
              <p:cNvSpPr/>
              <p:nvPr/>
            </p:nvSpPr>
            <p:spPr>
              <a:xfrm>
                <a:off x="1239859" y="405220"/>
                <a:ext cx="1475503" cy="622800"/>
              </a:xfrm>
              <a:prstGeom prst="roundRect">
                <a:avLst/>
              </a:prstGeom>
              <a:solidFill>
                <a:srgbClr val="7DF8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000"/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4603E81-7130-C886-C9B3-AE1A9BC3887D}"/>
                  </a:ext>
                </a:extLst>
              </p:cNvPr>
              <p:cNvSpPr txBox="1"/>
              <p:nvPr/>
            </p:nvSpPr>
            <p:spPr>
              <a:xfrm>
                <a:off x="1283384" y="588550"/>
                <a:ext cx="1388454" cy="256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Innovation</a:t>
                </a:r>
                <a:endParaRPr lang="pt-PT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id="{3190F891-0D8B-91FC-2673-E98F1D9309A8}"/>
                </a:ext>
              </a:extLst>
            </p:cNvPr>
            <p:cNvCxnSpPr>
              <a:stCxn id="58" idx="2"/>
              <a:endCxn id="7" idx="0"/>
            </p:cNvCxnSpPr>
            <p:nvPr/>
          </p:nvCxnSpPr>
          <p:spPr>
            <a:xfrm flipH="1">
              <a:off x="3537010" y="2488542"/>
              <a:ext cx="2485601" cy="22957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xão reta 13">
              <a:extLst>
                <a:ext uri="{FF2B5EF4-FFF2-40B4-BE49-F238E27FC236}">
                  <a16:creationId xmlns:a16="http://schemas.microsoft.com/office/drawing/2014/main" id="{B859047D-F7F7-68DF-A043-3D075F6868A9}"/>
                </a:ext>
              </a:extLst>
            </p:cNvPr>
            <p:cNvCxnSpPr>
              <a:cxnSpLocks/>
              <a:stCxn id="7" idx="3"/>
              <a:endCxn id="60" idx="1"/>
            </p:cNvCxnSpPr>
            <p:nvPr/>
          </p:nvCxnSpPr>
          <p:spPr>
            <a:xfrm>
              <a:off x="4906810" y="5293744"/>
              <a:ext cx="22340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ta 17">
              <a:extLst>
                <a:ext uri="{FF2B5EF4-FFF2-40B4-BE49-F238E27FC236}">
                  <a16:creationId xmlns:a16="http://schemas.microsoft.com/office/drawing/2014/main" id="{BE28535E-B918-7F4E-5825-B928FDD21FF1}"/>
                </a:ext>
              </a:extLst>
            </p:cNvPr>
            <p:cNvCxnSpPr>
              <a:cxnSpLocks/>
              <a:stCxn id="60" idx="0"/>
              <a:endCxn id="58" idx="2"/>
            </p:cNvCxnSpPr>
            <p:nvPr/>
          </p:nvCxnSpPr>
          <p:spPr>
            <a:xfrm flipH="1" flipV="1">
              <a:off x="6022611" y="2488542"/>
              <a:ext cx="2488066" cy="22957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6128761-ED77-3C4F-8317-B577BCB14D0D}"/>
                </a:ext>
              </a:extLst>
            </p:cNvPr>
            <p:cNvSpPr txBox="1"/>
            <p:nvPr/>
          </p:nvSpPr>
          <p:spPr>
            <a:xfrm>
              <a:off x="4741971" y="3757980"/>
              <a:ext cx="2577974" cy="8032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Effective merger control </a:t>
              </a:r>
              <a:endParaRPr lang="pt-P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23051A6-E725-21D3-4F76-F0AF81607659}"/>
              </a:ext>
            </a:extLst>
          </p:cNvPr>
          <p:cNvSpPr txBox="1"/>
          <p:nvPr/>
        </p:nvSpPr>
        <p:spPr>
          <a:xfrm>
            <a:off x="3121760" y="955855"/>
            <a:ext cx="6497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Merger control as guardian of competitive markets</a:t>
            </a:r>
            <a:endParaRPr lang="pt-PT" sz="2000" dirty="0">
              <a:solidFill>
                <a:prstClr val="black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4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31CD1A-FC46-D828-9712-1FFE9B18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112" y="332150"/>
            <a:ext cx="1948455" cy="64948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A1D1DF1-0EED-3828-FD6E-38AB5693A516}"/>
              </a:ext>
            </a:extLst>
          </p:cNvPr>
          <p:cNvSpPr/>
          <p:nvPr/>
        </p:nvSpPr>
        <p:spPr>
          <a:xfrm>
            <a:off x="0" y="6704726"/>
            <a:ext cx="12192000" cy="161365"/>
          </a:xfrm>
          <a:prstGeom prst="rect">
            <a:avLst/>
          </a:prstGeom>
          <a:solidFill>
            <a:srgbClr val="6C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7429395-7E6D-BBBB-ED4C-B6BE7E40C928}"/>
              </a:ext>
            </a:extLst>
          </p:cNvPr>
          <p:cNvSpPr txBox="1"/>
          <p:nvPr/>
        </p:nvSpPr>
        <p:spPr>
          <a:xfrm>
            <a:off x="388856" y="427209"/>
            <a:ext cx="633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0</a:t>
            </a:r>
            <a:r>
              <a:rPr lang="pt-PT" sz="1600" b="1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</a:t>
            </a:r>
            <a:endParaRPr lang="x-none" sz="1600" b="1" dirty="0">
              <a:solidFill>
                <a:srgbClr val="6FC4E8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BA4C80F-9209-C11F-A68C-09C46A57F69C}"/>
              </a:ext>
            </a:extLst>
          </p:cNvPr>
          <p:cNvSpPr txBox="1"/>
          <p:nvPr/>
        </p:nvSpPr>
        <p:spPr>
          <a:xfrm>
            <a:off x="793377" y="426309"/>
            <a:ext cx="822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Importance of effective merger control for competitiveness (i.e. in key input sectors)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9E2425-63EE-BD8A-C457-048400AD27C2}"/>
              </a:ext>
            </a:extLst>
          </p:cNvPr>
          <p:cNvSpPr txBox="1"/>
          <p:nvPr/>
        </p:nvSpPr>
        <p:spPr>
          <a:xfrm>
            <a:off x="1287544" y="2173353"/>
            <a:ext cx="10408023" cy="472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Weak competition leads to: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Higher costs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Lower quality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Reduced innovation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Anti‑competitive consolidation creates: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Bottlenecks in critical inputs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Structural disadvantages for downstream firms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Input costs increase hinders competitiveness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Resilience matters: preserving reliable sources of supply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9CA9580-7AB9-40CD-9819-3E071F393F78}"/>
              </a:ext>
            </a:extLst>
          </p:cNvPr>
          <p:cNvSpPr/>
          <p:nvPr/>
        </p:nvSpPr>
        <p:spPr>
          <a:xfrm>
            <a:off x="3092014" y="1031154"/>
            <a:ext cx="5661654" cy="1113452"/>
          </a:xfrm>
          <a:prstGeom prst="roundRect">
            <a:avLst>
              <a:gd name="adj" fmla="val 6492"/>
            </a:avLst>
          </a:prstGeom>
          <a:solidFill>
            <a:srgbClr val="6C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24EFD9-B7AB-1CA0-D2B6-6A7EF10AE342}"/>
              </a:ext>
            </a:extLst>
          </p:cNvPr>
          <p:cNvSpPr txBox="1"/>
          <p:nvPr/>
        </p:nvSpPr>
        <p:spPr>
          <a:xfrm>
            <a:off x="3642970" y="1163135"/>
            <a:ext cx="419892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Key</a:t>
            </a:r>
            <a:r>
              <a:rPr lang="pt-P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input </a:t>
            </a:r>
            <a:r>
              <a:rPr lang="pt-P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sectors</a:t>
            </a:r>
            <a:endParaRPr lang="pt-P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400" b="1" dirty="0"/>
              <a:t>( </a:t>
            </a:r>
            <a:r>
              <a:rPr lang="en-US" sz="2400" b="1" i="1" dirty="0"/>
              <a:t>i.e. </a:t>
            </a:r>
            <a:r>
              <a:rPr lang="en-US" sz="2400" b="1" dirty="0"/>
              <a:t>telecoms and energy) </a:t>
            </a:r>
          </a:p>
          <a:p>
            <a:pPr algn="ctr"/>
            <a:r>
              <a:rPr lang="pt-P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608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31CD1A-FC46-D828-9712-1FFE9B18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112" y="332150"/>
            <a:ext cx="1948455" cy="64948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A1D1DF1-0EED-3828-FD6E-38AB5693A516}"/>
              </a:ext>
            </a:extLst>
          </p:cNvPr>
          <p:cNvSpPr/>
          <p:nvPr/>
        </p:nvSpPr>
        <p:spPr>
          <a:xfrm>
            <a:off x="0" y="6704726"/>
            <a:ext cx="12192000" cy="161365"/>
          </a:xfrm>
          <a:prstGeom prst="rect">
            <a:avLst/>
          </a:prstGeom>
          <a:solidFill>
            <a:srgbClr val="6C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D6395417-5EFC-8E99-CAEE-6CEF83494442}"/>
              </a:ext>
            </a:extLst>
          </p:cNvPr>
          <p:cNvSpPr txBox="1"/>
          <p:nvPr/>
        </p:nvSpPr>
        <p:spPr>
          <a:xfrm>
            <a:off x="388856" y="427209"/>
            <a:ext cx="633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0</a:t>
            </a:r>
            <a:r>
              <a:rPr lang="pt-PT" sz="1600" b="1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3</a:t>
            </a:r>
            <a:endParaRPr lang="x-none" sz="1600" b="1" dirty="0">
              <a:solidFill>
                <a:srgbClr val="6FC4E8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54EEB30C-7E43-A8DF-BEA7-E49EE45AB9C6}"/>
              </a:ext>
            </a:extLst>
          </p:cNvPr>
          <p:cNvSpPr txBox="1"/>
          <p:nvPr/>
        </p:nvSpPr>
        <p:spPr>
          <a:xfrm>
            <a:off x="793377" y="426309"/>
            <a:ext cx="682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the future: Updated EU Merger Guidelines</a:t>
            </a: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A5DE118-CB21-5A57-7CCF-8D637D9CC013}"/>
              </a:ext>
            </a:extLst>
          </p:cNvPr>
          <p:cNvGrpSpPr/>
          <p:nvPr/>
        </p:nvGrpSpPr>
        <p:grpSpPr>
          <a:xfrm>
            <a:off x="3265173" y="1026417"/>
            <a:ext cx="5661654" cy="1263068"/>
            <a:chOff x="1239859" y="405220"/>
            <a:chExt cx="1475503" cy="622800"/>
          </a:xfrm>
          <a:solidFill>
            <a:srgbClr val="F2F2F2"/>
          </a:solidFill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589793EA-AA6E-AC3B-039C-94454A2E546C}"/>
                </a:ext>
              </a:extLst>
            </p:cNvPr>
            <p:cNvSpPr/>
            <p:nvPr/>
          </p:nvSpPr>
          <p:spPr>
            <a:xfrm>
              <a:off x="1239859" y="405220"/>
              <a:ext cx="1475503" cy="622800"/>
            </a:xfrm>
            <a:prstGeom prst="roundRect">
              <a:avLst/>
            </a:prstGeom>
            <a:solidFill>
              <a:srgbClr val="7DF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3F4D22F-6EF5-9279-D501-E25871485D57}"/>
                </a:ext>
              </a:extLst>
            </p:cNvPr>
            <p:cNvSpPr txBox="1"/>
            <p:nvPr/>
          </p:nvSpPr>
          <p:spPr>
            <a:xfrm>
              <a:off x="1298636" y="617976"/>
              <a:ext cx="1388454" cy="197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pt-PT" sz="2000" b="1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Updated</a:t>
              </a:r>
              <a:r>
                <a:rPr lang="pt-PT" sz="20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EU Merger </a:t>
              </a:r>
              <a:r>
                <a:rPr lang="pt-PT" sz="2000" b="1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Guidelines</a:t>
              </a:r>
              <a:endParaRPr lang="pt-PT" sz="2000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23BD68-A817-C5DD-AB87-6F15C18DEFA3}"/>
              </a:ext>
            </a:extLst>
          </p:cNvPr>
          <p:cNvSpPr txBox="1"/>
          <p:nvPr/>
        </p:nvSpPr>
        <p:spPr>
          <a:xfrm>
            <a:off x="931263" y="2560832"/>
            <a:ext cx="11260737" cy="4117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Forward‑looking exercise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Importance of evidence‑based framework (technical and independent analysis)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Ongoing review as an opportunity to: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Reaffirm vigorous and robust merger control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Deepen innovation-centric approach (landmark cases, i.e. Dow/DuPont; Bayer/Monsanto)</a:t>
            </a:r>
          </a:p>
          <a:p>
            <a:pPr marL="342900" lvl="1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Reference to broader policy goals (sustainability,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digitalisation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and 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labour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markets)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4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31CD1A-FC46-D828-9712-1FFE9B18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112" y="332150"/>
            <a:ext cx="1948455" cy="64948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A1D1DF1-0EED-3828-FD6E-38AB5693A516}"/>
              </a:ext>
            </a:extLst>
          </p:cNvPr>
          <p:cNvSpPr/>
          <p:nvPr/>
        </p:nvSpPr>
        <p:spPr>
          <a:xfrm>
            <a:off x="0" y="6704726"/>
            <a:ext cx="12192000" cy="161365"/>
          </a:xfrm>
          <a:prstGeom prst="rect">
            <a:avLst/>
          </a:prstGeom>
          <a:solidFill>
            <a:srgbClr val="6C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D6395417-5EFC-8E99-CAEE-6CEF83494442}"/>
              </a:ext>
            </a:extLst>
          </p:cNvPr>
          <p:cNvSpPr txBox="1"/>
          <p:nvPr/>
        </p:nvSpPr>
        <p:spPr>
          <a:xfrm>
            <a:off x="388856" y="427209"/>
            <a:ext cx="633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0</a:t>
            </a:r>
            <a:r>
              <a:rPr lang="pt-PT" sz="1600" b="1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4</a:t>
            </a:r>
            <a:endParaRPr lang="x-none" sz="1600" b="1" dirty="0">
              <a:solidFill>
                <a:srgbClr val="6FC4E8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54EEB30C-7E43-A8DF-BEA7-E49EE45AB9C6}"/>
              </a:ext>
            </a:extLst>
          </p:cNvPr>
          <p:cNvSpPr txBox="1"/>
          <p:nvPr/>
        </p:nvSpPr>
        <p:spPr>
          <a:xfrm>
            <a:off x="793377" y="426309"/>
            <a:ext cx="8133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Importance of merger control supporting the broader policy objectives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CAB4587-538F-B48E-C0A1-6F0D26DE85BE}"/>
              </a:ext>
            </a:extLst>
          </p:cNvPr>
          <p:cNvGrpSpPr/>
          <p:nvPr/>
        </p:nvGrpSpPr>
        <p:grpSpPr>
          <a:xfrm>
            <a:off x="3074980" y="1102882"/>
            <a:ext cx="5661654" cy="1263068"/>
            <a:chOff x="1190292" y="192464"/>
            <a:chExt cx="1475503" cy="622800"/>
          </a:xfrm>
          <a:solidFill>
            <a:srgbClr val="F2F2F2"/>
          </a:solidFill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0A6D0044-DADA-5C49-3450-4E840204B540}"/>
                </a:ext>
              </a:extLst>
            </p:cNvPr>
            <p:cNvSpPr/>
            <p:nvPr/>
          </p:nvSpPr>
          <p:spPr>
            <a:xfrm>
              <a:off x="1190292" y="192464"/>
              <a:ext cx="1475503" cy="622800"/>
            </a:xfrm>
            <a:prstGeom prst="roundRect">
              <a:avLst/>
            </a:prstGeom>
            <a:solidFill>
              <a:srgbClr val="FFF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80BEB0D-580E-7B1C-79C9-93F93C51304A}"/>
                </a:ext>
              </a:extLst>
            </p:cNvPr>
            <p:cNvSpPr txBox="1"/>
            <p:nvPr/>
          </p:nvSpPr>
          <p:spPr>
            <a:xfrm>
              <a:off x="1233816" y="405220"/>
              <a:ext cx="1388454" cy="197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pt-PT" sz="2000" b="1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Interplay</a:t>
              </a:r>
              <a:r>
                <a:rPr lang="pt-PT" sz="20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</a:t>
              </a:r>
              <a:r>
                <a:rPr lang="pt-PT" sz="2000" b="1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with</a:t>
              </a:r>
              <a:r>
                <a:rPr lang="pt-PT" sz="20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</a:t>
              </a:r>
              <a:r>
                <a:rPr lang="pt-PT" sz="2000" b="1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different</a:t>
              </a:r>
              <a:r>
                <a:rPr lang="pt-PT" sz="20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</a:t>
              </a:r>
              <a:r>
                <a:rPr lang="pt-PT" sz="2000" b="1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policy</a:t>
              </a:r>
              <a:r>
                <a:rPr lang="pt-PT" sz="20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</a:t>
              </a:r>
              <a:r>
                <a:rPr lang="pt-PT" sz="2000" b="1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goals</a:t>
              </a:r>
              <a:endParaRPr lang="pt-PT" sz="2000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48DAA3-5137-DB94-1E21-819630E9CF82}"/>
              </a:ext>
            </a:extLst>
          </p:cNvPr>
          <p:cNvSpPr txBox="1"/>
          <p:nvPr/>
        </p:nvSpPr>
        <p:spPr>
          <a:xfrm>
            <a:off x="1207077" y="2473355"/>
            <a:ext cx="10408023" cy="3150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Contribute to broader policy goals (TOH; efficiencies; market definition)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Sustainability &amp; competition (Article 11 TFUE; supports green innovation; address “green killer acquisitions”)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Digitalization (i.e. digital ecosystems; scale and network effects)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Labour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markets (outcomes, such as wages, mobility, and working conditions)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Foster procompetitive incentives that support key societal challenges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4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31CD1A-FC46-D828-9712-1FFE9B18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112" y="332150"/>
            <a:ext cx="1948455" cy="64948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A1D1DF1-0EED-3828-FD6E-38AB5693A516}"/>
              </a:ext>
            </a:extLst>
          </p:cNvPr>
          <p:cNvSpPr/>
          <p:nvPr/>
        </p:nvSpPr>
        <p:spPr>
          <a:xfrm>
            <a:off x="0" y="6704726"/>
            <a:ext cx="12192000" cy="161365"/>
          </a:xfrm>
          <a:prstGeom prst="rect">
            <a:avLst/>
          </a:prstGeom>
          <a:solidFill>
            <a:srgbClr val="6C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7429395-7E6D-BBBB-ED4C-B6BE7E40C928}"/>
              </a:ext>
            </a:extLst>
          </p:cNvPr>
          <p:cNvSpPr txBox="1"/>
          <p:nvPr/>
        </p:nvSpPr>
        <p:spPr>
          <a:xfrm>
            <a:off x="388856" y="427209"/>
            <a:ext cx="633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0</a:t>
            </a:r>
            <a:r>
              <a:rPr lang="pt-PT" sz="1600" b="1" dirty="0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5</a:t>
            </a:r>
            <a:endParaRPr lang="x-none" sz="1600" b="1" dirty="0">
              <a:solidFill>
                <a:srgbClr val="6FC4E8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BA4C80F-9209-C11F-A68C-09C46A57F69C}"/>
              </a:ext>
            </a:extLst>
          </p:cNvPr>
          <p:cNvSpPr txBox="1"/>
          <p:nvPr/>
        </p:nvSpPr>
        <p:spPr>
          <a:xfrm>
            <a:off x="793377" y="426309"/>
            <a:ext cx="756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from the recent past: importance of closing the enforcement gap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7E3E8A2-919B-3C3C-2074-D3B7B9693B5E}"/>
              </a:ext>
            </a:extLst>
          </p:cNvPr>
          <p:cNvSpPr txBox="1"/>
          <p:nvPr/>
        </p:nvSpPr>
        <p:spPr>
          <a:xfrm>
            <a:off x="388856" y="6290508"/>
            <a:ext cx="457197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Sources</a:t>
            </a:r>
            <a:r>
              <a:rPr lang="en-US" sz="8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New York Times, Bloomberg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9E2425-63EE-BD8A-C457-048400AD27C2}"/>
              </a:ext>
            </a:extLst>
          </p:cNvPr>
          <p:cNvSpPr txBox="1"/>
          <p:nvPr/>
        </p:nvSpPr>
        <p:spPr>
          <a:xfrm>
            <a:off x="1350103" y="3434974"/>
            <a:ext cx="10408023" cy="220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Resolve in preventing harmful mergers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Risk of unscrutinized ‘killer acquisitions’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Refine the legal standards (i.e. thresholds and call in powers)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Ensure independent and technical assessment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9CA9580-7AB9-40CD-9819-3E071F393F78}"/>
              </a:ext>
            </a:extLst>
          </p:cNvPr>
          <p:cNvSpPr/>
          <p:nvPr/>
        </p:nvSpPr>
        <p:spPr>
          <a:xfrm>
            <a:off x="3072668" y="1618328"/>
            <a:ext cx="5661654" cy="1263068"/>
          </a:xfrm>
          <a:prstGeom prst="roundRect">
            <a:avLst>
              <a:gd name="adj" fmla="val 6492"/>
            </a:avLst>
          </a:prstGeom>
          <a:solidFill>
            <a:srgbClr val="FEA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Closing</a:t>
            </a:r>
            <a:r>
              <a:rPr lang="pt-PT" sz="20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enforcement</a:t>
            </a:r>
            <a:r>
              <a:rPr lang="pt-PT" sz="20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gap</a:t>
            </a:r>
            <a:endParaRPr lang="x-none" sz="2000" b="1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31CD1A-FC46-D828-9712-1FFE9B18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112" y="332150"/>
            <a:ext cx="1948455" cy="64948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A1D1DF1-0EED-3828-FD6E-38AB5693A516}"/>
              </a:ext>
            </a:extLst>
          </p:cNvPr>
          <p:cNvSpPr/>
          <p:nvPr/>
        </p:nvSpPr>
        <p:spPr>
          <a:xfrm>
            <a:off x="0" y="6704726"/>
            <a:ext cx="12192000" cy="161365"/>
          </a:xfrm>
          <a:prstGeom prst="rect">
            <a:avLst/>
          </a:prstGeom>
          <a:solidFill>
            <a:srgbClr val="6C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D6395417-5EFC-8E99-CAEE-6CEF83494442}"/>
              </a:ext>
            </a:extLst>
          </p:cNvPr>
          <p:cNvSpPr txBox="1"/>
          <p:nvPr/>
        </p:nvSpPr>
        <p:spPr>
          <a:xfrm>
            <a:off x="388856" y="427209"/>
            <a:ext cx="633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0</a:t>
            </a:r>
            <a:r>
              <a:rPr lang="pt-PT" sz="1600" b="1" dirty="0">
                <a:solidFill>
                  <a:srgbClr val="6FC4E8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6</a:t>
            </a:r>
            <a:endParaRPr lang="x-none" sz="1600" b="1" dirty="0">
              <a:solidFill>
                <a:srgbClr val="6FC4E8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54EEB30C-7E43-A8DF-BEA7-E49EE45AB9C6}"/>
              </a:ext>
            </a:extLst>
          </p:cNvPr>
          <p:cNvSpPr txBox="1"/>
          <p:nvPr/>
        </p:nvSpPr>
        <p:spPr>
          <a:xfrm>
            <a:off x="793377" y="426309"/>
            <a:ext cx="6826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Portuguese experience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4CCE4D2-AB01-4DFB-BCD7-4FA99D42CFD7}"/>
              </a:ext>
            </a:extLst>
          </p:cNvPr>
          <p:cNvGrpSpPr/>
          <p:nvPr/>
        </p:nvGrpSpPr>
        <p:grpSpPr>
          <a:xfrm>
            <a:off x="3265173" y="1534361"/>
            <a:ext cx="5661654" cy="1263068"/>
            <a:chOff x="1239859" y="405220"/>
            <a:chExt cx="1475503" cy="622800"/>
          </a:xfrm>
          <a:solidFill>
            <a:srgbClr val="F2F2F2"/>
          </a:solidFill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987F95ED-9B85-9B5A-1D88-3ED64DF8927C}"/>
                </a:ext>
              </a:extLst>
            </p:cNvPr>
            <p:cNvSpPr/>
            <p:nvPr/>
          </p:nvSpPr>
          <p:spPr>
            <a:xfrm>
              <a:off x="1239859" y="405220"/>
              <a:ext cx="1475503" cy="622800"/>
            </a:xfrm>
            <a:prstGeom prst="roundRect">
              <a:avLst/>
            </a:prstGeom>
            <a:solidFill>
              <a:srgbClr val="FFC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AB2AC02-12E9-F3B1-0DCD-2F2D82B5D536}"/>
                </a:ext>
              </a:extLst>
            </p:cNvPr>
            <p:cNvSpPr txBox="1"/>
            <p:nvPr/>
          </p:nvSpPr>
          <p:spPr>
            <a:xfrm>
              <a:off x="1283384" y="588084"/>
              <a:ext cx="1388454" cy="197288"/>
            </a:xfrm>
            <a:prstGeom prst="rect">
              <a:avLst/>
            </a:prstGeom>
            <a:solidFill>
              <a:srgbClr val="FFCBFF"/>
            </a:solidFill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pt-PT" sz="20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AdC (Portugal)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B9E7A5E-E815-46FC-7FBF-D839FF4310D9}"/>
              </a:ext>
            </a:extLst>
          </p:cNvPr>
          <p:cNvSpPr txBox="1"/>
          <p:nvPr/>
        </p:nvSpPr>
        <p:spPr>
          <a:xfrm>
            <a:off x="1021977" y="3228908"/>
            <a:ext cx="10408023" cy="2997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MIDS joint statement: “</a:t>
            </a:r>
            <a:r>
              <a:rPr lang="en-US" sz="20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Strengthening Competitiveness and Competition in the EU Single Marke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t”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Relevance of market share threshold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Record numbers of merger notifications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Vodafone/</a:t>
            </a:r>
            <a:r>
              <a:rPr lang="en-US" sz="2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Nowo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case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Focus: preserving competitive market structures and preventing harmful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331034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86B5AA-E4C0-6B42-9D53-2E555EBF5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364" y="-564776"/>
            <a:ext cx="8228425" cy="807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BFB874-C28E-784E-B120-6E228A70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730" y="2743199"/>
            <a:ext cx="3789258" cy="12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33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36355</TotalTime>
  <Words>401</Words>
  <Application>Microsoft Office PowerPoint</Application>
  <PresentationFormat>Ecrã Panorâmico</PresentationFormat>
  <Paragraphs>67</Paragraphs>
  <Slides>8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5" baseType="lpstr">
      <vt:lpstr>Arial</vt:lpstr>
      <vt:lpstr>Open Sans</vt:lpstr>
      <vt:lpstr>Calibri Light</vt:lpstr>
      <vt:lpstr>Wingdings</vt:lpstr>
      <vt:lpstr>Open Sans Semibold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Longo</dc:creator>
  <cp:lastModifiedBy>GAB</cp:lastModifiedBy>
  <cp:revision>48</cp:revision>
  <dcterms:created xsi:type="dcterms:W3CDTF">2022-09-27T15:19:13Z</dcterms:created>
  <dcterms:modified xsi:type="dcterms:W3CDTF">2026-04-17T16:33:33Z</dcterms:modified>
</cp:coreProperties>
</file>