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6701E5-468E-4073-935F-4808B2712854}" v="1" dt="2026-04-17T11:32:54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1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it, Nicolas" userId="5ee96255-22de-437a-971f-10f7b323bdf3" providerId="ADAL" clId="{78BCD75C-C767-41F4-A081-694E688EB791}"/>
    <pc:docChg chg="undo redo custSel delSld modSld">
      <pc:chgData name="Petit, Nicolas" userId="5ee96255-22de-437a-971f-10f7b323bdf3" providerId="ADAL" clId="{78BCD75C-C767-41F4-A081-694E688EB791}" dt="2026-04-17T11:38:23.462" v="213" actId="47"/>
      <pc:docMkLst>
        <pc:docMk/>
      </pc:docMkLst>
      <pc:sldChg chg="del">
        <pc:chgData name="Petit, Nicolas" userId="5ee96255-22de-437a-971f-10f7b323bdf3" providerId="ADAL" clId="{78BCD75C-C767-41F4-A081-694E688EB791}" dt="2026-04-17T11:38:23.462" v="213" actId="47"/>
        <pc:sldMkLst>
          <pc:docMk/>
          <pc:sldMk cId="2380090728" sldId="257"/>
        </pc:sldMkLst>
      </pc:sldChg>
      <pc:sldChg chg="modSp mod">
        <pc:chgData name="Petit, Nicolas" userId="5ee96255-22de-437a-971f-10f7b323bdf3" providerId="ADAL" clId="{78BCD75C-C767-41F4-A081-694E688EB791}" dt="2026-04-17T11:37:55.031" v="212" actId="1036"/>
        <pc:sldMkLst>
          <pc:docMk/>
          <pc:sldMk cId="3902755223" sldId="258"/>
        </pc:sldMkLst>
        <pc:spChg chg="mod">
          <ac:chgData name="Petit, Nicolas" userId="5ee96255-22de-437a-971f-10f7b323bdf3" providerId="ADAL" clId="{78BCD75C-C767-41F4-A081-694E688EB791}" dt="2026-04-17T11:34:16.927" v="118" actId="5793"/>
          <ac:spMkLst>
            <pc:docMk/>
            <pc:sldMk cId="3902755223" sldId="258"/>
            <ac:spMk id="3" creationId="{9435BC0C-B298-0831-A745-F202014596D0}"/>
          </ac:spMkLst>
        </pc:spChg>
        <pc:spChg chg="mod">
          <ac:chgData name="Petit, Nicolas" userId="5ee96255-22de-437a-971f-10f7b323bdf3" providerId="ADAL" clId="{78BCD75C-C767-41F4-A081-694E688EB791}" dt="2026-04-17T11:36:43.748" v="160" actId="1038"/>
          <ac:spMkLst>
            <pc:docMk/>
            <pc:sldMk cId="3902755223" sldId="258"/>
            <ac:spMk id="4" creationId="{5D9FADC9-CE20-9E90-6F91-958EB245C6DF}"/>
          </ac:spMkLst>
        </pc:spChg>
        <pc:spChg chg="mod">
          <ac:chgData name="Petit, Nicolas" userId="5ee96255-22de-437a-971f-10f7b323bdf3" providerId="ADAL" clId="{78BCD75C-C767-41F4-A081-694E688EB791}" dt="2026-04-17T11:37:48.847" v="201" actId="1076"/>
          <ac:spMkLst>
            <pc:docMk/>
            <pc:sldMk cId="3902755223" sldId="258"/>
            <ac:spMk id="5" creationId="{A5C80D4A-33F9-A67D-82B7-A42D5763CF0B}"/>
          </ac:spMkLst>
        </pc:spChg>
        <pc:spChg chg="mod">
          <ac:chgData name="Petit, Nicolas" userId="5ee96255-22de-437a-971f-10f7b323bdf3" providerId="ADAL" clId="{78BCD75C-C767-41F4-A081-694E688EB791}" dt="2026-04-17T11:37:09.797" v="167" actId="1076"/>
          <ac:spMkLst>
            <pc:docMk/>
            <pc:sldMk cId="3902755223" sldId="258"/>
            <ac:spMk id="6" creationId="{D0608B23-E301-3F5B-09A4-C2D97957F892}"/>
          </ac:spMkLst>
        </pc:spChg>
        <pc:spChg chg="mod">
          <ac:chgData name="Petit, Nicolas" userId="5ee96255-22de-437a-971f-10f7b323bdf3" providerId="ADAL" clId="{78BCD75C-C767-41F4-A081-694E688EB791}" dt="2026-04-17T11:36:43.748" v="160" actId="1038"/>
          <ac:spMkLst>
            <pc:docMk/>
            <pc:sldMk cId="3902755223" sldId="258"/>
            <ac:spMk id="7" creationId="{ABAF20FB-9CDC-7D6D-4759-28FD296FE458}"/>
          </ac:spMkLst>
        </pc:spChg>
        <pc:spChg chg="mod">
          <ac:chgData name="Petit, Nicolas" userId="5ee96255-22de-437a-971f-10f7b323bdf3" providerId="ADAL" clId="{78BCD75C-C767-41F4-A081-694E688EB791}" dt="2026-04-17T11:36:43.748" v="160" actId="1038"/>
          <ac:spMkLst>
            <pc:docMk/>
            <pc:sldMk cId="3902755223" sldId="258"/>
            <ac:spMk id="9" creationId="{F83EF58A-2082-CAD2-999F-90678BFBBE7A}"/>
          </ac:spMkLst>
        </pc:spChg>
        <pc:spChg chg="mod">
          <ac:chgData name="Petit, Nicolas" userId="5ee96255-22de-437a-971f-10f7b323bdf3" providerId="ADAL" clId="{78BCD75C-C767-41F4-A081-694E688EB791}" dt="2026-04-17T11:36:43.748" v="160" actId="1038"/>
          <ac:spMkLst>
            <pc:docMk/>
            <pc:sldMk cId="3902755223" sldId="258"/>
            <ac:spMk id="10" creationId="{5FA0FF19-3210-5271-202B-9868672D75C6}"/>
          </ac:spMkLst>
        </pc:spChg>
        <pc:picChg chg="mod">
          <ac:chgData name="Petit, Nicolas" userId="5ee96255-22de-437a-971f-10f7b323bdf3" providerId="ADAL" clId="{78BCD75C-C767-41F4-A081-694E688EB791}" dt="2026-04-17T11:37:41.348" v="200" actId="1076"/>
          <ac:picMkLst>
            <pc:docMk/>
            <pc:sldMk cId="3902755223" sldId="258"/>
            <ac:picMk id="16" creationId="{DFFD8F14-EF8D-78F2-64F1-0DE9F761DFF5}"/>
          </ac:picMkLst>
        </pc:picChg>
        <pc:picChg chg="mod">
          <ac:chgData name="Petit, Nicolas" userId="5ee96255-22de-437a-971f-10f7b323bdf3" providerId="ADAL" clId="{78BCD75C-C767-41F4-A081-694E688EB791}" dt="2026-04-17T11:37:14.419" v="185" actId="1036"/>
          <ac:picMkLst>
            <pc:docMk/>
            <pc:sldMk cId="3902755223" sldId="258"/>
            <ac:picMk id="18" creationId="{50615496-32A7-BDC9-D040-F9331D4BD00A}"/>
          </ac:picMkLst>
        </pc:picChg>
        <pc:picChg chg="mod">
          <ac:chgData name="Petit, Nicolas" userId="5ee96255-22de-437a-971f-10f7b323bdf3" providerId="ADAL" clId="{78BCD75C-C767-41F4-A081-694E688EB791}" dt="2026-04-17T11:37:55.031" v="212" actId="1036"/>
          <ac:picMkLst>
            <pc:docMk/>
            <pc:sldMk cId="3902755223" sldId="258"/>
            <ac:picMk id="20" creationId="{81B884D9-59AA-F86F-BAEF-8B5CFE0EE763}"/>
          </ac:picMkLst>
        </pc:picChg>
      </pc:sldChg>
      <pc:sldChg chg="modSp mod">
        <pc:chgData name="Petit, Nicolas" userId="5ee96255-22de-437a-971f-10f7b323bdf3" providerId="ADAL" clId="{78BCD75C-C767-41F4-A081-694E688EB791}" dt="2026-04-17T11:36:47.299" v="162" actId="20577"/>
        <pc:sldMkLst>
          <pc:docMk/>
          <pc:sldMk cId="2828854792" sldId="260"/>
        </pc:sldMkLst>
        <pc:spChg chg="mod">
          <ac:chgData name="Petit, Nicolas" userId="5ee96255-22de-437a-971f-10f7b323bdf3" providerId="ADAL" clId="{78BCD75C-C767-41F4-A081-694E688EB791}" dt="2026-04-17T11:36:47.299" v="162" actId="20577"/>
          <ac:spMkLst>
            <pc:docMk/>
            <pc:sldMk cId="2828854792" sldId="260"/>
            <ac:spMk id="4" creationId="{10711417-17B2-F261-7ECA-EC19E9AD491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75133-B261-CEE6-532A-34F762F4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55345-0DCD-48D1-0591-E757732AA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0EE1B-F5F2-7F83-0692-B05040936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8DC4D-CADE-BD83-ABD8-6987ACF5D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2325F-5FC3-72A3-00E9-A37BE3C81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68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BF38E-61DF-E721-059A-4B9FAF05C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C0A505-D118-F26B-E75C-95C179F7E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71A96-B4E5-2093-3178-302C522F8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E220F-FF4A-8114-D123-AEABB353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8511F-1734-9480-81F3-A4310787C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085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E692BE-6F9B-BAD8-3B14-A3740419D5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AD108B-A091-969A-FFEF-91744B310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24181-3070-75D3-AF04-A7AC368BA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AF7CE-5F82-3E4C-4C2F-2DB5B2EA9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7F83B-DC26-3079-1174-9FF4DD37C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DA202-2CAD-15B0-20FE-F72B5BF43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3AA12-806D-0569-3080-AB5AD3DA2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98708-EB7A-7ACF-AA9F-79C74367C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730BB-1ECB-024D-BD41-4FE5AE3DD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3AEDF-7246-791F-815B-4D35534BA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78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B938D-08DA-C135-4891-F9475D407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A7DEC6-49BC-74D6-1F21-95AC407ED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7887B-EA87-0346-7E9E-3BD53FCA2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0C17B-9F82-7E6A-17F5-32246E7FD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ABFC5-DEDA-1F92-38E5-8996D9089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4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320C1-04E3-2271-DF12-ED7242210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635A4-79D0-662D-9048-C46C09F748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52225-84C4-68A6-982A-1A4CF9172C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A244E-AE84-D842-8120-8F7914A01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04A63-1F23-D44C-CC5E-FBFFC01A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71B84-0B13-E1C1-8813-FC39ECD51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47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93BF4-2606-CDFD-8377-31E0B9561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37D91-766C-09D6-48E8-7DC49C605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0ABA3-3A91-0FFF-C9E2-64E09D8866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559239-26AE-8C50-B48D-21F5E4D9A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613DC6-AF72-6376-E7FD-8C3D0E2F19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ED4B02-DE7E-E148-4CF3-11EB9A1FD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1F5964-8695-9311-49BB-470720CEE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528A09-3B03-6B4B-29F6-69A836C94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45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49888-9439-C835-4B9E-E11038A0A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5B9B1F-9B3B-CDF8-4856-A77874460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2E005F-BCE9-53F1-565D-224C204B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7CA3B8-93A9-96BC-1EDF-3DF7CD17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62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813146-04B6-7419-217B-EBE35D661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C223B4-F97A-9166-32F9-6839161D2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69FB63-3BA6-B147-C4C7-8CB48935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50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3949C-C6D3-FC06-E6D2-608E008BA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389E-041F-30BD-EE87-2762D57FD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FDF36-A308-0296-6F59-20BCBC179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4F61A-FD10-51B3-EE07-32CA6094A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9EE970-AE6E-CDAC-13D8-FD3998354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F6D75-4308-C49B-CCC1-5DE9FBB66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4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18191-726B-859E-C38B-6A5BA3888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09D056-096B-6E7B-8ECB-FE7E59251F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C66FA4-C27B-1D6B-5086-01B92064DC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0DE5F-787A-7612-BA7C-8AC9C0CFD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DD51EF-1AA3-B08F-33F6-87A83677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528B3-3CAF-391A-F331-69ADF64CF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705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90D961-8823-7D7C-6BFB-B0271AF0B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5FD25-B1B9-D76D-948F-846D4C30E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8C775-FFBD-443E-675C-F2F5DD367C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DADF1-B8EF-4DB2-AAAD-31BB259C9481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83B98-6317-2DDD-6D5A-9BDE1857FB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48FEF-D650-EBAF-06E0-BFBEC68F7C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A0A0FE-61C9-4186-9B1D-958BDA5CA5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283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ynamiccompetition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AEFD9-C0A0-BA23-EF81-7CD23A4F2B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Platform Mergers</a:t>
            </a:r>
            <a:br>
              <a:rPr lang="fr-FR" dirty="0"/>
            </a:br>
            <a:r>
              <a:rPr lang="fr-FR" dirty="0"/>
              <a:t> The </a:t>
            </a:r>
            <a:r>
              <a:rPr lang="fr-FR" dirty="0" err="1"/>
              <a:t>Competitiveness</a:t>
            </a:r>
            <a:r>
              <a:rPr lang="fr-FR" dirty="0"/>
              <a:t> Lens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43CF9A-58F2-013B-E294-96E8D9EBBF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Nicolas Petit</a:t>
            </a:r>
          </a:p>
          <a:p>
            <a:r>
              <a:rPr lang="fr-FR" dirty="0"/>
              <a:t>EUI and George Mason </a:t>
            </a:r>
            <a:r>
              <a:rPr lang="fr-FR" dirty="0" err="1"/>
              <a:t>University</a:t>
            </a:r>
            <a:endParaRPr lang="fr-FR" dirty="0"/>
          </a:p>
          <a:p>
            <a:r>
              <a:rPr lang="fr-FR" dirty="0"/>
              <a:t>GCLC, 17 April 2026</a:t>
            </a:r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7A593B-92B5-6023-152E-3A39AC6F361B}"/>
              </a:ext>
            </a:extLst>
          </p:cNvPr>
          <p:cNvSpPr txBox="1"/>
          <p:nvPr/>
        </p:nvSpPr>
        <p:spPr>
          <a:xfrm>
            <a:off x="2725947" y="5480649"/>
            <a:ext cx="6671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hlinkClick r:id="rId2"/>
              </a:rPr>
              <a:t>https://www.dynamiccompetition.com/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313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B7216-5DEF-0CA8-778F-2272DA78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Competitiveness</a:t>
            </a:r>
            <a:r>
              <a:rPr lang="fr-FR" dirty="0"/>
              <a:t> Lens: 3 Key Questions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5BC0C-B298-0831-A745-F20201459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9714"/>
            <a:ext cx="10515600" cy="48772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600" dirty="0"/>
              <a:t>Industry Competitiveness = Industry-Level </a:t>
            </a:r>
            <a:r>
              <a:rPr lang="en-GB" sz="2600" dirty="0">
                <a:solidFill>
                  <a:srgbClr val="FFC000"/>
                </a:solidFill>
              </a:rPr>
              <a:t>Productivity</a:t>
            </a:r>
          </a:p>
          <a:p>
            <a:pPr marL="0" indent="0" algn="ctr">
              <a:buNone/>
            </a:pPr>
            <a:r>
              <a:rPr lang="en-GB" sz="2600" dirty="0">
                <a:solidFill>
                  <a:srgbClr val="FFC000"/>
                </a:solidFill>
              </a:rPr>
              <a:t>Productivity </a:t>
            </a:r>
            <a:r>
              <a:rPr lang="en-GB" sz="2600" dirty="0"/>
              <a:t>gains</a:t>
            </a:r>
            <a:r>
              <a:rPr lang="en-GB" sz="2600" dirty="0">
                <a:solidFill>
                  <a:srgbClr val="FFC000"/>
                </a:solidFill>
              </a:rPr>
              <a:t> </a:t>
            </a:r>
            <a:r>
              <a:rPr lang="en-GB" sz="2600" dirty="0"/>
              <a:t>(higher value or lower cost output) </a:t>
            </a:r>
            <a:r>
              <a:rPr lang="en-GB" sz="2600" dirty="0">
                <a:sym typeface="Wingdings" panose="05000000000000000000" pitchFamily="2" charset="2"/>
              </a:rPr>
              <a:t></a:t>
            </a:r>
            <a:r>
              <a:rPr lang="en-GB" sz="2600" dirty="0"/>
              <a:t> </a:t>
            </a:r>
            <a:r>
              <a:rPr lang="en-GB" sz="2600" dirty="0">
                <a:solidFill>
                  <a:srgbClr val="7030A0"/>
                </a:solidFill>
              </a:rPr>
              <a:t>Innovation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9FADC9-CE20-9E90-6F91-958EB245C6DF}"/>
              </a:ext>
            </a:extLst>
          </p:cNvPr>
          <p:cNvSpPr/>
          <p:nvPr/>
        </p:nvSpPr>
        <p:spPr>
          <a:xfrm>
            <a:off x="1242204" y="2606568"/>
            <a:ext cx="2915728" cy="36691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Is the merger raising firm-level </a:t>
            </a:r>
            <a:r>
              <a:rPr lang="en-GB" dirty="0">
                <a:solidFill>
                  <a:srgbClr val="FFC000"/>
                </a:solidFill>
              </a:rPr>
              <a:t>productivity</a:t>
            </a:r>
            <a:r>
              <a:rPr lang="en-GB" dirty="0"/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C80D4A-33F9-A67D-82B7-A42D5763CF0B}"/>
              </a:ext>
            </a:extLst>
          </p:cNvPr>
          <p:cNvSpPr/>
          <p:nvPr/>
        </p:nvSpPr>
        <p:spPr>
          <a:xfrm>
            <a:off x="4508740" y="2606568"/>
            <a:ext cx="2915728" cy="3669102"/>
          </a:xfrm>
          <a:prstGeom prst="rect">
            <a:avLst/>
          </a:prstGeom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Large or anchor firm? </a:t>
            </a:r>
            <a:r>
              <a:rPr lang="en-GB" dirty="0">
                <a:solidFill>
                  <a:srgbClr val="FFC000"/>
                </a:solidFill>
              </a:rPr>
              <a:t>Productivity</a:t>
            </a:r>
            <a:r>
              <a:rPr lang="en-GB" dirty="0"/>
              <a:t> spillovers and clusters?</a:t>
            </a:r>
          </a:p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608B23-E301-3F5B-09A4-C2D97957F892}"/>
              </a:ext>
            </a:extLst>
          </p:cNvPr>
          <p:cNvSpPr/>
          <p:nvPr/>
        </p:nvSpPr>
        <p:spPr>
          <a:xfrm>
            <a:off x="7775276" y="2606568"/>
            <a:ext cx="2915728" cy="36691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Higher or faster </a:t>
            </a:r>
            <a:r>
              <a:rPr lang="en-GB" dirty="0">
                <a:solidFill>
                  <a:srgbClr val="FFC000"/>
                </a:solidFill>
              </a:rPr>
              <a:t>productivity</a:t>
            </a:r>
            <a:r>
              <a:rPr lang="en-GB" dirty="0"/>
              <a:t> gains </a:t>
            </a:r>
            <a:r>
              <a:rPr lang="en-GB" i="1" dirty="0"/>
              <a:t>with</a:t>
            </a:r>
            <a:r>
              <a:rPr lang="en-GB" dirty="0"/>
              <a:t> the merger than </a:t>
            </a:r>
            <a:r>
              <a:rPr lang="en-GB" i="1" dirty="0"/>
              <a:t>without</a:t>
            </a:r>
            <a:r>
              <a:rPr lang="en-GB" dirty="0"/>
              <a:t> it?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AF20FB-9CDC-7D6D-4759-28FD296FE458}"/>
              </a:ext>
            </a:extLst>
          </p:cNvPr>
          <p:cNvSpPr txBox="1"/>
          <p:nvPr/>
        </p:nvSpPr>
        <p:spPr>
          <a:xfrm>
            <a:off x="1771291" y="2859610"/>
            <a:ext cx="1742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Q1: Innovation (Firm-Level)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3EF58A-2082-CAD2-999F-90678BFBBE7A}"/>
              </a:ext>
            </a:extLst>
          </p:cNvPr>
          <p:cNvSpPr txBox="1"/>
          <p:nvPr/>
        </p:nvSpPr>
        <p:spPr>
          <a:xfrm>
            <a:off x="5052204" y="2925717"/>
            <a:ext cx="1742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Q2: Diffusion (Industry-Level)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A0FF19-3210-5271-202B-9868672D75C6}"/>
              </a:ext>
            </a:extLst>
          </p:cNvPr>
          <p:cNvSpPr txBox="1"/>
          <p:nvPr/>
        </p:nvSpPr>
        <p:spPr>
          <a:xfrm>
            <a:off x="8097328" y="2925717"/>
            <a:ext cx="2242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Q3: Counterfactual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6" name="Graphic 15" descr="Wave outline">
            <a:extLst>
              <a:ext uri="{FF2B5EF4-FFF2-40B4-BE49-F238E27FC236}">
                <a16:creationId xmlns:a16="http://schemas.microsoft.com/office/drawing/2014/main" id="{DFFD8F14-EF8D-78F2-64F1-0DE9F761DF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9404" y="5190547"/>
            <a:ext cx="914400" cy="914400"/>
          </a:xfrm>
          <a:prstGeom prst="rect">
            <a:avLst/>
          </a:prstGeom>
        </p:spPr>
      </p:pic>
      <p:pic>
        <p:nvPicPr>
          <p:cNvPr id="18" name="Graphic 17" descr="Fork In Road outline">
            <a:extLst>
              <a:ext uri="{FF2B5EF4-FFF2-40B4-BE49-F238E27FC236}">
                <a16:creationId xmlns:a16="http://schemas.microsoft.com/office/drawing/2014/main" id="{50615496-32A7-BDC9-D040-F9331D4BD0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75940" y="5101043"/>
            <a:ext cx="914400" cy="914400"/>
          </a:xfrm>
          <a:prstGeom prst="rect">
            <a:avLst/>
          </a:prstGeom>
        </p:spPr>
      </p:pic>
      <p:pic>
        <p:nvPicPr>
          <p:cNvPr id="20" name="Graphic 19" descr="Lightbulb outline">
            <a:extLst>
              <a:ext uri="{FF2B5EF4-FFF2-40B4-BE49-F238E27FC236}">
                <a16:creationId xmlns:a16="http://schemas.microsoft.com/office/drawing/2014/main" id="{81B884D9-59AA-F86F-BAEF-8B5CFE0EE7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242868" y="512063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755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14435-3B58-13C9-0B58-85D3AC452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Application: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Category</a:t>
            </a:r>
            <a:r>
              <a:rPr lang="fr-FR" dirty="0"/>
              <a:t> Prohibitions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0033D3-7ECE-0671-A61C-2F8FCD3FCBC9}"/>
              </a:ext>
            </a:extLst>
          </p:cNvPr>
          <p:cNvSpPr txBox="1"/>
          <p:nvPr/>
        </p:nvSpPr>
        <p:spPr>
          <a:xfrm>
            <a:off x="920931" y="1534888"/>
            <a:ext cx="10319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/>
              <a:t>Amazon/</a:t>
            </a:r>
            <a:r>
              <a:rPr lang="fr-FR" sz="3200" i="1" dirty="0" err="1"/>
              <a:t>iRobot</a:t>
            </a:r>
            <a:endParaRPr lang="en-GB" sz="3200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CAB490-C6AC-B479-4F2E-0AE9403E181B}"/>
              </a:ext>
            </a:extLst>
          </p:cNvPr>
          <p:cNvSpPr txBox="1"/>
          <p:nvPr/>
        </p:nvSpPr>
        <p:spPr>
          <a:xfrm>
            <a:off x="920931" y="4280257"/>
            <a:ext cx="10319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/>
              <a:t>Adobe/</a:t>
            </a:r>
            <a:r>
              <a:rPr lang="fr-FR" sz="3200" i="1" dirty="0" err="1"/>
              <a:t>Figma</a:t>
            </a:r>
            <a:endParaRPr lang="en-GB" sz="32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7529CA-B766-B24C-5DA6-F8D8DA26285B}"/>
              </a:ext>
            </a:extLst>
          </p:cNvPr>
          <p:cNvSpPr txBox="1"/>
          <p:nvPr/>
        </p:nvSpPr>
        <p:spPr>
          <a:xfrm>
            <a:off x="920931" y="2057409"/>
            <a:ext cx="4042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Competition </a:t>
            </a:r>
            <a:r>
              <a:rPr lang="fr-FR" sz="2400" dirty="0" err="1"/>
              <a:t>lens</a:t>
            </a:r>
            <a:r>
              <a:rPr lang="fr-FR" sz="2400" dirty="0"/>
              <a:t>: </a:t>
            </a:r>
            <a:r>
              <a:rPr lang="en-GB" sz="24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❌</a:t>
            </a:r>
            <a:endParaRPr lang="en-GB" sz="2400" dirty="0"/>
          </a:p>
          <a:p>
            <a:endParaRPr lang="en-GB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A9BB7C-B034-46EC-5132-79710C1B30DB}"/>
              </a:ext>
            </a:extLst>
          </p:cNvPr>
          <p:cNvSpPr txBox="1"/>
          <p:nvPr/>
        </p:nvSpPr>
        <p:spPr>
          <a:xfrm>
            <a:off x="920931" y="4859157"/>
            <a:ext cx="4042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Competition </a:t>
            </a:r>
            <a:r>
              <a:rPr lang="fr-FR" sz="2400" dirty="0" err="1"/>
              <a:t>lens</a:t>
            </a:r>
            <a:r>
              <a:rPr lang="fr-FR" sz="2400" dirty="0"/>
              <a:t>: </a:t>
            </a:r>
            <a:r>
              <a:rPr lang="en-GB" sz="24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❌</a:t>
            </a:r>
            <a:endParaRPr lang="en-GB" sz="2400" dirty="0"/>
          </a:p>
          <a:p>
            <a:endParaRPr lang="en-GB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751167-4F81-3390-2737-6B061919668C}"/>
              </a:ext>
            </a:extLst>
          </p:cNvPr>
          <p:cNvSpPr txBox="1"/>
          <p:nvPr/>
        </p:nvSpPr>
        <p:spPr>
          <a:xfrm>
            <a:off x="6409508" y="2046103"/>
            <a:ext cx="40429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/>
              <a:t>Competitiveness</a:t>
            </a:r>
            <a:r>
              <a:rPr lang="fr-FR" sz="2400" dirty="0"/>
              <a:t> </a:t>
            </a:r>
            <a:r>
              <a:rPr lang="fr-FR" sz="2400" dirty="0" err="1"/>
              <a:t>lens</a:t>
            </a:r>
            <a:r>
              <a:rPr lang="fr-FR" sz="2400" dirty="0"/>
              <a:t>: </a:t>
            </a:r>
            <a:r>
              <a:rPr lang="en-GB" sz="24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Focus on Robotics Capability (Q1)?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Survival of capabilities (Q3)?</a:t>
            </a:r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47E839-C245-E7CF-B18A-23C5012B60B5}"/>
              </a:ext>
            </a:extLst>
          </p:cNvPr>
          <p:cNvSpPr txBox="1"/>
          <p:nvPr/>
        </p:nvSpPr>
        <p:spPr>
          <a:xfrm>
            <a:off x="6500948" y="4859156"/>
            <a:ext cx="40429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/>
              <a:t>Competitiveness</a:t>
            </a:r>
            <a:r>
              <a:rPr lang="fr-FR" sz="2400" dirty="0"/>
              <a:t> </a:t>
            </a:r>
            <a:r>
              <a:rPr lang="fr-FR" sz="2400" dirty="0" err="1"/>
              <a:t>lens</a:t>
            </a:r>
            <a:r>
              <a:rPr lang="fr-FR" sz="2400" dirty="0"/>
              <a:t>: </a:t>
            </a:r>
            <a:r>
              <a:rPr lang="en-GB" sz="2400" b="0" i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</a:rPr>
              <a:t>Failed on counterfactual (Q3)?</a:t>
            </a:r>
            <a:endParaRPr lang="en-GB" sz="2400" dirty="0"/>
          </a:p>
          <a:p>
            <a:endParaRPr lang="en-GB" sz="24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0DE3859-A272-10B5-6BE0-C7F0D543CC09}"/>
              </a:ext>
            </a:extLst>
          </p:cNvPr>
          <p:cNvCxnSpPr/>
          <p:nvPr/>
        </p:nvCxnSpPr>
        <p:spPr>
          <a:xfrm>
            <a:off x="299357" y="4116977"/>
            <a:ext cx="11593285" cy="0"/>
          </a:xfrm>
          <a:prstGeom prst="line">
            <a:avLst/>
          </a:prstGeom>
          <a:ln w="53975" cmpd="dbl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575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711417-17B2-F261-7ECA-EC19E9AD4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The Innovation Defence: A Capabilities Test for Merger Review (Helfat &amp; Petit, 2026)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0F9D9B0-B042-43AD-0835-7586A72FA7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54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159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Office Theme</vt:lpstr>
      <vt:lpstr>Platform Mergers  The Competitiveness Lens</vt:lpstr>
      <vt:lpstr>The Competitiveness Lens: 3 Key Questions</vt:lpstr>
      <vt:lpstr>Application: Two Category Prohibitions</vt:lpstr>
      <vt:lpstr>The Innovation Defence: A Capabilities Test for Merger Review (Helfat &amp; Petit, 2026)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Petit, Nicolas</dc:creator>
  <cp:lastModifiedBy>Petit, Nicolas</cp:lastModifiedBy>
  <cp:revision>1</cp:revision>
  <dcterms:created xsi:type="dcterms:W3CDTF">2026-04-17T10:49:29Z</dcterms:created>
  <dcterms:modified xsi:type="dcterms:W3CDTF">2026-04-17T11:38:25Z</dcterms:modified>
</cp:coreProperties>
</file>