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75" r:id="rId5"/>
    <p:sldId id="266" r:id="rId6"/>
    <p:sldId id="267" r:id="rId7"/>
    <p:sldId id="268" r:id="rId8"/>
    <p:sldId id="269" r:id="rId9"/>
    <p:sldId id="278" r:id="rId10"/>
    <p:sldId id="270" r:id="rId11"/>
    <p:sldId id="274" r:id="rId12"/>
    <p:sldId id="271" r:id="rId13"/>
    <p:sldId id="276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2424"/>
    <a:srgbClr val="313131"/>
    <a:srgbClr val="C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2"/>
    <p:restoredTop sz="94647"/>
  </p:normalViewPr>
  <p:slideViewPr>
    <p:cSldViewPr snapToGrid="0" snapToObjects="1">
      <p:cViewPr varScale="1">
        <p:scale>
          <a:sx n="73" d="100"/>
          <a:sy n="73" d="100"/>
        </p:scale>
        <p:origin x="9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o-not-reply@oclc.or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europe.eu/groups/bruges-library-grou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0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-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ADVANCED </a:t>
            </a:r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search </a:t>
            </a: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8" y="1351899"/>
            <a:ext cx="4661765" cy="4335281"/>
          </a:xfrm>
          <a:prstGeom prst="rect">
            <a:avLst/>
          </a:prstGeom>
          <a:ln>
            <a:solidFill>
              <a:srgbClr val="242424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01805" y="1078895"/>
            <a:ext cx="3534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detailed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research </a:t>
            </a:r>
          </a:p>
          <a:p>
            <a:endParaRPr lang="nl-BE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several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keywords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authors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etc</a:t>
            </a:r>
            <a:r>
              <a:rPr lang="nl-B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nl-BE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rows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speficy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research more.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Look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specific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format (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book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article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Specify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source 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check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database)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Broader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: look in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libraries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worldwide 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we do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have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materials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topic, and post a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request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Interlibrary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loan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dirty="0" smtClean="0">
                <a:solidFill>
                  <a:srgbClr val="C400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</a:t>
            </a:r>
            <a:r>
              <a:rPr lang="en-US" sz="1400" dirty="0">
                <a:solidFill>
                  <a:srgbClr val="C400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://</a:t>
            </a:r>
            <a:r>
              <a:rPr lang="en-US" sz="1400" dirty="0" smtClean="0">
                <a:solidFill>
                  <a:srgbClr val="C400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www.coleurope.eu/groups/bruges-library-group/intranetpage/request-book-or-journal-article</a:t>
            </a:r>
          </a:p>
          <a:p>
            <a:pPr marL="171450" indent="-171450">
              <a:buFontTx/>
              <a:buChar char="-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292824" y="1869743"/>
            <a:ext cx="2047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2492902" y="2524705"/>
                <a:ext cx="2047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2902" y="2524705"/>
                <a:ext cx="204716" cy="276999"/>
              </a:xfrm>
              <a:prstGeom prst="rect">
                <a:avLst/>
              </a:prstGeom>
              <a:blipFill>
                <a:blip r:embed="rId4"/>
                <a:stretch>
                  <a:fillRect l="-23529" r="-1764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45119" y="3671246"/>
            <a:ext cx="23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4052" y="3671246"/>
            <a:ext cx="23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62366" y="4644794"/>
            <a:ext cx="23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5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– library links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0" y="1684000"/>
            <a:ext cx="5456036" cy="3168626"/>
          </a:xfrm>
          <a:prstGeom prst="rect">
            <a:avLst/>
          </a:prstGeom>
          <a:ln>
            <a:solidFill>
              <a:srgbClr val="242424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76976" y="1401611"/>
            <a:ext cx="26665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4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 </a:t>
            </a:r>
            <a:r>
              <a:rPr lang="nl-B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our website </a:t>
            </a:r>
          </a:p>
          <a:p>
            <a:endParaRPr lang="nl-BE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A-Z 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list</a:t>
            </a:r>
            <a:r>
              <a:rPr lang="nl-B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e-resources</a:t>
            </a:r>
            <a:endParaRPr lang="nl-BE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BE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Extra sources, databases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BE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Remote access login </a:t>
            </a:r>
          </a:p>
          <a:p>
            <a:r>
              <a:rPr lang="nl-B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    (= 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off-campus access</a:t>
            </a:r>
            <a:r>
              <a:rPr lang="nl-B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)</a:t>
            </a:r>
          </a:p>
          <a:p>
            <a:endParaRPr lang="nl-BE" sz="1400" dirty="0" smtClean="0"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endParaRPr lang="nl-BE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5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– COURSE RESERVES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017" y="1184123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BE" sz="1200" dirty="0" smtClean="0">
              <a:solidFill>
                <a:srgbClr val="C4002B"/>
              </a:solidFill>
              <a:latin typeface="Roboto"/>
              <a:cs typeface="Roboto"/>
            </a:endParaRPr>
          </a:p>
          <a:p>
            <a:pPr algn="l"/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Course readings : recommended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books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or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articles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for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your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courses </a:t>
            </a:r>
            <a:b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</a:b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- click on “course reserves”</a:t>
            </a:r>
          </a:p>
          <a:p>
            <a:pPr algn="l"/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- click on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your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course</a:t>
            </a:r>
          </a:p>
          <a:p>
            <a:pPr marL="171450" indent="-171450" algn="l">
              <a:buFontTx/>
              <a:buChar char="-"/>
            </a:pP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Articles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: click on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title</a:t>
            </a:r>
            <a:endParaRPr lang="nl-BE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171450" indent="-171450" algn="l">
              <a:buFontTx/>
              <a:buChar char="-"/>
            </a:pP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Books :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you’ll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find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shelfmark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17" y="3330423"/>
            <a:ext cx="3957818" cy="2153861"/>
          </a:xfrm>
          <a:prstGeom prst="rect">
            <a:avLst/>
          </a:prstGeom>
          <a:ln>
            <a:solidFill>
              <a:srgbClr val="242424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772" y="2496757"/>
            <a:ext cx="4171673" cy="3280328"/>
          </a:xfrm>
          <a:prstGeom prst="rect">
            <a:avLst/>
          </a:prstGeom>
          <a:ln>
            <a:solidFill>
              <a:srgbClr val="242424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3971499" y="3772045"/>
            <a:ext cx="13647" cy="259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351128" y="5135067"/>
            <a:ext cx="491320" cy="13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56395" y="4790364"/>
            <a:ext cx="6141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6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– MY LIST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 smtClean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018" y="1045279"/>
            <a:ext cx="8577094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If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want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to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create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a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booklist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, click on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star          Save,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it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will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turn blue         and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it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will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say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saved</a:t>
            </a:r>
            <a:endParaRPr lang="nl-B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On top of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your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screen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will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see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My items (,,) 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, click on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it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and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see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your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list of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saved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items.  </a:t>
            </a:r>
          </a:p>
          <a:p>
            <a:pPr algn="l"/>
            <a:endParaRPr lang="nl-B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can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email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your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list of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saved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items,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to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yourself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(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will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receive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a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library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message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from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  <a:hlinkClick r:id="rId3"/>
              </a:rPr>
              <a:t>do-not-reply@oclc.org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with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item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saved</a:t>
            </a:r>
            <a:r>
              <a:rPr lang="nl-B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078942" y="3171795"/>
            <a:ext cx="10052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10" y="2039638"/>
            <a:ext cx="5493532" cy="1266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53" y="3533021"/>
            <a:ext cx="5452110" cy="2229468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3984171" y="1095817"/>
            <a:ext cx="143691" cy="15675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5737444" y="1104923"/>
            <a:ext cx="219219" cy="149194"/>
          </a:xfrm>
          <a:prstGeom prst="star5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  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637" y="4409140"/>
            <a:ext cx="3419475" cy="800100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>
            <a:off x="1998617" y="4333831"/>
            <a:ext cx="3848436" cy="47535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6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– MY LIST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If you want to keep your book list after your library session, create your personal list. </a:t>
            </a:r>
          </a:p>
          <a:p>
            <a:pPr algn="l"/>
            <a:endParaRPr lang="en-US" sz="2000" dirty="0">
              <a:latin typeface="Roboto"/>
              <a:cs typeface="Roboto"/>
            </a:endParaRPr>
          </a:p>
          <a:p>
            <a:pPr algn="l"/>
            <a:endParaRPr lang="en-US" sz="2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018" y="1126549"/>
            <a:ext cx="8577094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BE" sz="1200" dirty="0" smtClean="0">
              <a:solidFill>
                <a:srgbClr val="C4002B"/>
              </a:solidFill>
              <a:latin typeface="Roboto"/>
              <a:cs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8" y="1775659"/>
            <a:ext cx="3011414" cy="23289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05840" y="1775659"/>
            <a:ext cx="274320" cy="82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918" y="1613941"/>
            <a:ext cx="5378450" cy="4330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618" y="4467496"/>
            <a:ext cx="2774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Give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list a name</a:t>
            </a:r>
          </a:p>
          <a:p>
            <a:pPr marL="342900" indent="-342900">
              <a:buAutoNum type="arabicPeriod"/>
            </a:pP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Select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items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want in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list</a:t>
            </a:r>
          </a:p>
          <a:p>
            <a:pPr marL="342900" indent="-342900">
              <a:buAutoNum type="arabicPeriod"/>
            </a:pP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on save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– library links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5017" y="1902580"/>
            <a:ext cx="8811381" cy="2591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following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lvl="1"/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have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or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suggestions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other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facilitate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library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experience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:</a:t>
            </a:r>
          </a:p>
          <a:p>
            <a:pPr lvl="1"/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 free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contact me : </a:t>
            </a:r>
          </a:p>
          <a:p>
            <a:pPr lvl="1"/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renee.maeyaert@coleurope.eu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nl-BE" sz="1200" dirty="0" smtClean="0">
              <a:solidFill>
                <a:srgbClr val="C4002B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1380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cap="all" dirty="0">
                <a:solidFill>
                  <a:srgbClr val="313131"/>
                </a:solidFill>
                <a:latin typeface="Roboto"/>
                <a:cs typeface="Roboto"/>
              </a:rPr>
              <a:t>library skills</a:t>
            </a:r>
          </a:p>
          <a:p>
            <a:endParaRPr lang="nl-BE" sz="2200" cap="all" dirty="0">
              <a:solidFill>
                <a:srgbClr val="313131"/>
              </a:solidFill>
              <a:latin typeface="Roboto"/>
              <a:cs typeface="Roboto"/>
            </a:endParaRPr>
          </a:p>
          <a:p>
            <a:r>
              <a:rPr lang="nl-BE" sz="2200" cap="all" dirty="0">
                <a:solidFill>
                  <a:srgbClr val="313131"/>
                </a:solidFill>
                <a:latin typeface="Roboto"/>
                <a:cs typeface="Roboto"/>
              </a:rPr>
              <a:t>Search </a:t>
            </a:r>
            <a:r>
              <a:rPr lang="nl-BE" sz="2200" cap="all" dirty="0" err="1">
                <a:solidFill>
                  <a:srgbClr val="313131"/>
                </a:solidFill>
                <a:latin typeface="Roboto"/>
                <a:cs typeface="Roboto"/>
              </a:rPr>
              <a:t>the</a:t>
            </a:r>
            <a:r>
              <a:rPr lang="nl-BE" sz="2200" cap="all" dirty="0">
                <a:solidFill>
                  <a:srgbClr val="313131"/>
                </a:solidFill>
                <a:latin typeface="Roboto"/>
                <a:cs typeface="Roboto"/>
              </a:rPr>
              <a:t> </a:t>
            </a:r>
            <a:r>
              <a:rPr lang="nl-BE" sz="2200" cap="all" dirty="0" err="1">
                <a:solidFill>
                  <a:srgbClr val="313131"/>
                </a:solidFill>
                <a:latin typeface="Roboto"/>
                <a:cs typeface="Roboto"/>
              </a:rPr>
              <a:t>catalogue</a:t>
            </a:r>
            <a:endParaRPr lang="en-US" sz="2200" cap="all" dirty="0">
              <a:solidFill>
                <a:srgbClr val="313131"/>
              </a:solidFill>
              <a:latin typeface="Roboto"/>
              <a:cs typeface="Roboto"/>
            </a:endParaRPr>
          </a:p>
          <a:p>
            <a:endParaRPr lang="en-US" sz="2200" cap="all" dirty="0">
              <a:solidFill>
                <a:srgbClr val="313131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336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1200" dirty="0">
                <a:latin typeface="Roboto"/>
                <a:cs typeface="Roboto"/>
              </a:rPr>
              <a:t>Click on </a:t>
            </a:r>
            <a:r>
              <a:rPr lang="nl-BE" sz="1200" dirty="0" err="1">
                <a:latin typeface="Roboto"/>
                <a:cs typeface="Roboto"/>
              </a:rPr>
              <a:t>the</a:t>
            </a:r>
            <a:r>
              <a:rPr lang="nl-BE" sz="1200" dirty="0">
                <a:latin typeface="Roboto"/>
                <a:cs typeface="Roboto"/>
              </a:rPr>
              <a:t> link </a:t>
            </a:r>
            <a:r>
              <a:rPr lang="en-US" sz="1200" dirty="0">
                <a:solidFill>
                  <a:srgbClr val="C00000"/>
                </a:solidFill>
                <a:latin typeface="Roboto"/>
                <a:cs typeface="Roboto"/>
              </a:rPr>
              <a:t>https://</a:t>
            </a:r>
            <a:r>
              <a:rPr lang="en-US" sz="1200" dirty="0" smtClean="0">
                <a:solidFill>
                  <a:srgbClr val="C00000"/>
                </a:solidFill>
                <a:latin typeface="Roboto"/>
                <a:cs typeface="Roboto"/>
              </a:rPr>
              <a:t>coleurope.on.worldcat.org/discovery</a:t>
            </a:r>
            <a:endParaRPr lang="en-US" sz="1200" b="1" dirty="0"/>
          </a:p>
          <a:p>
            <a:pPr algn="l"/>
            <a:r>
              <a:rPr lang="en-US" sz="1200" dirty="0">
                <a:latin typeface="Roboto"/>
                <a:cs typeface="Roboto"/>
              </a:rPr>
              <a:t>This screen </a:t>
            </a:r>
            <a:r>
              <a:rPr lang="en-US" sz="1200" dirty="0" smtClean="0">
                <a:latin typeface="Roboto"/>
                <a:cs typeface="Roboto"/>
              </a:rPr>
              <a:t>will appear</a:t>
            </a: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 smtClean="0">
              <a:latin typeface="Roboto"/>
              <a:cs typeface="Roboto"/>
            </a:endParaRPr>
          </a:p>
          <a:p>
            <a:pPr algn="l"/>
            <a:r>
              <a:rPr lang="en-US" sz="1200" dirty="0" smtClean="0">
                <a:latin typeface="Roboto"/>
                <a:cs typeface="Roboto"/>
              </a:rPr>
              <a:t>Click </a:t>
            </a:r>
            <a:r>
              <a:rPr lang="en-US" sz="1200" b="1" dirty="0" smtClean="0">
                <a:latin typeface="Roboto"/>
                <a:cs typeface="Roboto"/>
              </a:rPr>
              <a:t>on sign in</a:t>
            </a:r>
            <a:r>
              <a:rPr lang="en-US" sz="1200" dirty="0" smtClean="0">
                <a:latin typeface="Roboto"/>
                <a:cs typeface="Roboto"/>
              </a:rPr>
              <a:t>, and log in with your email address and your college password. If you have some difficulties have a look at the </a:t>
            </a:r>
            <a:r>
              <a:rPr lang="en-US" sz="1200" dirty="0" err="1" smtClean="0">
                <a:latin typeface="Roboto"/>
                <a:cs typeface="Roboto"/>
              </a:rPr>
              <a:t>powerpoint</a:t>
            </a:r>
            <a:r>
              <a:rPr lang="en-US" sz="1200" dirty="0" smtClean="0">
                <a:latin typeface="Roboto"/>
                <a:cs typeface="Roboto"/>
              </a:rPr>
              <a:t> presentation “Setting up your library account”. If you still cannot sign in, contact our services,</a:t>
            </a:r>
          </a:p>
          <a:p>
            <a:pPr algn="l"/>
            <a:endParaRPr lang="en-US" sz="1200" dirty="0">
              <a:latin typeface="Roboto"/>
              <a:cs typeface="Roboto"/>
            </a:endParaRPr>
          </a:p>
          <a:p>
            <a:pPr algn="l"/>
            <a:r>
              <a:rPr lang="en-US" sz="1200" i="1" dirty="0" smtClean="0">
                <a:latin typeface="Roboto"/>
                <a:cs typeface="Roboto"/>
              </a:rPr>
              <a:t>PS : If you are not at the college, nor in the residences, click on Library links – remote access login</a:t>
            </a:r>
          </a:p>
          <a:p>
            <a:pPr algn="l"/>
            <a:endParaRPr lang="en-US" sz="1200" b="1" dirty="0">
              <a:latin typeface="Roboto"/>
              <a:cs typeface="Roboto"/>
            </a:endParaRPr>
          </a:p>
          <a:p>
            <a:pPr algn="l"/>
            <a:r>
              <a:rPr lang="en-US" sz="1200" dirty="0" smtClean="0">
                <a:latin typeface="Roboto"/>
                <a:cs typeface="Roboto"/>
              </a:rPr>
              <a:t> </a:t>
            </a:r>
            <a:endParaRPr lang="en-US" sz="1200" dirty="0">
              <a:latin typeface="Roboto"/>
              <a:cs typeface="Roboto"/>
            </a:endParaRPr>
          </a:p>
          <a:p>
            <a:pPr algn="l"/>
            <a:endParaRPr lang="en-US" sz="1200" dirty="0">
              <a:latin typeface="Roboto"/>
              <a:cs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82" y="1683583"/>
            <a:ext cx="3988405" cy="2352840"/>
          </a:xfrm>
          <a:prstGeom prst="rect">
            <a:avLst/>
          </a:prstGeom>
          <a:ln>
            <a:solidFill>
              <a:srgbClr val="242424"/>
            </a:solidFill>
          </a:ln>
        </p:spPr>
      </p:pic>
    </p:spTree>
    <p:extLst>
      <p:ext uri="{BB962C8B-B14F-4D97-AF65-F5344CB8AC3E}">
        <p14:creationId xmlns:p14="http://schemas.microsoft.com/office/powerpoint/2010/main" val="217569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00" dirty="0">
              <a:latin typeface="Roboto"/>
              <a:cs typeface="Robo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618" y="1274751"/>
            <a:ext cx="7106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Roboto"/>
                <a:cs typeface="Roboto"/>
              </a:rPr>
              <a:t>Or </a:t>
            </a:r>
            <a:r>
              <a:rPr lang="en-US" sz="1200" dirty="0">
                <a:latin typeface="Roboto"/>
                <a:cs typeface="Roboto"/>
              </a:rPr>
              <a:t>go to our intranet </a:t>
            </a:r>
            <a:r>
              <a:rPr lang="en-US" sz="1200" dirty="0" smtClean="0">
                <a:latin typeface="Roboto"/>
                <a:cs typeface="Roboto"/>
              </a:rPr>
              <a:t>page </a:t>
            </a:r>
            <a:r>
              <a:rPr lang="en-US" sz="1200" dirty="0" smtClean="0">
                <a:latin typeface="Roboto"/>
                <a:cs typeface="Roboto"/>
                <a:hlinkClick r:id="rId3"/>
              </a:rPr>
              <a:t>https</a:t>
            </a:r>
            <a:r>
              <a:rPr lang="en-US" sz="1200" dirty="0">
                <a:latin typeface="Roboto"/>
                <a:cs typeface="Roboto"/>
                <a:hlinkClick r:id="rId3"/>
              </a:rPr>
              <a:t>://</a:t>
            </a:r>
            <a:r>
              <a:rPr lang="en-US" sz="1200" dirty="0" smtClean="0">
                <a:latin typeface="Roboto"/>
                <a:cs typeface="Roboto"/>
                <a:hlinkClick r:id="rId3"/>
              </a:rPr>
              <a:t>www.coleurope.eu/groups/bruges-library-group</a:t>
            </a:r>
            <a:endParaRPr lang="en-US" sz="1200" dirty="0" smtClean="0">
              <a:latin typeface="Roboto"/>
              <a:cs typeface="Roboto"/>
            </a:endParaRPr>
          </a:p>
          <a:p>
            <a:endParaRPr lang="en-US" sz="1200" dirty="0">
              <a:latin typeface="Roboto"/>
              <a:cs typeface="Roboto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Roboto"/>
                <a:cs typeface="Roboto"/>
              </a:rPr>
              <a:t>Click on one of the icons, to specify what type of document you want to find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Roboto"/>
                <a:cs typeface="Roboto"/>
              </a:rPr>
              <a:t>Then type in the name of the author, subject or title …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Roboto"/>
                <a:cs typeface="Roboto"/>
              </a:rPr>
              <a:t>Click on the magnifying glass</a:t>
            </a:r>
          </a:p>
          <a:p>
            <a:endParaRPr lang="en-US" sz="1200" dirty="0" smtClean="0">
              <a:latin typeface="Roboto"/>
              <a:cs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62" y="2670936"/>
            <a:ext cx="6919368" cy="21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3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nl-BE" sz="1800" dirty="0" smtClean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Simple </a:t>
            </a:r>
            <a:r>
              <a:rPr lang="nl-BE" sz="1800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search</a:t>
            </a: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nl-BE" sz="1800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2. Advanced search </a:t>
            </a: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nl-BE" sz="1800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3. Library links</a:t>
            </a: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nl-BE" sz="1800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4. Course reserves</a:t>
            </a: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nl-BE" sz="1800" dirty="0">
                <a:solidFill>
                  <a:schemeClr val="bg1">
                    <a:lumMod val="50000"/>
                  </a:schemeClr>
                </a:solidFill>
                <a:latin typeface="Roboto"/>
                <a:cs typeface="Roboto"/>
              </a:rPr>
              <a:t>5. My list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0434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- simple search </a:t>
            </a: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algn="l"/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Type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title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and/or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author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in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search screen </a:t>
            </a: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6" y="2113083"/>
            <a:ext cx="8105503" cy="30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3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- simple search </a:t>
            </a: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836023"/>
            <a:ext cx="8811381" cy="474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What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can you find out about this book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?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If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book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is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available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?</a:t>
            </a:r>
          </a:p>
          <a:p>
            <a:pPr marL="228600" indent="-228600" algn="l">
              <a:buAutoNum type="arabicPeriod"/>
            </a:pP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Held </a:t>
            </a:r>
            <a:r>
              <a:rPr lang="nl-B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by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our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library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?  </a:t>
            </a: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Where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you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can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find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it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in </a:t>
            </a:r>
            <a:r>
              <a:rPr lang="nl-BE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library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?</a:t>
            </a: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Is </a:t>
            </a:r>
            <a:r>
              <a:rPr lang="nl-B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the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full </a:t>
            </a:r>
            <a:r>
              <a:rPr lang="nl-B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text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nl-B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available</a:t>
            </a:r>
            <a:r>
              <a:rPr lang="nl-B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rPr>
              <a:t> ?</a:t>
            </a:r>
          </a:p>
          <a:p>
            <a:pPr algn="l"/>
            <a:endParaRPr lang="nl-BE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2" y="2444221"/>
            <a:ext cx="5238750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37027" y="3457040"/>
            <a:ext cx="2140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Access online  </a:t>
            </a:r>
          </a:p>
          <a:p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does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always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mean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that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we have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ebook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in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case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gives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access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table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contents</a:t>
            </a:r>
          </a:p>
          <a:p>
            <a:endParaRPr lang="nl-BE" sz="1400" i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find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other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editions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formats  click on ”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editions</a:t>
            </a:r>
            <a:r>
              <a:rPr lang="nl-BE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formats’.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88609" y="4424409"/>
            <a:ext cx="982639" cy="13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25837" y="4206631"/>
            <a:ext cx="23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34770" y="4628768"/>
            <a:ext cx="1310185" cy="13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88860" y="4887263"/>
            <a:ext cx="10508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4899543" y="4548410"/>
            <a:ext cx="241585" cy="35853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2870" y="4667987"/>
            <a:ext cx="23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5" idx="1"/>
          </p:cNvCxnSpPr>
          <p:nvPr/>
        </p:nvCxnSpPr>
        <p:spPr>
          <a:xfrm flipV="1">
            <a:off x="3179928" y="3760387"/>
            <a:ext cx="2687614" cy="320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542" y="3575721"/>
            <a:ext cx="39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</a:t>
            </a:r>
            <a:r>
              <a:rPr lang="nl-BE" dirty="0" smtClean="0"/>
              <a:t>.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3248167" y="5037320"/>
            <a:ext cx="3016153" cy="10522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69790" y="2626120"/>
            <a:ext cx="3387763" cy="90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7553" y="2444221"/>
            <a:ext cx="39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8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-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ADVANCED </a:t>
            </a:r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search </a:t>
            </a: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142" y="2790986"/>
            <a:ext cx="532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refine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search and change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default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sort</a:t>
            </a:r>
            <a:endParaRPr lang="nl-BE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BE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check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filters on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left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screen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625634" y="1358537"/>
            <a:ext cx="391886" cy="401029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8" y="973667"/>
            <a:ext cx="2359474" cy="51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Library skills -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ADVANCED </a:t>
            </a:r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search </a:t>
            </a:r>
          </a:p>
          <a:p>
            <a:pPr algn="l"/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8" y="1078895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00" dirty="0"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cs typeface="Roboto"/>
            </a:endParaRPr>
          </a:p>
          <a:p>
            <a:pPr algn="l"/>
            <a:endParaRPr lang="nl-BE" sz="1800" dirty="0">
              <a:solidFill>
                <a:schemeClr val="bg1">
                  <a:lumMod val="5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8" y="1632857"/>
            <a:ext cx="8000514" cy="31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553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SAMPLE</dc:title>
  <dc:creator>Benedikt Laloo</dc:creator>
  <cp:lastModifiedBy>MAEYAERT Renée</cp:lastModifiedBy>
  <cp:revision>49</cp:revision>
  <cp:lastPrinted>2015-06-18T08:35:57Z</cp:lastPrinted>
  <dcterms:created xsi:type="dcterms:W3CDTF">2015-06-18T08:30:16Z</dcterms:created>
  <dcterms:modified xsi:type="dcterms:W3CDTF">2017-08-25T06:57:21Z</dcterms:modified>
</cp:coreProperties>
</file>