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9" r:id="rId3"/>
    <p:sldId id="334" r:id="rId4"/>
    <p:sldId id="336" r:id="rId5"/>
    <p:sldId id="338" r:id="rId6"/>
    <p:sldId id="337" r:id="rId7"/>
    <p:sldId id="339" r:id="rId8"/>
    <p:sldId id="340" r:id="rId9"/>
    <p:sldId id="326" r:id="rId10"/>
    <p:sldId id="266" r:id="rId11"/>
  </p:sldIdLst>
  <p:sldSz cx="9144000" cy="6858000" type="screen4x3"/>
  <p:notesSz cx="6797675" cy="9928225"/>
  <p:embeddedFontLst>
    <p:embeddedFont>
      <p:font typeface="Bradley Hand ITC" panose="0307040205030203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4020202020204" charset="-128"/>
      <p:regular r:id="rId19"/>
    </p:embeddedFont>
    <p:embeddedFont>
      <p:font typeface="Optima" panose="02000503060000020003" pitchFamily="2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Opti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380"/>
    <a:srgbClr val="A11939"/>
    <a:srgbClr val="86ABB2"/>
    <a:srgbClr val="4B7E99"/>
    <a:srgbClr val="8C1631"/>
    <a:srgbClr val="800000"/>
    <a:srgbClr val="4FCBCC"/>
    <a:srgbClr val="68969F"/>
    <a:srgbClr val="37ADEC"/>
    <a:srgbClr val="1E5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1119" autoAdjust="0"/>
  </p:normalViewPr>
  <p:slideViewPr>
    <p:cSldViewPr>
      <p:cViewPr varScale="1">
        <p:scale>
          <a:sx n="86" d="100"/>
          <a:sy n="86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tima" pitchFamily="2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FCD657-4453-5345-ABB0-36CC4AAB5037}" type="datetimeFigureOut">
              <a:rPr lang="es-ES"/>
              <a:pPr/>
              <a:t>28/09/2015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tima" pitchFamily="2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2D9DEA-D50E-4F4D-8646-E63FE6326B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62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t" anchorCtr="0" compatLnSpc="1">
            <a:prstTxWarp prst="textNoShape">
              <a:avLst/>
            </a:prstTxWarp>
          </a:bodyPr>
          <a:lstStyle>
            <a:lvl1pPr algn="l" defTabSz="95570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t" anchorCtr="0" compatLnSpc="1">
            <a:prstTxWarp prst="textNoShape">
              <a:avLst/>
            </a:prstTxWarp>
          </a:bodyPr>
          <a:lstStyle>
            <a:lvl1pPr algn="r" defTabSz="95570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b" anchorCtr="0" compatLnSpc="1">
            <a:prstTxWarp prst="textNoShape">
              <a:avLst/>
            </a:prstTxWarp>
          </a:bodyPr>
          <a:lstStyle>
            <a:lvl1pPr algn="l" defTabSz="95570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81" rIns="95558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fld id="{999C35CE-7C93-9340-B281-ED2CA60C1B0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873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pPr eaLnBrk="1" hangingPunct="1"/>
            <a:fld id="{E088717D-C7F8-FF45-90B9-0926FC596222}" type="slidenum">
              <a:rPr lang="es-ES">
                <a:latin typeface="Arial" charset="0"/>
              </a:rPr>
              <a:pPr eaLnBrk="1" hangingPunct="1"/>
              <a:t>1</a:t>
            </a:fld>
            <a:endParaRPr lang="es-ES" dirty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8875" cy="3725862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27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2483768" y="764704"/>
            <a:ext cx="5286412" cy="1601787"/>
          </a:xfrm>
          <a:noFill/>
          <a:ln w="12700"/>
        </p:spPr>
        <p:txBody>
          <a:bodyPr lIns="90487" tIns="44450" rIns="90487" bIns="44450" anchor="ctr" anchorCtr="1"/>
          <a:lstStyle>
            <a:lvl1pPr algn="ctr">
              <a:defRPr sz="3600">
                <a:solidFill>
                  <a:srgbClr val="A11939"/>
                </a:solidFill>
              </a:defRPr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483768" y="2363318"/>
            <a:ext cx="5286412" cy="901716"/>
          </a:xfrm>
        </p:spPr>
        <p:txBody>
          <a:bodyPr wrap="none" anchor="ctr" anchorCtr="1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2400" baseline="0">
                <a:solidFill>
                  <a:srgbClr val="227380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subtítulo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0" y="5877272"/>
            <a:ext cx="1115616" cy="648072"/>
            <a:chOff x="0" y="6216106"/>
            <a:chExt cx="5148064" cy="648072"/>
          </a:xfrm>
        </p:grpSpPr>
        <p:sp>
          <p:nvSpPr>
            <p:cNvPr id="6" name="18 Rectángulo"/>
            <p:cNvSpPr/>
            <p:nvPr/>
          </p:nvSpPr>
          <p:spPr bwMode="auto">
            <a:xfrm>
              <a:off x="0" y="6216106"/>
              <a:ext cx="5148064" cy="216024"/>
            </a:xfrm>
            <a:prstGeom prst="rect">
              <a:avLst/>
            </a:prstGeom>
            <a:solidFill>
              <a:srgbClr val="FF8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7" name="18 Rectángulo"/>
            <p:cNvSpPr/>
            <p:nvPr userDrawn="1"/>
          </p:nvSpPr>
          <p:spPr bwMode="auto">
            <a:xfrm>
              <a:off x="0" y="6432130"/>
              <a:ext cx="5148064" cy="216024"/>
            </a:xfrm>
            <a:prstGeom prst="rect">
              <a:avLst/>
            </a:prstGeom>
            <a:solidFill>
              <a:srgbClr val="FFCC66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8" name="18 Rectángulo"/>
            <p:cNvSpPr/>
            <p:nvPr userDrawn="1"/>
          </p:nvSpPr>
          <p:spPr bwMode="auto">
            <a:xfrm>
              <a:off x="0" y="6648154"/>
              <a:ext cx="514806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</p:grpSp>
      <p:pic>
        <p:nvPicPr>
          <p:cNvPr id="10" name="Imagen 9" descr="Logo MIT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71" y="5637652"/>
            <a:ext cx="2964545" cy="864095"/>
          </a:xfrm>
          <a:prstGeom prst="rect">
            <a:avLst/>
          </a:prstGeom>
        </p:spPr>
      </p:pic>
      <p:grpSp>
        <p:nvGrpSpPr>
          <p:cNvPr id="14" name="Agrupar 13"/>
          <p:cNvGrpSpPr/>
          <p:nvPr userDrawn="1"/>
        </p:nvGrpSpPr>
        <p:grpSpPr>
          <a:xfrm rot="16200000">
            <a:off x="-2637419" y="3104964"/>
            <a:ext cx="6858000" cy="648072"/>
            <a:chOff x="0" y="6216106"/>
            <a:chExt cx="5148064" cy="648072"/>
          </a:xfrm>
        </p:grpSpPr>
        <p:sp>
          <p:nvSpPr>
            <p:cNvPr id="15" name="18 Rectángulo"/>
            <p:cNvSpPr/>
            <p:nvPr/>
          </p:nvSpPr>
          <p:spPr bwMode="auto">
            <a:xfrm>
              <a:off x="0" y="6216106"/>
              <a:ext cx="5148064" cy="216024"/>
            </a:xfrm>
            <a:prstGeom prst="rect">
              <a:avLst/>
            </a:prstGeom>
            <a:solidFill>
              <a:srgbClr val="FF8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16" name="18 Rectángulo"/>
            <p:cNvSpPr/>
            <p:nvPr userDrawn="1"/>
          </p:nvSpPr>
          <p:spPr bwMode="auto">
            <a:xfrm>
              <a:off x="0" y="6432130"/>
              <a:ext cx="5148064" cy="216024"/>
            </a:xfrm>
            <a:prstGeom prst="rect">
              <a:avLst/>
            </a:prstGeom>
            <a:solidFill>
              <a:srgbClr val="FFCC66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17" name="18 Rectángulo"/>
            <p:cNvSpPr/>
            <p:nvPr userDrawn="1"/>
          </p:nvSpPr>
          <p:spPr bwMode="auto">
            <a:xfrm>
              <a:off x="0" y="6648154"/>
              <a:ext cx="514806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</p:grpSp>
      <p:grpSp>
        <p:nvGrpSpPr>
          <p:cNvPr id="2" name="Agrupar 1"/>
          <p:cNvGrpSpPr/>
          <p:nvPr userDrawn="1"/>
        </p:nvGrpSpPr>
        <p:grpSpPr>
          <a:xfrm>
            <a:off x="467544" y="4725144"/>
            <a:ext cx="8676456" cy="864096"/>
            <a:chOff x="827584" y="692696"/>
            <a:chExt cx="8316416" cy="864096"/>
          </a:xfrm>
        </p:grpSpPr>
        <p:sp>
          <p:nvSpPr>
            <p:cNvPr id="19" name="18 Rectángulo"/>
            <p:cNvSpPr/>
            <p:nvPr/>
          </p:nvSpPr>
          <p:spPr bwMode="auto">
            <a:xfrm>
              <a:off x="827584" y="692696"/>
              <a:ext cx="8316416" cy="216024"/>
            </a:xfrm>
            <a:prstGeom prst="rect">
              <a:avLst/>
            </a:prstGeom>
            <a:solidFill>
              <a:srgbClr val="1E5E8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20" name="18 Rectángulo"/>
            <p:cNvSpPr/>
            <p:nvPr userDrawn="1"/>
          </p:nvSpPr>
          <p:spPr bwMode="auto">
            <a:xfrm>
              <a:off x="827584" y="908720"/>
              <a:ext cx="8316416" cy="216024"/>
            </a:xfrm>
            <a:prstGeom prst="rect">
              <a:avLst/>
            </a:prstGeom>
            <a:solidFill>
              <a:srgbClr val="68969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21" name="18 Rectángulo"/>
            <p:cNvSpPr/>
            <p:nvPr userDrawn="1"/>
          </p:nvSpPr>
          <p:spPr bwMode="auto">
            <a:xfrm>
              <a:off x="827584" y="1124744"/>
              <a:ext cx="8316416" cy="216024"/>
            </a:xfrm>
            <a:prstGeom prst="rect">
              <a:avLst/>
            </a:prstGeom>
            <a:solidFill>
              <a:srgbClr val="4FCBCC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22" name="18 Rectángulo"/>
            <p:cNvSpPr/>
            <p:nvPr userDrawn="1"/>
          </p:nvSpPr>
          <p:spPr bwMode="auto">
            <a:xfrm>
              <a:off x="1043608" y="1340768"/>
              <a:ext cx="8100392" cy="216024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</p:grpSp>
      <p:grpSp>
        <p:nvGrpSpPr>
          <p:cNvPr id="24" name="Agrupar 23"/>
          <p:cNvGrpSpPr/>
          <p:nvPr userDrawn="1"/>
        </p:nvGrpSpPr>
        <p:grpSpPr>
          <a:xfrm>
            <a:off x="2339752" y="5565644"/>
            <a:ext cx="1787372" cy="1100983"/>
            <a:chOff x="2411760" y="5373216"/>
            <a:chExt cx="1787372" cy="1100983"/>
          </a:xfrm>
        </p:grpSpPr>
        <p:sp>
          <p:nvSpPr>
            <p:cNvPr id="13" name="CuadroTexto 12"/>
            <p:cNvSpPr txBox="1"/>
            <p:nvPr userDrawn="1"/>
          </p:nvSpPr>
          <p:spPr>
            <a:xfrm>
              <a:off x="2660049" y="6199172"/>
              <a:ext cx="1323173" cy="2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noProof="0" dirty="0" smtClean="0"/>
                <a:t>INSTITUTO</a:t>
              </a:r>
              <a:r>
                <a:rPr lang="en-US" sz="700" baseline="0" noProof="0" dirty="0" smtClean="0"/>
                <a:t> DE INVESTIGACIÓN</a:t>
              </a:r>
            </a:p>
            <a:p>
              <a:pPr algn="ctr"/>
              <a:r>
                <a:rPr lang="en-US" sz="700" baseline="0" noProof="0" dirty="0" smtClean="0"/>
                <a:t>TECNOLÓGICA</a:t>
              </a:r>
              <a:endParaRPr lang="en-US" sz="700" noProof="0" dirty="0"/>
            </a:p>
          </p:txBody>
        </p:sp>
        <p:pic>
          <p:nvPicPr>
            <p:cNvPr id="23" name="Imagen 22" descr="Logo Comillas.jpg"/>
            <p:cNvPicPr>
              <a:picLocks noChangeAspect="1"/>
            </p:cNvPicPr>
            <p:nvPr userDrawn="1"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5373216"/>
              <a:ext cx="1787372" cy="90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25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se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 Título"/>
          <p:cNvSpPr txBox="1">
            <a:spLocks/>
          </p:cNvSpPr>
          <p:nvPr userDrawn="1"/>
        </p:nvSpPr>
        <p:spPr bwMode="auto">
          <a:xfrm>
            <a:off x="891590" y="1593966"/>
            <a:ext cx="1587500" cy="777240"/>
          </a:xfrm>
          <a:prstGeom prst="rect">
            <a:avLst/>
          </a:prstGeom>
          <a:solidFill>
            <a:srgbClr val="4B7E99"/>
          </a:solidFill>
          <a:ln w="9525"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000" tIns="36000" rIns="54000" bIns="180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8" name="3 Título"/>
          <p:cNvSpPr txBox="1">
            <a:spLocks/>
          </p:cNvSpPr>
          <p:nvPr userDrawn="1"/>
        </p:nvSpPr>
        <p:spPr bwMode="auto">
          <a:xfrm>
            <a:off x="895400" y="2367156"/>
            <a:ext cx="1587500" cy="777240"/>
          </a:xfrm>
          <a:prstGeom prst="rect">
            <a:avLst/>
          </a:prstGeom>
          <a:solidFill>
            <a:srgbClr val="86ABB2"/>
          </a:solidFill>
          <a:ln w="9525"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000" tIns="36000" rIns="54000" bIns="180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20738" y="2420938"/>
            <a:ext cx="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582613" y="3186113"/>
            <a:ext cx="49371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850900" y="1444399"/>
            <a:ext cx="0" cy="3048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754063" y="1568224"/>
            <a:ext cx="352425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516188" y="1268413"/>
            <a:ext cx="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2163763" y="1555524"/>
            <a:ext cx="49371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877888" y="5211763"/>
            <a:ext cx="0" cy="3048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 flipV="1">
            <a:off x="781050" y="5335588"/>
            <a:ext cx="352425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7697788" y="3732213"/>
            <a:ext cx="0" cy="914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7345363" y="4008438"/>
            <a:ext cx="49371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Optima" pitchFamily="2" charset="0"/>
              <a:ea typeface="+mn-ea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74835" y="1587501"/>
            <a:ext cx="1587011" cy="1552575"/>
          </a:xfrm>
          <a:noFill/>
          <a:ln w="9525"/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74835" y="4014788"/>
            <a:ext cx="6821365" cy="1314450"/>
          </a:xfrm>
          <a:noFill/>
        </p:spPr>
        <p:txBody>
          <a:bodyPr tIns="108000" bIns="108000" anchor="ctr"/>
          <a:lstStyle>
            <a:lvl1pPr marL="271463" indent="-271463" algn="ctr" eaLnBrk="1" hangingPunct="1">
              <a:buNone/>
              <a:defRPr sz="3600">
                <a:solidFill>
                  <a:srgbClr val="A11939"/>
                </a:solidFill>
              </a:defRPr>
            </a:lvl1pPr>
          </a:lstStyle>
          <a:p>
            <a:r>
              <a:rPr lang="en-US" noProof="0" smtClean="0"/>
              <a:t>Haga clic para modificar el estilo de subtítulo del patrón</a:t>
            </a:r>
          </a:p>
        </p:txBody>
      </p:sp>
      <p:grpSp>
        <p:nvGrpSpPr>
          <p:cNvPr id="18" name="Agrupar 17"/>
          <p:cNvGrpSpPr/>
          <p:nvPr userDrawn="1"/>
        </p:nvGrpSpPr>
        <p:grpSpPr>
          <a:xfrm>
            <a:off x="0" y="6216106"/>
            <a:ext cx="5796136" cy="648072"/>
            <a:chOff x="0" y="6216106"/>
            <a:chExt cx="5148064" cy="648072"/>
          </a:xfrm>
        </p:grpSpPr>
        <p:sp>
          <p:nvSpPr>
            <p:cNvPr id="19" name="18 Rectángulo"/>
            <p:cNvSpPr/>
            <p:nvPr/>
          </p:nvSpPr>
          <p:spPr bwMode="auto">
            <a:xfrm>
              <a:off x="0" y="6216106"/>
              <a:ext cx="5148064" cy="216024"/>
            </a:xfrm>
            <a:prstGeom prst="rect">
              <a:avLst/>
            </a:prstGeom>
            <a:solidFill>
              <a:srgbClr val="FF8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20" name="18 Rectángulo"/>
            <p:cNvSpPr/>
            <p:nvPr userDrawn="1"/>
          </p:nvSpPr>
          <p:spPr bwMode="auto">
            <a:xfrm>
              <a:off x="0" y="6432130"/>
              <a:ext cx="5148064" cy="216024"/>
            </a:xfrm>
            <a:prstGeom prst="rect">
              <a:avLst/>
            </a:prstGeom>
            <a:solidFill>
              <a:srgbClr val="FFCC66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21" name="18 Rectángulo"/>
            <p:cNvSpPr/>
            <p:nvPr userDrawn="1"/>
          </p:nvSpPr>
          <p:spPr bwMode="auto">
            <a:xfrm>
              <a:off x="0" y="6648154"/>
              <a:ext cx="514806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</p:grpSp>
      <p:pic>
        <p:nvPicPr>
          <p:cNvPr id="23" name="Imagen 22" descr="Logo MIT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306"/>
            <a:ext cx="1835696" cy="535062"/>
          </a:xfrm>
          <a:prstGeom prst="rect">
            <a:avLst/>
          </a:prstGeom>
        </p:spPr>
      </p:pic>
      <p:grpSp>
        <p:nvGrpSpPr>
          <p:cNvPr id="24" name="Agrupar 23"/>
          <p:cNvGrpSpPr/>
          <p:nvPr userDrawn="1"/>
        </p:nvGrpSpPr>
        <p:grpSpPr>
          <a:xfrm>
            <a:off x="5993919" y="6120682"/>
            <a:ext cx="1110430" cy="768263"/>
            <a:chOff x="7836329" y="6021294"/>
            <a:chExt cx="1164500" cy="779531"/>
          </a:xfrm>
        </p:grpSpPr>
        <p:pic>
          <p:nvPicPr>
            <p:cNvPr id="25" name="20 Imagen" descr="Comillas_colo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336" y="6021294"/>
              <a:ext cx="1143839" cy="55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uadroTexto 25"/>
            <p:cNvSpPr txBox="1"/>
            <p:nvPr userDrawn="1"/>
          </p:nvSpPr>
          <p:spPr>
            <a:xfrm>
              <a:off x="7836329" y="6550993"/>
              <a:ext cx="1164500" cy="249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noProof="0" smtClean="0"/>
                <a:t>INSTITUTO</a:t>
              </a:r>
              <a:r>
                <a:rPr lang="en-US" sz="500" baseline="0" noProof="0" smtClean="0"/>
                <a:t> DE INVESTIGACIÓN</a:t>
              </a:r>
            </a:p>
            <a:p>
              <a:pPr algn="ctr"/>
              <a:r>
                <a:rPr lang="en-US" sz="500" baseline="0" noProof="0" smtClean="0"/>
                <a:t>TECNOLÓGICA</a:t>
              </a:r>
              <a:endParaRPr lang="en-US" sz="500" noProof="0"/>
            </a:p>
          </p:txBody>
        </p:sp>
      </p:grpSp>
      <p:sp>
        <p:nvSpPr>
          <p:cNvPr id="29" name="12 CuadroTexto"/>
          <p:cNvSpPr txBox="1"/>
          <p:nvPr userDrawn="1"/>
        </p:nvSpPr>
        <p:spPr>
          <a:xfrm>
            <a:off x="-151344" y="6411109"/>
            <a:ext cx="590465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rgbClr val="227380"/>
                </a:solidFill>
                <a:latin typeface="Calibri" pitchFamily="34" charset="0"/>
                <a:ea typeface="+mn-ea"/>
                <a:cs typeface="Arial" pitchFamily="34" charset="0"/>
              </a:rPr>
              <a:t>The future of the EU Electricity Market _ C. </a:t>
            </a:r>
            <a:r>
              <a:rPr lang="en-US" sz="1000" b="1" noProof="0" dirty="0" err="1" smtClean="0">
                <a:solidFill>
                  <a:srgbClr val="227380"/>
                </a:solidFill>
                <a:latin typeface="Calibri" pitchFamily="34" charset="0"/>
                <a:ea typeface="+mn-ea"/>
                <a:cs typeface="Arial" pitchFamily="34" charset="0"/>
              </a:rPr>
              <a:t>Batlle</a:t>
            </a:r>
            <a:endParaRPr lang="en-US" sz="1000" b="1" noProof="0" dirty="0" smtClean="0">
              <a:solidFill>
                <a:srgbClr val="22738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noProof="0" dirty="0" smtClean="0">
                <a:solidFill>
                  <a:srgbClr val="227380"/>
                </a:solidFill>
                <a:latin typeface="Calibri" pitchFamily="34" charset="0"/>
                <a:ea typeface="+mn-ea"/>
                <a:cs typeface="Arial" pitchFamily="34" charset="0"/>
              </a:rPr>
              <a:t>CEPS/EDF Workshop on RES Policy for the 2030 Energy and Climate Framework </a:t>
            </a:r>
            <a:br>
              <a:rPr lang="en-US" sz="1000" b="1" noProof="0" dirty="0" smtClean="0">
                <a:solidFill>
                  <a:srgbClr val="227380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sz="1000" b="1" noProof="0" dirty="0" smtClean="0">
                <a:solidFill>
                  <a:srgbClr val="227380"/>
                </a:solidFill>
                <a:latin typeface="Calibri" pitchFamily="34" charset="0"/>
                <a:ea typeface="+mn-ea"/>
                <a:cs typeface="Arial" pitchFamily="34" charset="0"/>
              </a:rPr>
              <a:t>CEPS, Brussels, June 12, 2014</a:t>
            </a:r>
          </a:p>
        </p:txBody>
      </p:sp>
    </p:spTree>
    <p:extLst>
      <p:ext uri="{BB962C8B-B14F-4D97-AF65-F5344CB8AC3E}">
        <p14:creationId xmlns:p14="http://schemas.microsoft.com/office/powerpoint/2010/main" val="339404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7685"/>
            <a:ext cx="8748463" cy="7096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23528" y="835983"/>
            <a:ext cx="8820472" cy="5524563"/>
          </a:xfrm>
        </p:spPr>
        <p:txBody>
          <a:bodyPr/>
          <a:lstStyle>
            <a:lvl1pPr marL="176213" indent="-176213">
              <a:defRPr/>
            </a:lvl1pPr>
            <a:lvl2pPr marL="349250" indent="-177800">
              <a:defRPr/>
            </a:lvl2pPr>
            <a:lvl3pPr marL="530225" indent="-179388">
              <a:defRPr/>
            </a:lvl3pPr>
            <a:lvl4pPr marL="727075" indent="-179388">
              <a:defRPr/>
            </a:lvl4pPr>
            <a:lvl5pPr marL="914400" indent="-130175">
              <a:defRPr/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hdga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Sadv</a:t>
            </a:r>
            <a:endParaRPr lang="en-US" noProof="0" dirty="0" smtClean="0"/>
          </a:p>
          <a:p>
            <a:pPr lvl="3"/>
            <a:r>
              <a:rPr lang="es-ES" noProof="0" dirty="0" err="1" smtClean="0"/>
              <a:t>Svsd</a:t>
            </a:r>
            <a:endParaRPr lang="es-ES" noProof="0" dirty="0" smtClean="0"/>
          </a:p>
          <a:p>
            <a:pPr lvl="4"/>
            <a:endParaRPr lang="en-US" noProof="0" dirty="0" smtClean="0"/>
          </a:p>
          <a:p>
            <a:pPr lvl="3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05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 userDrawn="1"/>
        </p:nvGrpSpPr>
        <p:grpSpPr>
          <a:xfrm>
            <a:off x="0" y="6216106"/>
            <a:ext cx="5796136" cy="648072"/>
            <a:chOff x="0" y="6216106"/>
            <a:chExt cx="5148064" cy="648072"/>
          </a:xfrm>
        </p:grpSpPr>
        <p:sp>
          <p:nvSpPr>
            <p:cNvPr id="7" name="18 Rectángulo"/>
            <p:cNvSpPr/>
            <p:nvPr/>
          </p:nvSpPr>
          <p:spPr bwMode="auto">
            <a:xfrm>
              <a:off x="0" y="6216106"/>
              <a:ext cx="5148064" cy="216024"/>
            </a:xfrm>
            <a:prstGeom prst="rect">
              <a:avLst/>
            </a:prstGeom>
            <a:solidFill>
              <a:srgbClr val="FF8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8" name="18 Rectángulo"/>
            <p:cNvSpPr/>
            <p:nvPr userDrawn="1"/>
          </p:nvSpPr>
          <p:spPr bwMode="auto">
            <a:xfrm>
              <a:off x="0" y="6432130"/>
              <a:ext cx="5148064" cy="216024"/>
            </a:xfrm>
            <a:prstGeom prst="rect">
              <a:avLst/>
            </a:prstGeom>
            <a:solidFill>
              <a:srgbClr val="FFCC66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Optima" pitchFamily="2" charset="0"/>
                <a:ea typeface="+mn-ea"/>
              </a:endParaRPr>
            </a:p>
          </p:txBody>
        </p:sp>
        <p:sp>
          <p:nvSpPr>
            <p:cNvPr id="9" name="18 Rectángulo"/>
            <p:cNvSpPr/>
            <p:nvPr userDrawn="1"/>
          </p:nvSpPr>
          <p:spPr bwMode="auto">
            <a:xfrm>
              <a:off x="0" y="6648154"/>
              <a:ext cx="514806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Optima" pitchFamily="2" charset="0"/>
                <a:ea typeface="+mn-ea"/>
              </a:endParaRPr>
            </a:p>
          </p:txBody>
        </p:sp>
      </p:grpSp>
      <p:pic>
        <p:nvPicPr>
          <p:cNvPr id="11" name="Imagen 10" descr="Logo MIT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306"/>
            <a:ext cx="1835696" cy="535062"/>
          </a:xfrm>
          <a:prstGeom prst="rect">
            <a:avLst/>
          </a:prstGeom>
        </p:spPr>
      </p:pic>
      <p:grpSp>
        <p:nvGrpSpPr>
          <p:cNvPr id="12" name="Agrupar 11"/>
          <p:cNvGrpSpPr/>
          <p:nvPr userDrawn="1"/>
        </p:nvGrpSpPr>
        <p:grpSpPr>
          <a:xfrm>
            <a:off x="5993919" y="6120682"/>
            <a:ext cx="1110430" cy="768263"/>
            <a:chOff x="7836329" y="6021294"/>
            <a:chExt cx="1164500" cy="779531"/>
          </a:xfrm>
        </p:grpSpPr>
        <p:pic>
          <p:nvPicPr>
            <p:cNvPr id="13" name="20 Imagen" descr="Comillas_colo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336" y="6021294"/>
              <a:ext cx="1143839" cy="55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13"/>
            <p:cNvSpPr txBox="1"/>
            <p:nvPr userDrawn="1"/>
          </p:nvSpPr>
          <p:spPr>
            <a:xfrm>
              <a:off x="7836329" y="6550993"/>
              <a:ext cx="1164500" cy="249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noProof="0" smtClean="0"/>
                <a:t>INSTITUTO</a:t>
              </a:r>
              <a:r>
                <a:rPr lang="en-US" sz="500" baseline="0" noProof="0" smtClean="0"/>
                <a:t> DE INVESTIGACIÓN</a:t>
              </a:r>
            </a:p>
            <a:p>
              <a:pPr algn="ctr"/>
              <a:r>
                <a:rPr lang="en-US" sz="500" baseline="0" noProof="0" smtClean="0"/>
                <a:t>TECNOLÓGICA</a:t>
              </a:r>
              <a:endParaRPr lang="en-US" sz="5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409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-4808" y="6403144"/>
            <a:ext cx="6419831" cy="457200"/>
            <a:chOff x="0" y="6216106"/>
            <a:chExt cx="5148064" cy="648072"/>
          </a:xfrm>
        </p:grpSpPr>
        <p:sp>
          <p:nvSpPr>
            <p:cNvPr id="19" name="18 Rectángulo"/>
            <p:cNvSpPr/>
            <p:nvPr/>
          </p:nvSpPr>
          <p:spPr bwMode="auto">
            <a:xfrm>
              <a:off x="0" y="6216106"/>
              <a:ext cx="5148064" cy="216024"/>
            </a:xfrm>
            <a:prstGeom prst="rect">
              <a:avLst/>
            </a:prstGeom>
            <a:solidFill>
              <a:srgbClr val="FF8000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7" name="18 Rectángulo"/>
            <p:cNvSpPr/>
            <p:nvPr userDrawn="1"/>
          </p:nvSpPr>
          <p:spPr bwMode="auto">
            <a:xfrm>
              <a:off x="0" y="6432130"/>
              <a:ext cx="5148064" cy="216024"/>
            </a:xfrm>
            <a:prstGeom prst="rect">
              <a:avLst/>
            </a:prstGeom>
            <a:solidFill>
              <a:srgbClr val="FFCC66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lvl="0" algn="ctr"/>
              <a:endParaRPr lang="en-US" noProof="0"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20" name="18 Rectángulo"/>
            <p:cNvSpPr/>
            <p:nvPr userDrawn="1"/>
          </p:nvSpPr>
          <p:spPr bwMode="auto">
            <a:xfrm>
              <a:off x="0" y="6648154"/>
              <a:ext cx="514806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noProof="0">
                <a:latin typeface="Calibri" panose="020F0502020204030204" pitchFamily="34" charset="0"/>
                <a:ea typeface="+mn-ea"/>
              </a:endParaRPr>
            </a:p>
          </p:txBody>
        </p:sp>
      </p:grpSp>
      <p:sp>
        <p:nvSpPr>
          <p:cNvPr id="15" name="Rectangle 41"/>
          <p:cNvSpPr>
            <a:spLocks noChangeArrowheads="1"/>
          </p:cNvSpPr>
          <p:nvPr userDrawn="1"/>
        </p:nvSpPr>
        <p:spPr bwMode="auto">
          <a:xfrm>
            <a:off x="18952" y="6549812"/>
            <a:ext cx="592608" cy="306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 defTabSz="762000" eaLnBrk="0" hangingPunct="0"/>
            <a:fld id="{A1F7AACF-C4CB-944D-901E-096B73A29247}" type="slidenum">
              <a:rPr lang="en-US" sz="1400" b="1" noProof="0" smtClean="0">
                <a:solidFill>
                  <a:srgbClr val="227380"/>
                </a:solidFill>
                <a:latin typeface="Calibri" panose="020F0502020204030204" pitchFamily="34" charset="0"/>
              </a:rPr>
              <a:pPr algn="l" defTabSz="762000" eaLnBrk="0" hangingPunct="0"/>
              <a:t>‹#›</a:t>
            </a:fld>
            <a:endParaRPr lang="en-US" sz="1400" b="1" noProof="0" dirty="0">
              <a:solidFill>
                <a:srgbClr val="22738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467544" y="6401381"/>
            <a:ext cx="590465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1200" noProof="0" dirty="0" smtClean="0">
                <a:solidFill>
                  <a:srgbClr val="22738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CRMs and the EU Electricity Market </a:t>
            </a:r>
            <a:r>
              <a:rPr lang="en-US" sz="1000" b="1" kern="1200" noProof="0" dirty="0" smtClean="0">
                <a:solidFill>
                  <a:srgbClr val="22738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_ C. Batlle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1200" noProof="0" dirty="0" smtClean="0">
                <a:solidFill>
                  <a:srgbClr val="22738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Capacity mechanisms in Europe: The fundamental issues behind the ongoing sector inquiry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1200" noProof="0" dirty="0" smtClean="0">
                <a:solidFill>
                  <a:srgbClr val="22738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Global Competition Law Centre. Monday, September 28, 2015. City of Brussels, Belgium</a:t>
            </a:r>
          </a:p>
        </p:txBody>
      </p:sp>
      <p:sp>
        <p:nvSpPr>
          <p:cNvPr id="1030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53972" y="88467"/>
            <a:ext cx="879002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057" name="Line 33"/>
          <p:cNvSpPr>
            <a:spLocks noChangeShapeType="1"/>
          </p:cNvSpPr>
          <p:nvPr userDrawn="1"/>
        </p:nvSpPr>
        <p:spPr bwMode="auto">
          <a:xfrm>
            <a:off x="9064625" y="659101"/>
            <a:ext cx="0" cy="304800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noProof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58" name="Line 34"/>
          <p:cNvSpPr>
            <a:spLocks noChangeShapeType="1"/>
          </p:cNvSpPr>
          <p:nvPr userDrawn="1"/>
        </p:nvSpPr>
        <p:spPr bwMode="auto">
          <a:xfrm flipH="1">
            <a:off x="6359525" y="738476"/>
            <a:ext cx="2743200" cy="0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noProof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59" name="Line 35"/>
          <p:cNvSpPr>
            <a:spLocks noChangeShapeType="1"/>
          </p:cNvSpPr>
          <p:nvPr userDrawn="1"/>
        </p:nvSpPr>
        <p:spPr bwMode="auto">
          <a:xfrm>
            <a:off x="353972" y="11113"/>
            <a:ext cx="0" cy="225425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noProof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 flipH="1">
            <a:off x="55549" y="71438"/>
            <a:ext cx="365760" cy="0"/>
          </a:xfrm>
          <a:prstGeom prst="line">
            <a:avLst/>
          </a:prstGeom>
          <a:noFill/>
          <a:ln w="9525">
            <a:solidFill>
              <a:srgbClr val="EFAD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noProof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35" name="Rectangle 37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3972" y="981075"/>
            <a:ext cx="8790028" cy="5420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Primer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  <a:p>
            <a:pPr lvl="5"/>
            <a:endParaRPr lang="en-US" noProof="0" dirty="0" smtClean="0"/>
          </a:p>
          <a:p>
            <a:pPr lvl="6"/>
            <a:endParaRPr lang="en-US" noProof="0" dirty="0" smtClean="0"/>
          </a:p>
          <a:p>
            <a:pPr lvl="7"/>
            <a:endParaRPr lang="en-US" noProof="0" dirty="0" smtClean="0"/>
          </a:p>
        </p:txBody>
      </p:sp>
      <p:pic>
        <p:nvPicPr>
          <p:cNvPr id="3" name="Imagen 2" descr="Logo MIT.jpg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67" y="6367296"/>
            <a:ext cx="1568566" cy="457200"/>
          </a:xfrm>
          <a:prstGeom prst="rect">
            <a:avLst/>
          </a:prstGeom>
        </p:spPr>
      </p:pic>
      <p:grpSp>
        <p:nvGrpSpPr>
          <p:cNvPr id="22" name="Agrupar 21"/>
          <p:cNvGrpSpPr>
            <a:grpSpLocks noChangeAspect="1"/>
          </p:cNvGrpSpPr>
          <p:nvPr userDrawn="1"/>
        </p:nvGrpSpPr>
        <p:grpSpPr>
          <a:xfrm>
            <a:off x="6486269" y="6336122"/>
            <a:ext cx="974947" cy="561133"/>
            <a:chOff x="2043084" y="5373215"/>
            <a:chExt cx="2557109" cy="1471757"/>
          </a:xfrm>
        </p:grpSpPr>
        <p:sp>
          <p:nvSpPr>
            <p:cNvPr id="23" name="CuadroTexto 22"/>
            <p:cNvSpPr txBox="1"/>
            <p:nvPr userDrawn="1"/>
          </p:nvSpPr>
          <p:spPr>
            <a:xfrm>
              <a:off x="2043084" y="6199176"/>
              <a:ext cx="2557109" cy="645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noProof="0" dirty="0" smtClean="0">
                  <a:latin typeface="Calibri" panose="020F0502020204030204" pitchFamily="34" charset="0"/>
                </a:rPr>
                <a:t>INSTITUTO</a:t>
              </a:r>
              <a:r>
                <a:rPr lang="en-US" sz="500" baseline="0" noProof="0" dirty="0" smtClean="0">
                  <a:latin typeface="Calibri" panose="020F0502020204030204" pitchFamily="34" charset="0"/>
                </a:rPr>
                <a:t> DE INVESTIGACIÓN</a:t>
              </a:r>
            </a:p>
            <a:p>
              <a:pPr algn="ctr"/>
              <a:r>
                <a:rPr lang="en-US" sz="500" baseline="0" noProof="0" dirty="0" smtClean="0">
                  <a:latin typeface="Calibri" panose="020F0502020204030204" pitchFamily="34" charset="0"/>
                </a:rPr>
                <a:t>TECNOLÓGICA</a:t>
              </a:r>
              <a:endParaRPr lang="en-US" sz="500" noProof="0" dirty="0">
                <a:latin typeface="Calibri" panose="020F0502020204030204" pitchFamily="34" charset="0"/>
              </a:endParaRPr>
            </a:p>
          </p:txBody>
        </p:sp>
        <p:pic>
          <p:nvPicPr>
            <p:cNvPr id="24" name="Imagen 23" descr="Logo Comillas.jpg"/>
            <p:cNvPicPr>
              <a:picLocks noChangeAspect="1"/>
            </p:cNvPicPr>
            <p:nvPr userDrawn="1"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5373215"/>
              <a:ext cx="1787372" cy="90872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27380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Optima" pitchFamily="2" charset="0"/>
        </a:defRPr>
      </a:lvl9pPr>
    </p:titleStyle>
    <p:bodyStyle>
      <a:lvl1pPr marL="271463" indent="-2714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Char char="•"/>
        <a:defRPr sz="24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628650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Font typeface="Optima" charset="0"/>
        <a:buChar char="–"/>
        <a:defRPr sz="22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98742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1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346200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Font typeface="Optima" charset="0"/>
        <a:buChar char="–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17049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1621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6pPr>
      <a:lvl7pPr marL="26193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7pPr>
      <a:lvl8pPr marL="30765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Calibri" pitchFamily="34" charset="0"/>
        </a:defRPr>
      </a:lvl8pPr>
      <a:lvl9pPr marL="3533775" indent="-1793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7 Título"/>
          <p:cNvSpPr>
            <a:spLocks noGrp="1"/>
          </p:cNvSpPr>
          <p:nvPr>
            <p:ph type="ctrTitle"/>
          </p:nvPr>
        </p:nvSpPr>
        <p:spPr>
          <a:xfrm>
            <a:off x="1115616" y="702712"/>
            <a:ext cx="8028384" cy="1008112"/>
          </a:xfrm>
          <a:ln w="9525"/>
        </p:spPr>
        <p:txBody>
          <a:bodyPr/>
          <a:lstStyle/>
          <a:p>
            <a:r>
              <a:rPr lang="en-US" altLang="en-US" sz="2800" dirty="0" smtClean="0"/>
              <a:t>Given forms of capacity mechanisms</a:t>
            </a:r>
            <a:br>
              <a:rPr lang="en-US" altLang="en-US" sz="2800" dirty="0" smtClean="0"/>
            </a:br>
            <a:r>
              <a:rPr lang="en-US" altLang="en-US" sz="2800" dirty="0" smtClean="0"/>
              <a:t>and the EU electricity market</a:t>
            </a:r>
            <a:endParaRPr lang="en-US" noProof="0" dirty="0">
              <a:latin typeface="Calibri" charset="0"/>
            </a:endParaRPr>
          </a:p>
        </p:txBody>
      </p:sp>
      <p:sp>
        <p:nvSpPr>
          <p:cNvPr id="5" name="7 Título"/>
          <p:cNvSpPr txBox="1">
            <a:spLocks/>
          </p:cNvSpPr>
          <p:nvPr/>
        </p:nvSpPr>
        <p:spPr bwMode="auto">
          <a:xfrm>
            <a:off x="2486621" y="3680554"/>
            <a:ext cx="5286375" cy="936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0" marR="0" indent="0" algn="ctr" defTabSz="91440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80000"/>
              <a:buFontTx/>
              <a:buNone/>
              <a:tabLst/>
              <a:defRPr sz="2400" baseline="0">
                <a:solidFill>
                  <a:srgbClr val="A11939"/>
                </a:solidFill>
                <a:latin typeface="Calibri" pitchFamily="34" charset="0"/>
              </a:defRPr>
            </a:lvl1pPr>
            <a:lvl2pPr marL="628650" indent="-177800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Optima" charset="0"/>
              <a:buChar char="–"/>
              <a:defRPr sz="2200">
                <a:latin typeface="Calibri" pitchFamily="34" charset="0"/>
              </a:defRPr>
            </a:lvl2pPr>
            <a:lvl3pPr marL="987425" indent="-179388" eaLnBrk="1" hangingPunct="1">
              <a:lnSpc>
                <a:spcPct val="90000"/>
              </a:lnSpc>
              <a:spcBef>
                <a:spcPct val="20000"/>
              </a:spcBef>
              <a:buSzPct val="75000"/>
              <a:buChar char="•"/>
              <a:defRPr sz="2100">
                <a:latin typeface="Calibri" pitchFamily="34" charset="0"/>
              </a:defRPr>
            </a:lvl3pPr>
            <a:lvl4pPr marL="1346200" indent="-179388"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Optima" charset="0"/>
              <a:buChar char="–"/>
              <a:defRPr sz="2000">
                <a:latin typeface="Calibri" pitchFamily="34" charset="0"/>
              </a:defRPr>
            </a:lvl4pPr>
            <a:lvl5pPr marL="1704975" indent="-179388" eaLnBrk="1" hangingPunct="1">
              <a:lnSpc>
                <a:spcPct val="90000"/>
              </a:lnSpc>
              <a:spcBef>
                <a:spcPct val="20000"/>
              </a:spcBef>
              <a:buSzPct val="75000"/>
              <a:buChar char="•"/>
              <a:defRPr sz="2000">
                <a:latin typeface="Calibri" pitchFamily="34" charset="0"/>
              </a:defRPr>
            </a:lvl5pPr>
            <a:lvl6pPr marL="2162175" indent="-179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latin typeface="Calibri" pitchFamily="34" charset="0"/>
              </a:defRPr>
            </a:lvl6pPr>
            <a:lvl7pPr marL="2619375" indent="-179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latin typeface="Calibri" pitchFamily="34" charset="0"/>
              </a:defRPr>
            </a:lvl7pPr>
            <a:lvl8pPr marL="3076575" indent="-179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latin typeface="Calibri" pitchFamily="34" charset="0"/>
              </a:defRPr>
            </a:lvl8pPr>
            <a:lvl9pPr marL="3533775" indent="-1793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latin typeface="+mn-lt"/>
              </a:defRPr>
            </a:lvl9pPr>
          </a:lstStyle>
          <a:p>
            <a:r>
              <a:rPr lang="en-US" altLang="en-US" sz="1600" i="1" dirty="0"/>
              <a:t>Capacity mechanisms in Europe:</a:t>
            </a:r>
          </a:p>
          <a:p>
            <a:r>
              <a:rPr lang="en-US" altLang="en-US" sz="1600" i="1" dirty="0"/>
              <a:t>The fundamental issues behind the ongoing sector </a:t>
            </a:r>
            <a:r>
              <a:rPr lang="en-US" altLang="en-US" sz="1600" i="1" dirty="0" smtClean="0"/>
              <a:t>inquiry</a:t>
            </a:r>
          </a:p>
          <a:p>
            <a:r>
              <a:rPr lang="en-US" altLang="en-US" sz="1600" i="1" dirty="0"/>
              <a:t>Global Competition Law Centre</a:t>
            </a:r>
          </a:p>
          <a:p>
            <a:r>
              <a:rPr lang="en-US" altLang="en-US" sz="1600" i="1" dirty="0"/>
              <a:t>Monday, September 28, </a:t>
            </a:r>
            <a:r>
              <a:rPr lang="en-US" altLang="en-US" sz="1600" i="1" dirty="0" smtClean="0"/>
              <a:t>2015. City of Brussels, Belgium</a:t>
            </a:r>
            <a:endParaRPr lang="en-US" altLang="en-US" sz="1600" i="1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486602" y="2168386"/>
            <a:ext cx="5286412" cy="901716"/>
          </a:xfrm>
        </p:spPr>
        <p:txBody>
          <a:bodyPr/>
          <a:lstStyle/>
          <a:p>
            <a:r>
              <a:rPr lang="en-US" b="1" dirty="0" smtClean="0"/>
              <a:t>Carlos Batlle</a:t>
            </a:r>
          </a:p>
          <a:p>
            <a:r>
              <a:rPr lang="en-US" sz="1800" dirty="0" smtClean="0"/>
              <a:t>&lt;CBatlle@mit.edu&gt;, www.iit.upcomillas.es/batlle</a:t>
            </a:r>
          </a:p>
          <a:p>
            <a:endParaRPr lang="en-US" sz="1800" dirty="0" smtClean="0"/>
          </a:p>
          <a:p>
            <a:r>
              <a:rPr lang="en-US" sz="1800" dirty="0" smtClean="0"/>
              <a:t>Assoc</a:t>
            </a:r>
            <a:r>
              <a:rPr lang="en-US" sz="1800" dirty="0"/>
              <a:t>. Professor @ Institute for Research in Technology, </a:t>
            </a:r>
            <a:r>
              <a:rPr lang="en-US" sz="1800" dirty="0" err="1"/>
              <a:t>Comillas</a:t>
            </a:r>
            <a:r>
              <a:rPr lang="en-US" sz="1800" dirty="0"/>
              <a:t> University</a:t>
            </a:r>
          </a:p>
          <a:p>
            <a:r>
              <a:rPr lang="en-US" sz="1800" dirty="0" smtClean="0"/>
              <a:t>Visiting Scholar @ MIT Energy Initiative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506" y="1623725"/>
            <a:ext cx="835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radley Hand ITC" panose="03070402050302030203" pitchFamily="66" charset="0"/>
              </a:rPr>
              <a:t>Thank  you  very  much  and  excuses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CRMs and the </a:t>
            </a:r>
            <a:r>
              <a:rPr lang="en-US" altLang="en-US" sz="4000" dirty="0"/>
              <a:t>EU Electricity </a:t>
            </a:r>
            <a:r>
              <a:rPr lang="en-US" altLang="en-US" sz="4000" dirty="0" smtClean="0"/>
              <a:t>Market</a:t>
            </a:r>
            <a:endParaRPr lang="en-US" sz="4000" noProof="0" dirty="0"/>
          </a:p>
        </p:txBody>
      </p:sp>
      <p:sp>
        <p:nvSpPr>
          <p:cNvPr id="5" name="7 Título"/>
          <p:cNvSpPr txBox="1">
            <a:spLocks/>
          </p:cNvSpPr>
          <p:nvPr/>
        </p:nvSpPr>
        <p:spPr bwMode="auto">
          <a:xfrm>
            <a:off x="251520" y="3933056"/>
            <a:ext cx="8856984" cy="50405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7380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A11939"/>
                </a:solidFill>
              </a:rPr>
              <a:t>CAVEAT</a:t>
            </a:r>
          </a:p>
          <a:p>
            <a:pPr algn="ctr"/>
            <a:r>
              <a:rPr lang="en-US" altLang="en-US" sz="4000" dirty="0">
                <a:solidFill>
                  <a:srgbClr val="A11939"/>
                </a:solidFill>
              </a:rPr>
              <a:t>Do not take me wrong</a:t>
            </a:r>
            <a:r>
              <a:rPr lang="en-US" altLang="en-US" sz="4000" dirty="0" smtClean="0">
                <a:solidFill>
                  <a:srgbClr val="A11939"/>
                </a:solidFill>
              </a:rPr>
              <a:t>,</a:t>
            </a:r>
            <a:br>
              <a:rPr lang="en-US" altLang="en-US" sz="4000" dirty="0" smtClean="0">
                <a:solidFill>
                  <a:srgbClr val="A11939"/>
                </a:solidFill>
              </a:rPr>
            </a:br>
            <a:r>
              <a:rPr lang="en-US" altLang="en-US" sz="4000" dirty="0" smtClean="0">
                <a:solidFill>
                  <a:srgbClr val="A11939"/>
                </a:solidFill>
              </a:rPr>
              <a:t>what </a:t>
            </a:r>
            <a:r>
              <a:rPr lang="en-US" altLang="en-US" sz="4000" dirty="0">
                <a:solidFill>
                  <a:srgbClr val="A11939"/>
                </a:solidFill>
              </a:rPr>
              <a:t>follows are innocent questions and comments from a “Euro enthusiastic</a:t>
            </a:r>
            <a:r>
              <a:rPr lang="en-US" altLang="en-US" sz="4000" dirty="0" smtClean="0">
                <a:solidFill>
                  <a:srgbClr val="A11939"/>
                </a:solidFill>
              </a:rPr>
              <a:t>”</a:t>
            </a:r>
            <a:br>
              <a:rPr lang="en-US" altLang="en-US" sz="4000" dirty="0" smtClean="0">
                <a:solidFill>
                  <a:srgbClr val="A11939"/>
                </a:solidFill>
              </a:rPr>
            </a:br>
            <a:r>
              <a:rPr lang="en-US" altLang="en-US" sz="4000" dirty="0" smtClean="0">
                <a:solidFill>
                  <a:srgbClr val="A11939"/>
                </a:solidFill>
              </a:rPr>
              <a:t>(though a </a:t>
            </a:r>
            <a:r>
              <a:rPr lang="en-US" altLang="en-US" sz="4000" dirty="0">
                <a:solidFill>
                  <a:srgbClr val="A11939"/>
                </a:solidFill>
              </a:rPr>
              <a:t>little bit cynic and skeptic)</a:t>
            </a:r>
          </a:p>
        </p:txBody>
      </p:sp>
    </p:spTree>
    <p:extLst>
      <p:ext uri="{BB962C8B-B14F-4D97-AF65-F5344CB8AC3E}">
        <p14:creationId xmlns:p14="http://schemas.microsoft.com/office/powerpoint/2010/main" val="1498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 smtClean="0"/>
              <a:t>The (wo)men in the mirror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A11939"/>
                </a:solidFill>
              </a:rPr>
              <a:t>Do environmental </a:t>
            </a:r>
            <a:r>
              <a:rPr lang="en-US" sz="3600" b="1" dirty="0">
                <a:solidFill>
                  <a:srgbClr val="A11939"/>
                </a:solidFill>
              </a:rPr>
              <a:t>policies </a:t>
            </a:r>
            <a:r>
              <a:rPr lang="en-US" sz="3600" b="1" dirty="0" smtClean="0">
                <a:solidFill>
                  <a:srgbClr val="A11939"/>
                </a:solidFill>
              </a:rPr>
              <a:t>match with  energy markets?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shrinking</a:t>
            </a:r>
            <a:r>
              <a:rPr lang="en-US" sz="3200" dirty="0" smtClean="0"/>
              <a:t> EU market</a:t>
            </a:r>
            <a:endParaRPr lang="en-US" sz="3200" dirty="0"/>
          </a:p>
          <a:p>
            <a:r>
              <a:rPr lang="en-US" sz="3600" dirty="0"/>
              <a:t> </a:t>
            </a:r>
            <a:r>
              <a:rPr lang="en-US" sz="3600" b="1" dirty="0">
                <a:solidFill>
                  <a:srgbClr val="A11939"/>
                </a:solidFill>
              </a:rPr>
              <a:t>Is autarky back</a:t>
            </a:r>
            <a:r>
              <a:rPr lang="en-US" sz="3600" b="1" dirty="0" smtClean="0">
                <a:solidFill>
                  <a:srgbClr val="A11939"/>
                </a:solidFill>
              </a:rPr>
              <a:t>? Did it ever leave?</a:t>
            </a:r>
            <a:endParaRPr lang="en-US" sz="3600" b="1" dirty="0">
              <a:solidFill>
                <a:srgbClr val="A11939"/>
              </a:solidFill>
            </a:endParaRPr>
          </a:p>
          <a:p>
            <a:pPr lvl="1"/>
            <a:r>
              <a:rPr lang="es-ES" sz="3200" dirty="0"/>
              <a:t> </a:t>
            </a:r>
            <a:r>
              <a:rPr lang="es-ES" sz="3200" dirty="0" smtClean="0"/>
              <a:t>EU </a:t>
            </a:r>
            <a:r>
              <a:rPr lang="es-ES" sz="3200" dirty="0" err="1" smtClean="0"/>
              <a:t>or</a:t>
            </a:r>
            <a:r>
              <a:rPr lang="es-ES" sz="3200" dirty="0" smtClean="0"/>
              <a:t> MS </a:t>
            </a:r>
            <a:r>
              <a:rPr lang="es-ES" sz="3200" dirty="0" err="1" smtClean="0"/>
              <a:t>energy</a:t>
            </a:r>
            <a:r>
              <a:rPr lang="es-ES" sz="3200" dirty="0" smtClean="0"/>
              <a:t> </a:t>
            </a:r>
            <a:r>
              <a:rPr lang="es-ES" sz="3200" dirty="0" err="1" smtClean="0"/>
              <a:t>security</a:t>
            </a:r>
            <a:r>
              <a:rPr lang="es-ES" sz="3200" dirty="0" smtClean="0"/>
              <a:t>?</a:t>
            </a:r>
            <a:endParaRPr lang="en-US" sz="3200" dirty="0"/>
          </a:p>
          <a:p>
            <a:r>
              <a:rPr lang="en-US" sz="3600" dirty="0"/>
              <a:t> </a:t>
            </a:r>
            <a:r>
              <a:rPr lang="en-US" sz="3600" b="1" dirty="0">
                <a:solidFill>
                  <a:srgbClr val="A11939"/>
                </a:solidFill>
              </a:rPr>
              <a:t>Will Member States ever quit aiding?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Should they?</a:t>
            </a:r>
          </a:p>
        </p:txBody>
      </p:sp>
      <p:sp>
        <p:nvSpPr>
          <p:cNvPr id="4" name="7 Título"/>
          <p:cNvSpPr txBox="1">
            <a:spLocks/>
          </p:cNvSpPr>
          <p:nvPr/>
        </p:nvSpPr>
        <p:spPr bwMode="auto">
          <a:xfrm>
            <a:off x="323528" y="5301208"/>
            <a:ext cx="8640960" cy="50405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000" tIns="36000" rIns="54000" bIns="18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7380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Optima" pitchFamily="2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rgbClr val="A11939"/>
                </a:solidFill>
              </a:rPr>
              <a:t>Do </a:t>
            </a:r>
            <a:r>
              <a:rPr lang="en-US" altLang="en-US" sz="3600" dirty="0">
                <a:solidFill>
                  <a:srgbClr val="A11939"/>
                </a:solidFill>
              </a:rPr>
              <a:t>we need a (more realistic) forth package?</a:t>
            </a:r>
            <a:endParaRPr lang="en-US" sz="3600" dirty="0">
              <a:solidFill>
                <a:srgbClr val="A11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question</a:t>
            </a:r>
            <a:r>
              <a:rPr lang="es-ES" sz="4000" dirty="0" smtClean="0"/>
              <a:t> </a:t>
            </a:r>
            <a:r>
              <a:rPr lang="es-ES" sz="4000" dirty="0" err="1" smtClean="0"/>
              <a:t>asked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A11939"/>
                </a:solidFill>
              </a:rPr>
              <a:t>Energy-only </a:t>
            </a:r>
            <a:r>
              <a:rPr lang="en-US" sz="3600" b="1" dirty="0">
                <a:solidFill>
                  <a:srgbClr val="A11939"/>
                </a:solidFill>
              </a:rPr>
              <a:t>market or a given form of capacity mechanism?</a:t>
            </a:r>
            <a:endParaRPr lang="en-US" sz="3600" b="1" dirty="0" smtClean="0">
              <a:solidFill>
                <a:srgbClr val="A1193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16832"/>
            <a:ext cx="5832648" cy="43736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51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Energy-only</a:t>
            </a:r>
            <a:r>
              <a:rPr lang="es-ES" sz="4000" dirty="0" smtClean="0"/>
              <a:t> </a:t>
            </a:r>
            <a:r>
              <a:rPr lang="es-ES" sz="4000" dirty="0" err="1" smtClean="0"/>
              <a:t>what</a:t>
            </a:r>
            <a:r>
              <a:rPr lang="es-ES" sz="4000" dirty="0" smtClean="0"/>
              <a:t>?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A11939"/>
                </a:solidFill>
              </a:rPr>
              <a:t>We have heard</a:t>
            </a:r>
            <a:br>
              <a:rPr lang="en-US" sz="3600" b="1" dirty="0" smtClean="0">
                <a:solidFill>
                  <a:srgbClr val="A11939"/>
                </a:solidFill>
              </a:rPr>
            </a:br>
            <a:r>
              <a:rPr lang="en-US" sz="3600" b="1" dirty="0" smtClean="0">
                <a:solidFill>
                  <a:srgbClr val="A11939"/>
                </a:solidFill>
              </a:rPr>
              <a:t>a lot about them,</a:t>
            </a:r>
            <a:br>
              <a:rPr lang="en-US" sz="3600" b="1" dirty="0" smtClean="0">
                <a:solidFill>
                  <a:srgbClr val="A11939"/>
                </a:solidFill>
              </a:rPr>
            </a:br>
            <a:r>
              <a:rPr lang="en-US" sz="3600" b="1" dirty="0" smtClean="0">
                <a:solidFill>
                  <a:srgbClr val="A11939"/>
                </a:solidFill>
              </a:rPr>
              <a:t>but has anybody</a:t>
            </a:r>
            <a:br>
              <a:rPr lang="en-US" sz="3600" b="1" dirty="0" smtClean="0">
                <a:solidFill>
                  <a:srgbClr val="A11939"/>
                </a:solidFill>
              </a:rPr>
            </a:br>
            <a:r>
              <a:rPr lang="en-US" sz="3600" b="1" dirty="0" smtClean="0">
                <a:solidFill>
                  <a:srgbClr val="A11939"/>
                </a:solidFill>
              </a:rPr>
              <a:t>ever seen one?</a:t>
            </a:r>
            <a:endParaRPr lang="en-US" sz="3600" b="1" dirty="0" smtClean="0">
              <a:solidFill>
                <a:srgbClr val="A11939"/>
              </a:solidFill>
            </a:endParaRPr>
          </a:p>
        </p:txBody>
      </p:sp>
      <p:pic>
        <p:nvPicPr>
          <p:cNvPr id="5" name="Picture 2" descr="http://www.technogog.com/wp-content/uploads/2009/05/windowslivewriterthqanddisneypixarsupthevideogamepreview-12031kev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8918"/>
            <a:ext cx="24955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forms</a:t>
            </a:r>
            <a:r>
              <a:rPr lang="es-ES" sz="4000" dirty="0" smtClean="0"/>
              <a:t> of </a:t>
            </a:r>
            <a:r>
              <a:rPr lang="es-ES" sz="4000" dirty="0" err="1" smtClean="0"/>
              <a:t>CRMs</a:t>
            </a:r>
            <a:r>
              <a:rPr lang="es-ES" sz="4000" dirty="0" smtClean="0"/>
              <a:t> are </a:t>
            </a:r>
            <a:r>
              <a:rPr lang="es-ES" sz="4000" dirty="0" err="1" smtClean="0"/>
              <a:t>already</a:t>
            </a:r>
            <a:r>
              <a:rPr lang="es-ES" sz="4000" dirty="0" smtClean="0"/>
              <a:t> </a:t>
            </a:r>
            <a:r>
              <a:rPr lang="es-ES" sz="4000" dirty="0" err="1" smtClean="0"/>
              <a:t>given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A11939"/>
                </a:solidFill>
              </a:rPr>
              <a:t>CRMs </a:t>
            </a:r>
            <a:r>
              <a:rPr lang="en-US" sz="3600" b="1" dirty="0">
                <a:solidFill>
                  <a:srgbClr val="A11939"/>
                </a:solidFill>
              </a:rPr>
              <a:t>are here to </a:t>
            </a:r>
            <a:r>
              <a:rPr lang="en-US" sz="3600" b="1" dirty="0" smtClean="0">
                <a:solidFill>
                  <a:srgbClr val="A11939"/>
                </a:solidFill>
              </a:rPr>
              <a:t>stay, </a:t>
            </a:r>
            <a:r>
              <a:rPr lang="en-US" sz="3600" b="1" dirty="0">
                <a:solidFill>
                  <a:srgbClr val="A11939"/>
                </a:solidFill>
              </a:rPr>
              <a:t>so it is a waste of time to argue if yes or no, we’d better quickly focus </a:t>
            </a:r>
            <a:r>
              <a:rPr lang="en-US" sz="3600" b="1" dirty="0" smtClean="0">
                <a:solidFill>
                  <a:srgbClr val="A11939"/>
                </a:solidFill>
              </a:rPr>
              <a:t>on</a:t>
            </a:r>
          </a:p>
          <a:p>
            <a:pPr lvl="1"/>
            <a:r>
              <a:rPr lang="en-US" sz="3400" b="1" dirty="0" smtClean="0">
                <a:solidFill>
                  <a:srgbClr val="A11939"/>
                </a:solidFill>
              </a:rPr>
              <a:t>preventing </a:t>
            </a:r>
            <a:r>
              <a:rPr lang="en-US" sz="3400" b="1" dirty="0">
                <a:solidFill>
                  <a:srgbClr val="A11939"/>
                </a:solidFill>
              </a:rPr>
              <a:t>flawed designs and </a:t>
            </a:r>
            <a:r>
              <a:rPr lang="en-US" sz="3400" b="1" dirty="0" smtClean="0">
                <a:solidFill>
                  <a:srgbClr val="A11939"/>
                </a:solidFill>
              </a:rPr>
              <a:t>barriers</a:t>
            </a:r>
          </a:p>
          <a:p>
            <a:pPr lvl="1"/>
            <a:r>
              <a:rPr lang="en-US" sz="3400" b="1" dirty="0" smtClean="0">
                <a:solidFill>
                  <a:srgbClr val="A11939"/>
                </a:solidFill>
              </a:rPr>
              <a:t>guaranteeing </a:t>
            </a:r>
            <a:r>
              <a:rPr lang="en-US" sz="3400" b="1" dirty="0">
                <a:solidFill>
                  <a:srgbClr val="A11939"/>
                </a:solidFill>
              </a:rPr>
              <a:t>minimum design requirements</a:t>
            </a:r>
          </a:p>
          <a:p>
            <a:endParaRPr lang="en-US" sz="3600" b="1" dirty="0">
              <a:solidFill>
                <a:srgbClr val="A11939"/>
              </a:solidFill>
            </a:endParaRPr>
          </a:p>
          <a:p>
            <a:r>
              <a:rPr lang="en-US" sz="3600" b="1" dirty="0">
                <a:solidFill>
                  <a:srgbClr val="A11939"/>
                </a:solidFill>
              </a:rPr>
              <a:t>If properly designed, CRMs could even help to advance in the integration and efficiency of the Internal Energy Market</a:t>
            </a:r>
          </a:p>
        </p:txBody>
      </p:sp>
    </p:spTree>
    <p:extLst>
      <p:ext uri="{BB962C8B-B14F-4D97-AF65-F5344CB8AC3E}">
        <p14:creationId xmlns:p14="http://schemas.microsoft.com/office/powerpoint/2010/main" val="1926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forms</a:t>
            </a:r>
            <a:r>
              <a:rPr lang="es-ES" sz="4000" dirty="0" smtClean="0"/>
              <a:t> of </a:t>
            </a:r>
            <a:r>
              <a:rPr lang="es-ES" sz="4000" dirty="0" err="1" smtClean="0"/>
              <a:t>CRMs</a:t>
            </a:r>
            <a:r>
              <a:rPr lang="es-ES" sz="4000" dirty="0" smtClean="0"/>
              <a:t> are </a:t>
            </a:r>
            <a:r>
              <a:rPr lang="es-ES" sz="4000" dirty="0" err="1" smtClean="0"/>
              <a:t>already</a:t>
            </a:r>
            <a:r>
              <a:rPr lang="es-ES" sz="4000" dirty="0" smtClean="0"/>
              <a:t> </a:t>
            </a:r>
            <a:r>
              <a:rPr lang="es-ES" sz="4000" dirty="0" err="1" smtClean="0"/>
              <a:t>given</a:t>
            </a:r>
            <a:r>
              <a:rPr lang="es-ES" sz="4000" dirty="0" smtClean="0"/>
              <a:t> (ii)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A11939"/>
                </a:solidFill>
              </a:rPr>
              <a:t>If </a:t>
            </a:r>
            <a:r>
              <a:rPr lang="en-US" sz="3600" b="1" dirty="0">
                <a:solidFill>
                  <a:srgbClr val="A11939"/>
                </a:solidFill>
              </a:rPr>
              <a:t>properly designed, CRMs could even help to advance in the integration and efficiency of the Internal Energy </a:t>
            </a:r>
            <a:r>
              <a:rPr lang="en-US" sz="3600" b="1" dirty="0" smtClean="0">
                <a:solidFill>
                  <a:srgbClr val="A11939"/>
                </a:solidFill>
              </a:rPr>
              <a:t>Market</a:t>
            </a:r>
          </a:p>
          <a:p>
            <a:pPr lvl="1"/>
            <a:r>
              <a:rPr lang="es-ES" sz="3400" b="1" dirty="0" err="1" smtClean="0">
                <a:solidFill>
                  <a:srgbClr val="A11939"/>
                </a:solidFill>
              </a:rPr>
              <a:t>Is</a:t>
            </a:r>
            <a:r>
              <a:rPr lang="es-ES" sz="3400" b="1" dirty="0" smtClean="0">
                <a:solidFill>
                  <a:srgbClr val="A11939"/>
                </a:solidFill>
              </a:rPr>
              <a:t> </a:t>
            </a:r>
            <a:r>
              <a:rPr lang="es-ES" sz="3400" b="1" dirty="0" err="1" smtClean="0">
                <a:solidFill>
                  <a:srgbClr val="A11939"/>
                </a:solidFill>
              </a:rPr>
              <a:t>it</a:t>
            </a:r>
            <a:r>
              <a:rPr lang="es-ES" sz="3400" b="1" dirty="0" smtClean="0">
                <a:solidFill>
                  <a:srgbClr val="A11939"/>
                </a:solidFill>
              </a:rPr>
              <a:t> </a:t>
            </a:r>
            <a:r>
              <a:rPr lang="es-ES" sz="3400" b="1" dirty="0" err="1" smtClean="0">
                <a:solidFill>
                  <a:srgbClr val="A11939"/>
                </a:solidFill>
              </a:rPr>
              <a:t>possible</a:t>
            </a:r>
            <a:r>
              <a:rPr lang="es-ES" sz="3400" b="1" dirty="0" smtClean="0">
                <a:solidFill>
                  <a:srgbClr val="A11939"/>
                </a:solidFill>
              </a:rPr>
              <a:t> to </a:t>
            </a:r>
            <a:r>
              <a:rPr lang="es-ES" sz="3400" b="1" dirty="0" err="1" smtClean="0">
                <a:solidFill>
                  <a:srgbClr val="A11939"/>
                </a:solidFill>
              </a:rPr>
              <a:t>design</a:t>
            </a:r>
            <a:r>
              <a:rPr lang="es-ES" sz="3400" b="1" dirty="0" smtClean="0">
                <a:solidFill>
                  <a:srgbClr val="A11939"/>
                </a:solidFill>
              </a:rPr>
              <a:t> </a:t>
            </a:r>
            <a:r>
              <a:rPr lang="es-ES" sz="3400" b="1" dirty="0" err="1" smtClean="0">
                <a:solidFill>
                  <a:srgbClr val="A11939"/>
                </a:solidFill>
              </a:rPr>
              <a:t>them</a:t>
            </a:r>
            <a:r>
              <a:rPr lang="es-ES" sz="3400" b="1" dirty="0" smtClean="0">
                <a:solidFill>
                  <a:srgbClr val="A11939"/>
                </a:solidFill>
              </a:rPr>
              <a:t> </a:t>
            </a:r>
            <a:r>
              <a:rPr lang="es-ES" sz="3400" b="1" dirty="0" err="1" smtClean="0">
                <a:solidFill>
                  <a:srgbClr val="A11939"/>
                </a:solidFill>
              </a:rPr>
              <a:t>properly</a:t>
            </a:r>
            <a:r>
              <a:rPr lang="es-ES" sz="3400" b="1" dirty="0" smtClean="0">
                <a:solidFill>
                  <a:srgbClr val="A11939"/>
                </a:solidFill>
              </a:rPr>
              <a:t>?</a:t>
            </a:r>
            <a:endParaRPr lang="en-US" sz="3400" b="1" dirty="0">
              <a:solidFill>
                <a:srgbClr val="A11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forms</a:t>
            </a:r>
            <a:r>
              <a:rPr lang="es-ES" sz="4000" dirty="0" smtClean="0"/>
              <a:t> of </a:t>
            </a:r>
            <a:r>
              <a:rPr lang="es-ES" sz="4000" dirty="0" err="1" smtClean="0"/>
              <a:t>CRMs</a:t>
            </a:r>
            <a:r>
              <a:rPr lang="es-ES" sz="4000" dirty="0" smtClean="0"/>
              <a:t> are </a:t>
            </a:r>
            <a:r>
              <a:rPr lang="es-ES" sz="4000" dirty="0" err="1" smtClean="0"/>
              <a:t>already</a:t>
            </a:r>
            <a:r>
              <a:rPr lang="es-ES" sz="4000" dirty="0" smtClean="0"/>
              <a:t> </a:t>
            </a:r>
            <a:r>
              <a:rPr lang="es-ES" sz="4000" dirty="0" err="1" smtClean="0"/>
              <a:t>given</a:t>
            </a:r>
            <a:r>
              <a:rPr lang="es-ES" sz="4000" dirty="0" smtClean="0"/>
              <a:t> (iii)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A11939"/>
                </a:solidFill>
              </a:rPr>
              <a:t>But in the humble opinion of this “long-term” observer, the current trend is heading towards the worst of the </a:t>
            </a:r>
            <a:r>
              <a:rPr lang="en-US" sz="3600" b="1" dirty="0" smtClean="0">
                <a:solidFill>
                  <a:srgbClr val="A11939"/>
                </a:solidFill>
              </a:rPr>
              <a:t>scenarios</a:t>
            </a:r>
          </a:p>
          <a:p>
            <a:pPr lvl="1"/>
            <a:r>
              <a:rPr lang="en-US" sz="3400" b="1" dirty="0" smtClean="0">
                <a:solidFill>
                  <a:srgbClr val="A11939"/>
                </a:solidFill>
              </a:rPr>
              <a:t>New </a:t>
            </a:r>
            <a:r>
              <a:rPr lang="en-US" sz="3400" b="1" dirty="0">
                <a:solidFill>
                  <a:srgbClr val="A11939"/>
                </a:solidFill>
              </a:rPr>
              <a:t>non-market oriented patches</a:t>
            </a:r>
          </a:p>
          <a:p>
            <a:pPr lvl="1"/>
            <a:r>
              <a:rPr lang="en-US" sz="3400" b="1" dirty="0">
                <a:solidFill>
                  <a:srgbClr val="A11939"/>
                </a:solidFill>
              </a:rPr>
              <a:t>Perpetuation of the current market agents’ </a:t>
            </a:r>
            <a:r>
              <a:rPr lang="en-US" sz="3400" b="1" dirty="0" smtClean="0">
                <a:solidFill>
                  <a:srgbClr val="A11939"/>
                </a:solidFill>
              </a:rPr>
              <a:t>structure (</a:t>
            </a:r>
            <a:r>
              <a:rPr lang="en-US" sz="3400" b="1" dirty="0">
                <a:solidFill>
                  <a:srgbClr val="A11939"/>
                </a:solidFill>
              </a:rPr>
              <a:t>n</a:t>
            </a:r>
            <a:r>
              <a:rPr lang="en-US" sz="3400" b="1" dirty="0" smtClean="0">
                <a:solidFill>
                  <a:srgbClr val="A11939"/>
                </a:solidFill>
              </a:rPr>
              <a:t>ational</a:t>
            </a:r>
            <a:r>
              <a:rPr lang="en-US" sz="3400" b="1" dirty="0">
                <a:solidFill>
                  <a:srgbClr val="A11939"/>
                </a:solidFill>
              </a:rPr>
              <a:t>, vertical and </a:t>
            </a:r>
            <a:r>
              <a:rPr lang="en-US" sz="3400" b="1" dirty="0" smtClean="0">
                <a:solidFill>
                  <a:srgbClr val="A11939"/>
                </a:solidFill>
              </a:rPr>
              <a:t>horizontal)</a:t>
            </a:r>
            <a:endParaRPr lang="en-US" sz="3400" b="1" dirty="0">
              <a:solidFill>
                <a:srgbClr val="A11939"/>
              </a:solidFill>
            </a:endParaRPr>
          </a:p>
          <a:p>
            <a:pPr lvl="1"/>
            <a:r>
              <a:rPr lang="en-US" sz="3400" b="1" dirty="0">
                <a:solidFill>
                  <a:srgbClr val="A11939"/>
                </a:solidFill>
              </a:rPr>
              <a:t>Long-term market cross-border segregation</a:t>
            </a:r>
          </a:p>
          <a:p>
            <a:pPr lvl="2"/>
            <a:r>
              <a:rPr lang="en-US" sz="3300" b="1" dirty="0">
                <a:solidFill>
                  <a:srgbClr val="A11939"/>
                </a:solidFill>
              </a:rPr>
              <a:t>The Internal Electricity Market for Leftovers</a:t>
            </a:r>
          </a:p>
          <a:p>
            <a:pPr lvl="1"/>
            <a:r>
              <a:rPr lang="en-US" sz="3400" b="1" dirty="0">
                <a:solidFill>
                  <a:srgbClr val="A11939"/>
                </a:solidFill>
              </a:rPr>
              <a:t>Missed (maybe last in many years) opportunity for demand response </a:t>
            </a:r>
          </a:p>
        </p:txBody>
      </p:sp>
    </p:spTree>
    <p:extLst>
      <p:ext uri="{BB962C8B-B14F-4D97-AF65-F5344CB8AC3E}">
        <p14:creationId xmlns:p14="http://schemas.microsoft.com/office/powerpoint/2010/main" val="19114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/>
              <a:t>L</a:t>
            </a:r>
            <a:r>
              <a:rPr lang="en-US" sz="4000" noProof="0" dirty="0" smtClean="0"/>
              <a:t>evel of the EU market integration</a:t>
            </a:r>
            <a:endParaRPr lang="en-US" sz="4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A11939"/>
                </a:solidFill>
              </a:rPr>
              <a:t> Apparently, the objective of the EU Commission is to go all the way</a:t>
            </a:r>
          </a:p>
          <a:p>
            <a:r>
              <a:rPr lang="en-US" sz="3600" b="1" dirty="0" smtClean="0">
                <a:solidFill>
                  <a:srgbClr val="A11939"/>
                </a:solidFill>
              </a:rPr>
              <a:t> But </a:t>
            </a:r>
            <a:r>
              <a:rPr lang="en-US" sz="3600" b="1" dirty="0">
                <a:solidFill>
                  <a:srgbClr val="A11939"/>
                </a:solidFill>
              </a:rPr>
              <a:t>to what extent the Governments of the Member States really want to go?</a:t>
            </a:r>
          </a:p>
          <a:p>
            <a:endParaRPr lang="en-US" sz="3600" b="1" dirty="0">
              <a:solidFill>
                <a:srgbClr val="A11939"/>
              </a:solidFill>
            </a:endParaRPr>
          </a:p>
          <a:p>
            <a:r>
              <a:rPr lang="en-US" sz="3600" b="1" dirty="0" smtClean="0">
                <a:solidFill>
                  <a:srgbClr val="A11939"/>
                </a:solidFill>
              </a:rPr>
              <a:t> Could not we be cheating</a:t>
            </a:r>
            <a:br>
              <a:rPr lang="en-US" sz="3600" b="1" dirty="0" smtClean="0">
                <a:solidFill>
                  <a:srgbClr val="A11939"/>
                </a:solidFill>
              </a:rPr>
            </a:br>
            <a:r>
              <a:rPr lang="en-US" sz="3600" b="1" dirty="0" smtClean="0">
                <a:solidFill>
                  <a:srgbClr val="A11939"/>
                </a:solidFill>
              </a:rPr>
              <a:t>ourselves in Solitaire?</a:t>
            </a:r>
            <a:endParaRPr lang="en-US" sz="3600" b="1" dirty="0">
              <a:solidFill>
                <a:srgbClr val="A11939"/>
              </a:solidFill>
            </a:endParaRPr>
          </a:p>
        </p:txBody>
      </p:sp>
      <p:pic>
        <p:nvPicPr>
          <p:cNvPr id="4" name="Picture 4" descr="http://www.3degreecatering.co.uk/wp-content/uploads/2011/02/PokerCard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7582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IIT">
  <a:themeElements>
    <a:clrScheme name="Diseño predeterminado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AC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D2AA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AD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ptim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AD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ptima" pitchFamily="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AC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Presentacion_IIT.pot</Template>
  <TotalTime>4952</TotalTime>
  <Words>345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Calibri</vt:lpstr>
      <vt:lpstr>ＭＳ Ｐゴシック</vt:lpstr>
      <vt:lpstr>Optima</vt:lpstr>
      <vt:lpstr>Presentacion_IIT</vt:lpstr>
      <vt:lpstr>Given forms of capacity mechanisms and the EU electricity market</vt:lpstr>
      <vt:lpstr>CRMs and the EU Electricity Market</vt:lpstr>
      <vt:lpstr>The (wo)men in the mirror</vt:lpstr>
      <vt:lpstr>The question asked</vt:lpstr>
      <vt:lpstr>Energy-only what?</vt:lpstr>
      <vt:lpstr>The forms of CRMs are already given</vt:lpstr>
      <vt:lpstr>The forms of CRMs are already given (ii)</vt:lpstr>
      <vt:lpstr>The forms of CRMs are already given (iii)</vt:lpstr>
      <vt:lpstr>Level of the EU market integration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Comillas-MIT</dc:title>
  <dc:creator>Carlos Batlle</dc:creator>
  <cp:lastModifiedBy>Carlos Batlle</cp:lastModifiedBy>
  <cp:revision>243</cp:revision>
  <dcterms:created xsi:type="dcterms:W3CDTF">2010-07-01T13:42:43Z</dcterms:created>
  <dcterms:modified xsi:type="dcterms:W3CDTF">2015-09-28T11:48:57Z</dcterms:modified>
</cp:coreProperties>
</file>