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6"/>
  </p:sldMasterIdLst>
  <p:notesMasterIdLst>
    <p:notesMasterId r:id="rId19"/>
  </p:notesMasterIdLst>
  <p:handoutMasterIdLst>
    <p:handoutMasterId r:id="rId20"/>
  </p:handoutMasterIdLst>
  <p:sldIdLst>
    <p:sldId id="256" r:id="rId7"/>
    <p:sldId id="349" r:id="rId8"/>
    <p:sldId id="388" r:id="rId9"/>
    <p:sldId id="304" r:id="rId10"/>
    <p:sldId id="390" r:id="rId11"/>
    <p:sldId id="391" r:id="rId12"/>
    <p:sldId id="389" r:id="rId13"/>
    <p:sldId id="392" r:id="rId14"/>
    <p:sldId id="394" r:id="rId15"/>
    <p:sldId id="393" r:id="rId16"/>
    <p:sldId id="387" r:id="rId17"/>
    <p:sldId id="264" r:id="rId18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488F"/>
    <a:srgbClr val="304D95"/>
    <a:srgbClr val="335199"/>
    <a:srgbClr val="3656A0"/>
    <a:srgbClr val="3D60B4"/>
    <a:srgbClr val="476ECB"/>
    <a:srgbClr val="005C96"/>
    <a:srgbClr val="A9B5DA"/>
    <a:srgbClr val="A0ACCE"/>
    <a:srgbClr val="8E9F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83359" autoAdjust="0"/>
  </p:normalViewPr>
  <p:slideViewPr>
    <p:cSldViewPr snapToGrid="0" snapToObjects="1">
      <p:cViewPr>
        <p:scale>
          <a:sx n="80" d="100"/>
          <a:sy n="80" d="100"/>
        </p:scale>
        <p:origin x="1544" y="9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-402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3.xml"/><Relationship Id="rId20" Type="http://schemas.openxmlformats.org/officeDocument/2006/relationships/handoutMaster" Target="handoutMasters/handoutMaster1.xml"/><Relationship Id="rId21" Type="http://schemas.openxmlformats.org/officeDocument/2006/relationships/tags" Target="tags/tag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customXml" Target="../customXml/item5.xml"/><Relationship Id="rId6" Type="http://schemas.openxmlformats.org/officeDocument/2006/relationships/slideMaster" Target="slideMasters/slide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aelhogan:Documents:RAP:CEEM:Target%20Model%202.0%20meeting:Backup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ratio </a:t>
            </a:r>
            <a:r>
              <a:rPr lang="en-US" dirty="0" smtClean="0"/>
              <a:t>of </a:t>
            </a:r>
            <a:r>
              <a:rPr lang="en-US" baseline="0" dirty="0" smtClean="0"/>
              <a:t>actual </a:t>
            </a:r>
            <a:r>
              <a:rPr lang="en-US" baseline="0" dirty="0"/>
              <a:t>to target </a:t>
            </a:r>
            <a:r>
              <a:rPr lang="en-US" baseline="0" dirty="0" smtClean="0"/>
              <a:t>reserve margins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Sheet1!$D$29</c:f>
              <c:strCache>
                <c:ptCount val="1"/>
                <c:pt idx="0">
                  <c:v>RM ratio</c:v>
                </c:pt>
              </c:strCache>
            </c:strRef>
          </c:tx>
          <c:invertIfNegative val="0"/>
          <c:cat>
            <c:strRef>
              <c:f>Sheet1!$E$27:$J$27</c:f>
              <c:strCache>
                <c:ptCount val="6"/>
                <c:pt idx="0">
                  <c:v>SWIS</c:v>
                </c:pt>
                <c:pt idx="1">
                  <c:v>NEM</c:v>
                </c:pt>
                <c:pt idx="2">
                  <c:v>ISO-NE</c:v>
                </c:pt>
                <c:pt idx="3">
                  <c:v>PJM</c:v>
                </c:pt>
                <c:pt idx="4">
                  <c:v>NYISO</c:v>
                </c:pt>
                <c:pt idx="5">
                  <c:v>ERCOT</c:v>
                </c:pt>
              </c:strCache>
            </c:strRef>
          </c:cat>
          <c:val>
            <c:numRef>
              <c:f>Sheet1!$E$29:$J$29</c:f>
              <c:numCache>
                <c:formatCode>General</c:formatCode>
                <c:ptCount val="6"/>
                <c:pt idx="0">
                  <c:v>3.44</c:v>
                </c:pt>
                <c:pt idx="1">
                  <c:v>2.11</c:v>
                </c:pt>
                <c:pt idx="2">
                  <c:v>1.87</c:v>
                </c:pt>
                <c:pt idx="3">
                  <c:v>1.69</c:v>
                </c:pt>
                <c:pt idx="4">
                  <c:v>1.47</c:v>
                </c:pt>
                <c:pt idx="5">
                  <c:v>1.13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29555232"/>
        <c:axId val="-2030222432"/>
      </c:barChart>
      <c:catAx>
        <c:axId val="-2029555232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-2030222432"/>
        <c:crosses val="autoZero"/>
        <c:auto val="1"/>
        <c:lblAlgn val="ctr"/>
        <c:lblOffset val="100"/>
        <c:noMultiLvlLbl val="0"/>
      </c:catAx>
      <c:valAx>
        <c:axId val="-20302224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-20295552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avg</a:t>
            </a:r>
            <a:r>
              <a:rPr lang="en-US" baseline="0" dirty="0"/>
              <a:t> annual</a:t>
            </a:r>
            <a:r>
              <a:rPr lang="en-US" dirty="0"/>
              <a:t> </a:t>
            </a:r>
            <a:r>
              <a:rPr lang="en-US" dirty="0" smtClean="0"/>
              <a:t>new</a:t>
            </a:r>
            <a:r>
              <a:rPr lang="en-US" baseline="0" dirty="0" smtClean="0"/>
              <a:t>-build </a:t>
            </a:r>
            <a:r>
              <a:rPr lang="en-US" baseline="0" dirty="0"/>
              <a:t>as </a:t>
            </a:r>
            <a:r>
              <a:rPr lang="en-US" dirty="0"/>
              <a:t>% of 2014 peak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Sheet1!$D$28</c:f>
              <c:strCache>
                <c:ptCount val="1"/>
                <c:pt idx="0">
                  <c:v>% of peak</c:v>
                </c:pt>
              </c:strCache>
            </c:strRef>
          </c:tx>
          <c:invertIfNegative val="0"/>
          <c:cat>
            <c:strRef>
              <c:f>Sheet1!$E$27:$J$27</c:f>
              <c:strCache>
                <c:ptCount val="6"/>
                <c:pt idx="0">
                  <c:v>SWIS</c:v>
                </c:pt>
                <c:pt idx="1">
                  <c:v>NEM</c:v>
                </c:pt>
                <c:pt idx="2">
                  <c:v>ISO-NE</c:v>
                </c:pt>
                <c:pt idx="3">
                  <c:v>PJM</c:v>
                </c:pt>
                <c:pt idx="4">
                  <c:v>NYISO</c:v>
                </c:pt>
                <c:pt idx="5">
                  <c:v>ERCOT</c:v>
                </c:pt>
              </c:strCache>
            </c:strRef>
          </c:cat>
          <c:val>
            <c:numRef>
              <c:f>Sheet1!$E$28:$J$28</c:f>
              <c:numCache>
                <c:formatCode>General</c:formatCode>
                <c:ptCount val="6"/>
                <c:pt idx="0">
                  <c:v>5.79</c:v>
                </c:pt>
                <c:pt idx="1">
                  <c:v>3.61</c:v>
                </c:pt>
                <c:pt idx="2">
                  <c:v>3.3</c:v>
                </c:pt>
                <c:pt idx="3">
                  <c:v>2.81</c:v>
                </c:pt>
                <c:pt idx="4">
                  <c:v>2.84</c:v>
                </c:pt>
                <c:pt idx="5">
                  <c:v>4.54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30222912"/>
        <c:axId val="-2030226800"/>
      </c:barChart>
      <c:catAx>
        <c:axId val="-20302229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030226800"/>
        <c:crosses val="autoZero"/>
        <c:auto val="1"/>
        <c:lblAlgn val="ctr"/>
        <c:lblOffset val="100"/>
        <c:noMultiLvlLbl val="0"/>
      </c:catAx>
      <c:valAx>
        <c:axId val="-203022680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0302229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12/27/10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2" charset="0"/>
              </a:defRPr>
            </a:lvl1pPr>
          </a:lstStyle>
          <a:p>
            <a:pPr>
              <a:defRPr/>
            </a:pPr>
            <a:fld id="{D23F2508-2AB3-4C21-A69C-EFEA3BE61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5133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12/27/10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2" charset="0"/>
              </a:defRPr>
            </a:lvl1pPr>
          </a:lstStyle>
          <a:p>
            <a:pPr>
              <a:defRPr/>
            </a:pPr>
            <a:fld id="{E759D141-31AD-4197-96F5-1B41C82CF4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5128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Markets on the left are so-called “energy-only” markets, those on the right have various types of capacity</a:t>
            </a:r>
            <a:r>
              <a:rPr lang="en-US" baseline="0" dirty="0" smtClean="0"/>
              <a:t> based intervention. Note the effective scarcity pricing on the left, and the “missing money” for the most flexible resources on the right. If you lean on a capacity mechanism to fix the missing money for capacity, and the capacity mechanism isn’t supposed to differentiate between capacity resources, then how is investment in greater flexibility supposed to earn a living?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A6023-B3BB-0246-9C72-FC397ED720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77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A6023-B3BB-0246-9C72-FC397ED720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42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A6023-B3BB-0246-9C72-FC397ED720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32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A6023-B3BB-0246-9C72-FC397ED7202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55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w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w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w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w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2286000" y="6069013"/>
            <a:ext cx="28702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100" b="1" smtClean="0">
                <a:solidFill>
                  <a:srgbClr val="FFFFFF"/>
                </a:solidFill>
                <a:latin typeface="Georgia" pitchFamily="18" charset="0"/>
              </a:rPr>
              <a:t>The Regulatory Assistance Project</a:t>
            </a: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5224463" y="6069013"/>
            <a:ext cx="1552575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100" kern="1200" dirty="0" smtClean="0">
                <a:solidFill>
                  <a:srgbClr val="FFFFFF"/>
                </a:solidFill>
                <a:latin typeface="Georgia" pitchFamily="18" charset="0"/>
                <a:ea typeface="+mn-ea"/>
                <a:cs typeface="Arial" charset="0"/>
              </a:rPr>
              <a:t>rue de la Science 23 </a:t>
            </a:r>
          </a:p>
          <a:p>
            <a:pPr eaLnBrk="1" hangingPunct="1">
              <a:defRPr/>
            </a:pPr>
            <a:r>
              <a:rPr lang="en-US" sz="1100" kern="1200" dirty="0" smtClean="0">
                <a:solidFill>
                  <a:srgbClr val="FFFFFF"/>
                </a:solidFill>
                <a:latin typeface="Georgia" pitchFamily="18" charset="0"/>
                <a:ea typeface="+mn-ea"/>
                <a:cs typeface="Arial" charset="0"/>
              </a:rPr>
              <a:t>B - 1040 Brussels</a:t>
            </a:r>
            <a:r>
              <a:rPr lang="en-US" sz="1100" dirty="0" smtClean="0">
                <a:solidFill>
                  <a:srgbClr val="FFFFFF"/>
                </a:solidFill>
                <a:latin typeface="Georgia" pitchFamily="18" charset="0"/>
              </a:rPr>
              <a:t> Belgium</a:t>
            </a:r>
          </a:p>
        </p:txBody>
      </p: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6931025" y="6069013"/>
            <a:ext cx="19367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100" smtClean="0">
                <a:solidFill>
                  <a:srgbClr val="FFFFFF"/>
                </a:solidFill>
                <a:latin typeface="Georgia" pitchFamily="18" charset="0"/>
              </a:rPr>
              <a:t>Phone: +32 2-894-9300</a:t>
            </a:r>
          </a:p>
          <a:p>
            <a:pPr eaLnBrk="1" hangingPunct="1">
              <a:defRPr/>
            </a:pPr>
            <a:r>
              <a:rPr lang="en-US" sz="1100" smtClean="0">
                <a:solidFill>
                  <a:srgbClr val="FFFFFF"/>
                </a:solidFill>
                <a:latin typeface="Georgia" pitchFamily="18" charset="0"/>
              </a:rPr>
              <a:t>web: www.raponline.org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84" y="1590168"/>
            <a:ext cx="8221616" cy="1470025"/>
          </a:xfrm>
        </p:spPr>
        <p:txBody>
          <a:bodyPr anchor="t">
            <a:noAutofit/>
          </a:bodyPr>
          <a:lstStyle>
            <a:lvl1pPr algn="ctr">
              <a:defRPr lang="en-US" sz="3600" baseline="0" smtClean="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65184" y="3186237"/>
            <a:ext cx="8221616" cy="1104549"/>
          </a:xfrm>
        </p:spPr>
        <p:txBody>
          <a:bodyPr/>
          <a:lstStyle>
            <a:lvl1pPr marL="0" indent="0" algn="ctr">
              <a:buNone/>
              <a:defRPr lang="en-US" sz="2500" baseline="0" smtClean="0">
                <a:solidFill>
                  <a:schemeClr val="bg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2286001" y="4409117"/>
            <a:ext cx="6400800" cy="914400"/>
          </a:xfrm>
        </p:spPr>
        <p:txBody>
          <a:bodyPr anchor="b">
            <a:normAutofit/>
          </a:bodyPr>
          <a:lstStyle>
            <a:lvl1pPr algn="r">
              <a:buNone/>
              <a:defRPr lang="en-US" sz="3000" baseline="0" smtClean="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7233" y="0"/>
            <a:ext cx="3766767" cy="95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2447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(No 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RAP_slide_footer.w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8538"/>
            <a:ext cx="9261475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rgbClr val="005C96"/>
                </a:solidFill>
                <a:latin typeface="Georgia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72321" y="1600201"/>
            <a:ext cx="8214479" cy="4078288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defRPr>
            </a:lvl1pPr>
            <a:lvl2pPr marL="4572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defRPr>
            </a:lvl2pPr>
            <a:lvl3pPr marL="9144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defRPr>
            </a:lvl3pPr>
            <a:lvl4pPr marL="13716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defRPr>
            </a:lvl4pPr>
            <a:lvl5pPr marL="18288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928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Georgia" pitchFamily="-112" charset="0"/>
              </a:defRPr>
            </a:lvl1pPr>
          </a:lstStyle>
          <a:p>
            <a:pPr>
              <a:defRPr/>
            </a:pPr>
            <a:fld id="{F80B6D7A-A245-4B47-B353-CE938CF66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985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(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RAP_slide_footer.w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8538"/>
            <a:ext cx="9261475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rgbClr val="005C96"/>
                </a:solidFill>
                <a:latin typeface="Georgia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72321" y="1600201"/>
            <a:ext cx="8214479" cy="4078288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928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Georgia" pitchFamily="-112" charset="0"/>
              </a:defRPr>
            </a:lvl1pPr>
          </a:lstStyle>
          <a:p>
            <a:pPr>
              <a:defRPr/>
            </a:pPr>
            <a:fld id="{89B286E5-14FC-46E0-9EE1-5B3B8BE21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49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(2 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RAP_slide_footer.w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8538"/>
            <a:ext cx="9261475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rgbClr val="005C96"/>
                </a:solidFill>
                <a:latin typeface="Georgia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72322" y="1600201"/>
            <a:ext cx="3829856" cy="4078288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64505" y="1602700"/>
            <a:ext cx="4122295" cy="4078288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6553200" y="62928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Georgia" pitchFamily="-112" charset="0"/>
              </a:defRPr>
            </a:lvl1pPr>
          </a:lstStyle>
          <a:p>
            <a:pPr>
              <a:defRPr/>
            </a:pPr>
            <a:fld id="{8FCD109E-DFDC-458A-8037-D1FBCB69F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(Graphic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RAP_slide_footer.w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8538"/>
            <a:ext cx="9261475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>
                <a:solidFill>
                  <a:srgbClr val="005C96"/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17678"/>
          </a:xfrm>
        </p:spPr>
        <p:txBody>
          <a:bodyPr/>
          <a:lstStyle>
            <a:lvl1pPr>
              <a:defRPr lang="en-US" sz="3200" baseline="0"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defRPr>
            </a:lvl1pPr>
            <a:lvl2pPr>
              <a:buFont typeface="Calibri" pitchFamily="34" charset="0"/>
              <a:buNone/>
              <a:defRPr lang="en-US" sz="320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defRPr>
            </a:lvl2pPr>
            <a:lvl3pPr>
              <a:defRPr baseline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928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Georgia" pitchFamily="-112" charset="0"/>
              </a:defRPr>
            </a:lvl1pPr>
          </a:lstStyle>
          <a:p>
            <a:pPr>
              <a:defRPr/>
            </a:pPr>
            <a:fld id="{EEDE2317-A827-481D-BE47-5571286D6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68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4614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 userDrawn="1"/>
        </p:nvSpPr>
        <p:spPr bwMode="auto">
          <a:xfrm>
            <a:off x="0" y="0"/>
            <a:ext cx="9144000" cy="801688"/>
          </a:xfrm>
          <a:prstGeom prst="rect">
            <a:avLst/>
          </a:prstGeom>
          <a:solidFill>
            <a:srgbClr val="005C96"/>
          </a:solidFill>
          <a:ln w="9525">
            <a:solidFill>
              <a:srgbClr val="005C96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2817813" y="1287463"/>
            <a:ext cx="32273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400" b="1" dirty="0" smtClean="0">
                <a:latin typeface="Georgia" pitchFamily="18" charset="0"/>
              </a:rPr>
              <a:t>About RAP</a:t>
            </a:r>
          </a:p>
        </p:txBody>
      </p:sp>
      <p:sp>
        <p:nvSpPr>
          <p:cNvPr id="6" name="Rectangle 10"/>
          <p:cNvSpPr>
            <a:spLocks noChangeArrowheads="1"/>
          </p:cNvSpPr>
          <p:nvPr userDrawn="1"/>
        </p:nvSpPr>
        <p:spPr bwMode="auto">
          <a:xfrm>
            <a:off x="457200" y="2163763"/>
            <a:ext cx="81915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 dirty="0">
                <a:latin typeface="Georgia" pitchFamily="18" charset="0"/>
              </a:rPr>
              <a:t>	The Regulatory Assistance Project (RAP) is a global, non-profit team of experts that 	focuses on the long-term economic and environmental sustainability of the power 	and natural gas sectors. RAP has deep expertise in regulatory and market policies 	that:</a:t>
            </a:r>
          </a:p>
          <a:p>
            <a:pPr marL="2171700" lvl="4" indent="-342900">
              <a:buFont typeface="Wingdings" pitchFamily="2" charset="2"/>
              <a:buChar char="§"/>
            </a:pPr>
            <a:r>
              <a:rPr lang="en-US" sz="1600" dirty="0" smtClean="0">
                <a:latin typeface="Georgia" pitchFamily="18" charset="0"/>
              </a:rPr>
              <a:t>Promote </a:t>
            </a:r>
            <a:r>
              <a:rPr lang="en-US" sz="1600" dirty="0">
                <a:latin typeface="Georgia" pitchFamily="18" charset="0"/>
              </a:rPr>
              <a:t>economic </a:t>
            </a:r>
            <a:r>
              <a:rPr lang="en-US" sz="1600" dirty="0" smtClean="0">
                <a:latin typeface="Georgia" pitchFamily="18" charset="0"/>
              </a:rPr>
              <a:t>efficiency</a:t>
            </a:r>
            <a:endParaRPr lang="en-US" sz="1600" dirty="0">
              <a:latin typeface="Georgia" pitchFamily="18" charset="0"/>
            </a:endParaRPr>
          </a:p>
          <a:p>
            <a:pPr marL="2171700" lvl="4" indent="-342900">
              <a:buFont typeface="Wingdings" pitchFamily="2" charset="2"/>
              <a:buChar char="§"/>
            </a:pPr>
            <a:r>
              <a:rPr lang="en-US" sz="1600" dirty="0" smtClean="0">
                <a:latin typeface="Georgia" pitchFamily="18" charset="0"/>
              </a:rPr>
              <a:t>Protect </a:t>
            </a:r>
            <a:r>
              <a:rPr lang="en-US" sz="1600" dirty="0">
                <a:latin typeface="Georgia" pitchFamily="18" charset="0"/>
              </a:rPr>
              <a:t>the </a:t>
            </a:r>
            <a:r>
              <a:rPr lang="en-US" sz="1600" dirty="0" smtClean="0">
                <a:latin typeface="Georgia" pitchFamily="18" charset="0"/>
              </a:rPr>
              <a:t>environment</a:t>
            </a:r>
            <a:endParaRPr lang="en-US" sz="1600" dirty="0">
              <a:latin typeface="Georgia" pitchFamily="18" charset="0"/>
            </a:endParaRPr>
          </a:p>
          <a:p>
            <a:pPr marL="2171700" lvl="4" indent="-342900">
              <a:buFont typeface="Wingdings" pitchFamily="2" charset="2"/>
              <a:buChar char="§"/>
            </a:pPr>
            <a:r>
              <a:rPr lang="en-US" sz="1600" dirty="0" smtClean="0">
                <a:latin typeface="Georgia" pitchFamily="18" charset="0"/>
              </a:rPr>
              <a:t>Ensure </a:t>
            </a:r>
            <a:r>
              <a:rPr lang="en-US" sz="1600" dirty="0">
                <a:latin typeface="Georgia" pitchFamily="18" charset="0"/>
              </a:rPr>
              <a:t>system </a:t>
            </a:r>
            <a:r>
              <a:rPr lang="en-US" sz="1600" dirty="0" smtClean="0">
                <a:latin typeface="Georgia" pitchFamily="18" charset="0"/>
              </a:rPr>
              <a:t>reliability</a:t>
            </a:r>
            <a:endParaRPr lang="en-US" sz="1600" dirty="0">
              <a:latin typeface="Georgia" pitchFamily="18" charset="0"/>
            </a:endParaRPr>
          </a:p>
          <a:p>
            <a:pPr marL="2171700" lvl="4" indent="-342900">
              <a:buFont typeface="Wingdings" pitchFamily="2" charset="2"/>
              <a:buChar char="§"/>
            </a:pPr>
            <a:r>
              <a:rPr lang="en-US" sz="1600" dirty="0" smtClean="0">
                <a:latin typeface="Georgia" pitchFamily="18" charset="0"/>
              </a:rPr>
              <a:t>Allocate </a:t>
            </a:r>
            <a:r>
              <a:rPr lang="en-US" sz="1600" dirty="0">
                <a:latin typeface="Georgia" pitchFamily="18" charset="0"/>
              </a:rPr>
              <a:t>system benefits fairly among all </a:t>
            </a:r>
            <a:r>
              <a:rPr lang="en-US" sz="1600" dirty="0" smtClean="0">
                <a:latin typeface="Georgia" pitchFamily="18" charset="0"/>
              </a:rPr>
              <a:t>consumers</a:t>
            </a:r>
            <a:endParaRPr lang="en-US" sz="1600" dirty="0">
              <a:latin typeface="Georgia" pitchFamily="18" charset="0"/>
            </a:endParaRPr>
          </a:p>
          <a:p>
            <a:endParaRPr lang="en-US" sz="1600" dirty="0">
              <a:latin typeface="Georgia" pitchFamily="18" charset="0"/>
            </a:endParaRPr>
          </a:p>
          <a:p>
            <a:r>
              <a:rPr lang="en-US" sz="1600" dirty="0">
                <a:latin typeface="Georgia" pitchFamily="18" charset="0"/>
              </a:rPr>
              <a:t>	Learn more about RAP at </a:t>
            </a:r>
            <a:r>
              <a:rPr lang="en-US" sz="1600" dirty="0">
                <a:solidFill>
                  <a:srgbClr val="595959"/>
                </a:solidFill>
                <a:latin typeface="Georgia" pitchFamily="18" charset="0"/>
              </a:rPr>
              <a:t>www.raponline.org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004341" y="4841822"/>
            <a:ext cx="7547548" cy="719529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400" b="1" baseline="0">
                <a:solidFill>
                  <a:schemeClr val="bg1">
                    <a:lumMod val="50000"/>
                  </a:schemeClr>
                </a:solidFill>
                <a:latin typeface="Georgia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Click to add contact information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795186"/>
            <a:ext cx="8551889" cy="104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1095" y="1"/>
            <a:ext cx="3192904" cy="806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603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9B2E719-2972-461C-8453-5937A9A9F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1" r:id="rId6"/>
    <p:sldLayoutId id="2147483780" r:id="rId7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/>
          <a:ea typeface="Arial" pitchFamily="-112" charset="0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" pitchFamily="-112" charset="0"/>
          <a:cs typeface="Arial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" pitchFamily="-112" charset="0"/>
          <a:cs typeface="Arial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" pitchFamily="-112" charset="0"/>
          <a:cs typeface="Arial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" pitchFamily="-112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/>
          <a:ea typeface="Arial" pitchFamily="-112" charset="0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/>
          <a:ea typeface="Arial" pitchFamily="-112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Arial" pitchFamily="-112" charset="0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/>
          <a:ea typeface="Arial" pitchFamily="-112" charset="0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/>
          <a:ea typeface="Arial" pitchFamily="-112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mailto:mhogan@raponline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5"/>
          <p:cNvSpPr>
            <a:spLocks noGrp="1"/>
          </p:cNvSpPr>
          <p:nvPr>
            <p:ph type="ctrTitle"/>
          </p:nvPr>
        </p:nvSpPr>
        <p:spPr>
          <a:xfrm>
            <a:off x="465138" y="1203744"/>
            <a:ext cx="8221662" cy="1470025"/>
          </a:xfrm>
        </p:spPr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“Energy-only </a:t>
            </a:r>
            <a:r>
              <a:rPr lang="en-US" dirty="0">
                <a:cs typeface="Arial" charset="0"/>
              </a:rPr>
              <a:t>m</a:t>
            </a:r>
            <a:r>
              <a:rPr lang="en-US" dirty="0" smtClean="0">
                <a:cs typeface="Arial" charset="0"/>
              </a:rPr>
              <a:t>arkets” or “a given form of capacity mechanism”</a:t>
            </a:r>
            <a:r>
              <a:rPr lang="en-US" sz="4000" dirty="0">
                <a:cs typeface="Arial" charset="0"/>
              </a:rPr>
              <a:t>?</a:t>
            </a:r>
            <a:endParaRPr sz="4000" dirty="0">
              <a:cs typeface="Arial" charset="0"/>
            </a:endParaRPr>
          </a:p>
        </p:txBody>
      </p:sp>
      <p:sp>
        <p:nvSpPr>
          <p:cNvPr id="8195" name="Subtitle 26"/>
          <p:cNvSpPr>
            <a:spLocks noGrp="1"/>
          </p:cNvSpPr>
          <p:nvPr>
            <p:ph type="subTitle" idx="1"/>
          </p:nvPr>
        </p:nvSpPr>
        <p:spPr>
          <a:xfrm>
            <a:off x="465138" y="2730975"/>
            <a:ext cx="8221662" cy="1104900"/>
          </a:xfrm>
        </p:spPr>
        <p:txBody>
          <a:bodyPr/>
          <a:lstStyle/>
          <a:p>
            <a:r>
              <a:rPr lang="en-GB" dirty="0" smtClean="0">
                <a:cs typeface="Arial" charset="0"/>
              </a:rPr>
              <a:t> </a:t>
            </a:r>
            <a:r>
              <a:rPr lang="en-GB" sz="3200" i="1" dirty="0">
                <a:cs typeface="Arial" charset="0"/>
              </a:rPr>
              <a:t>A</a:t>
            </a:r>
            <a:r>
              <a:rPr lang="en-GB" sz="3200" i="1" dirty="0" smtClean="0">
                <a:cs typeface="Arial" charset="0"/>
              </a:rPr>
              <a:t>sking the wrong question</a:t>
            </a:r>
            <a:endParaRPr sz="3200" i="1" dirty="0">
              <a:cs typeface="Arial" charset="0"/>
            </a:endParaRPr>
          </a:p>
        </p:txBody>
      </p:sp>
      <p:sp>
        <p:nvSpPr>
          <p:cNvPr id="8196" name="Text Placeholder 27"/>
          <p:cNvSpPr>
            <a:spLocks noGrp="1"/>
          </p:cNvSpPr>
          <p:nvPr>
            <p:ph type="body" sz="quarter" idx="12"/>
          </p:nvPr>
        </p:nvSpPr>
        <p:spPr>
          <a:xfrm>
            <a:off x="2286000" y="4408488"/>
            <a:ext cx="6400800" cy="9144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>
                <a:solidFill>
                  <a:srgbClr val="FFFFFF"/>
                </a:solidFill>
                <a:cs typeface="Arial" charset="0"/>
              </a:rPr>
              <a:t>Michael Hogan</a:t>
            </a:r>
          </a:p>
          <a:p>
            <a:pPr eaLnBrk="1" hangingPunct="1"/>
            <a:r>
              <a:rPr lang="en-US" dirty="0" smtClean="0">
                <a:solidFill>
                  <a:srgbClr val="FFFFFF"/>
                </a:solidFill>
                <a:cs typeface="Arial" charset="0"/>
              </a:rPr>
              <a:t>Senior Advisor</a:t>
            </a:r>
            <a:endParaRPr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197" name="TextBox 5"/>
          <p:cNvSpPr txBox="1">
            <a:spLocks noChangeArrowheads="1"/>
          </p:cNvSpPr>
          <p:nvPr/>
        </p:nvSpPr>
        <p:spPr bwMode="auto">
          <a:xfrm>
            <a:off x="224105" y="4797147"/>
            <a:ext cx="21973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FFFFFF"/>
                </a:solidFill>
                <a:latin typeface="Georgia" pitchFamily="18" charset="0"/>
              </a:rPr>
              <a:t>28 September 2015</a:t>
            </a:r>
            <a:endParaRPr lang="en-US" dirty="0" smtClean="0">
              <a:solidFill>
                <a:srgbClr val="FFFF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Content Placeholder 23" descr="Screen Shot 2015-09-05 at 11.25.28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2528" r="-52528"/>
          <a:stretch>
            <a:fillRect/>
          </a:stretch>
        </p:blipFill>
        <p:spPr>
          <a:xfrm>
            <a:off x="-1424451" y="629822"/>
            <a:ext cx="11932030" cy="5132769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CD109E-DFDC-458A-8037-D1FBCB69F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0861" y="75632"/>
            <a:ext cx="82759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/>
                </a:solidFill>
                <a:latin typeface="Georgia"/>
                <a:cs typeface="Georgia"/>
              </a:rPr>
              <a:t>GB cash-out price reform</a:t>
            </a:r>
            <a:endParaRPr lang="en-US" sz="3200" b="1" dirty="0" smtClean="0">
              <a:solidFill>
                <a:schemeClr val="accent1"/>
              </a:solidFill>
              <a:latin typeface="Georgia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81988" y="486621"/>
            <a:ext cx="6330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66FF"/>
                </a:solidFill>
              </a:rPr>
              <a:t>________________________________________________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53200" y="5729834"/>
            <a:ext cx="2551585" cy="351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Source: </a:t>
            </a:r>
            <a:r>
              <a:rPr lang="en-US" sz="1600" dirty="0" err="1" smtClean="0"/>
              <a:t>Baringa</a:t>
            </a:r>
            <a:r>
              <a:rPr lang="en-US" sz="1600" dirty="0" smtClean="0"/>
              <a:t>/</a:t>
            </a:r>
            <a:r>
              <a:rPr lang="en-US" sz="1600" dirty="0" err="1" smtClean="0"/>
              <a:t>Redpoint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5861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B6D7A-A245-4B47-B353-CE938CF66D0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10861" y="37822"/>
            <a:ext cx="82759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/>
                </a:solidFill>
                <a:latin typeface="Georgia"/>
                <a:cs typeface="Georgia"/>
              </a:rPr>
              <a:t>Which </a:t>
            </a:r>
            <a:r>
              <a:rPr lang="en-US" sz="3200" b="1" i="1" dirty="0" smtClean="0">
                <a:solidFill>
                  <a:schemeClr val="accent1"/>
                </a:solidFill>
                <a:latin typeface="Georgia"/>
                <a:cs typeface="Georgia"/>
              </a:rPr>
              <a:t>CRM</a:t>
            </a:r>
            <a:r>
              <a:rPr lang="en-US" sz="3200" b="1" dirty="0" smtClean="0">
                <a:solidFill>
                  <a:schemeClr val="accent1"/>
                </a:solidFill>
                <a:latin typeface="Georgia"/>
                <a:cs typeface="Georgia"/>
              </a:rPr>
              <a:t> design is best for Europe?</a:t>
            </a:r>
            <a:endParaRPr lang="en-US" sz="3200" b="1" dirty="0" smtClean="0">
              <a:solidFill>
                <a:schemeClr val="accent1"/>
              </a:solidFill>
              <a:latin typeface="Georgia"/>
              <a:cs typeface="Georg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81988" y="346332"/>
            <a:ext cx="6330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66FF"/>
                </a:solidFill>
              </a:rPr>
              <a:t>________________________________________________</a:t>
            </a:r>
            <a:endParaRPr lang="en-US" dirty="0">
              <a:solidFill>
                <a:srgbClr val="3366FF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811673"/>
              </p:ext>
            </p:extLst>
          </p:nvPr>
        </p:nvGraphicFramePr>
        <p:xfrm>
          <a:off x="287867" y="809838"/>
          <a:ext cx="8602133" cy="5155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5944"/>
                <a:gridCol w="4892842"/>
                <a:gridCol w="1783347"/>
              </a:tblGrid>
              <a:tr h="58316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€/</a:t>
                      </a:r>
                      <a:r>
                        <a:rPr lang="en-US" sz="3200" dirty="0" err="1" smtClean="0"/>
                        <a:t>MWh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Relevant </a:t>
                      </a:r>
                      <a:r>
                        <a:rPr lang="en-US" sz="3200" baseline="0" dirty="0" smtClean="0"/>
                        <a:t>Considerations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€/MW</a:t>
                      </a:r>
                      <a:endParaRPr lang="en-US" sz="3200" dirty="0"/>
                    </a:p>
                  </a:txBody>
                  <a:tcPr/>
                </a:tc>
              </a:tr>
              <a:tr h="4205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Restores</a:t>
                      </a:r>
                      <a:r>
                        <a:rPr lang="en-US" sz="2400" baseline="0" dirty="0" smtClean="0"/>
                        <a:t> “missing money”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05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Promotes</a:t>
                      </a:r>
                      <a:r>
                        <a:rPr lang="en-US" sz="2400" baseline="0" dirty="0" smtClean="0"/>
                        <a:t> “adequate” investment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05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Efficient stakeholder risk/reward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05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Monetizes full value</a:t>
                      </a:r>
                      <a:r>
                        <a:rPr lang="en-US" sz="2400" baseline="0" dirty="0" smtClean="0"/>
                        <a:t> of flexibility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05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Promotes</a:t>
                      </a:r>
                      <a:r>
                        <a:rPr lang="en-US" sz="2400" baseline="0" dirty="0" smtClean="0"/>
                        <a:t> demand participation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05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Facilitates low-carbon</a:t>
                      </a:r>
                      <a:r>
                        <a:rPr lang="en-US" sz="2400" baseline="0" dirty="0" smtClean="0"/>
                        <a:t> transition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05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Facilitates progress toward the IEM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05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Enables</a:t>
                      </a:r>
                      <a:r>
                        <a:rPr lang="en-US" sz="2400" baseline="0" dirty="0" smtClean="0"/>
                        <a:t> market power mitigation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05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Promotes</a:t>
                      </a:r>
                      <a:r>
                        <a:rPr lang="en-US" sz="2400" baseline="0" dirty="0" smtClean="0"/>
                        <a:t> innovation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05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Promotes</a:t>
                      </a:r>
                      <a:r>
                        <a:rPr lang="en-US" sz="2400" baseline="0" dirty="0" smtClean="0"/>
                        <a:t> new entry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63706" y="1348890"/>
            <a:ext cx="8009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✔✔</a:t>
            </a: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13750" y="1376188"/>
            <a:ext cx="8009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✔✔</a:t>
            </a: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63708" y="1845820"/>
            <a:ext cx="8009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✔✔</a:t>
            </a: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19999" y="1841286"/>
            <a:ext cx="8009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✔✔</a:t>
            </a: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85799" y="2302951"/>
            <a:ext cx="592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✔</a:t>
            </a: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24271" y="2291443"/>
            <a:ext cx="592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✘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7937" y="2745835"/>
            <a:ext cx="1155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✔✔✔</a:t>
            </a: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70007" y="2757642"/>
            <a:ext cx="1300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✘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 smtClean="0">
                <a:solidFill>
                  <a:srgbClr val="FF0000"/>
                </a:solidFill>
              </a:rPr>
              <a:t>✘</a:t>
            </a:r>
            <a:r>
              <a:rPr lang="en-US" sz="2400">
                <a:solidFill>
                  <a:srgbClr val="FF0000"/>
                </a:solidFill>
              </a:rPr>
              <a:t> ✘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18026" y="3207799"/>
            <a:ext cx="592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chemeClr val="accent3">
                    <a:lumMod val="75000"/>
                  </a:schemeClr>
                </a:solidFill>
              </a:rPr>
              <a:t>✔</a:t>
            </a: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46482" y="4139095"/>
            <a:ext cx="818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chemeClr val="accent3">
                    <a:lumMod val="75000"/>
                  </a:schemeClr>
                </a:solidFill>
              </a:rPr>
              <a:t>✔✔</a:t>
            </a: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19999" y="3671377"/>
            <a:ext cx="940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✘✘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3706" y="3672563"/>
            <a:ext cx="8009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✔✔</a:t>
            </a: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63762" y="4139096"/>
            <a:ext cx="1300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✘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 smtClean="0">
                <a:solidFill>
                  <a:srgbClr val="FF0000"/>
                </a:solidFill>
              </a:rPr>
              <a:t>✘</a:t>
            </a:r>
            <a:r>
              <a:rPr lang="en-US" sz="2400">
                <a:solidFill>
                  <a:srgbClr val="FF0000"/>
                </a:solidFill>
              </a:rPr>
              <a:t> ✘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63706" y="4600761"/>
            <a:ext cx="8009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✔✔</a:t>
            </a: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13752" y="4596186"/>
            <a:ext cx="8009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✔✔</a:t>
            </a: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7936" y="4995519"/>
            <a:ext cx="1155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chemeClr val="accent3">
                    <a:lumMod val="75000"/>
                  </a:schemeClr>
                </a:solidFill>
              </a:rPr>
              <a:t>✔✔✔</a:t>
            </a: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55093" y="3182449"/>
            <a:ext cx="8009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✔✔</a:t>
            </a: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794008" y="5014259"/>
            <a:ext cx="592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chemeClr val="accent3">
                    <a:lumMod val="75000"/>
                  </a:schemeClr>
                </a:solidFill>
              </a:rPr>
              <a:t>✔</a:t>
            </a: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19262" y="5535207"/>
            <a:ext cx="592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✘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90805" y="5513071"/>
            <a:ext cx="51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chemeClr val="accent3">
                    <a:lumMod val="75000"/>
                  </a:schemeClr>
                </a:solidFill>
              </a:rPr>
              <a:t>✔</a:t>
            </a: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34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000" dirty="0" smtClean="0"/>
              <a:t>Michael Hogan</a:t>
            </a:r>
            <a:r>
              <a:rPr lang="en-US" sz="2000" dirty="0"/>
              <a:t> </a:t>
            </a:r>
            <a:r>
              <a:rPr lang="en-US" sz="2000" dirty="0" smtClean="0"/>
              <a:t>– </a:t>
            </a:r>
            <a:r>
              <a:rPr lang="en-US" sz="2000" dirty="0" smtClean="0">
                <a:hlinkClick r:id="rId2"/>
              </a:rPr>
              <a:t>mhogan@raponline.org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B6D7A-A245-4B47-B353-CE938CF66D0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82131" y="1630800"/>
            <a:ext cx="770466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Palatino" charset="0"/>
                <a:ea typeface="Palatino" charset="0"/>
                <a:cs typeface="Palatino" charset="0"/>
              </a:rPr>
              <a:t>“</a:t>
            </a:r>
            <a:r>
              <a:rPr lang="en-US" sz="3200" b="1" i="1" dirty="0">
                <a:latin typeface="Palatino" charset="0"/>
                <a:ea typeface="Palatino" charset="0"/>
                <a:cs typeface="Palatino" charset="0"/>
              </a:rPr>
              <a:t>The market is swimming in supply…the difficulty regulators and grid operators need to address is not finding flexibility but creating a structure so that flexibility value is </a:t>
            </a:r>
            <a:r>
              <a:rPr lang="en-US" sz="3200" b="1" i="1" dirty="0" smtClean="0">
                <a:latin typeface="Palatino" charset="0"/>
                <a:ea typeface="Palatino" charset="0"/>
                <a:cs typeface="Palatino" charset="0"/>
              </a:rPr>
              <a:t>revealed</a:t>
            </a:r>
            <a:r>
              <a:rPr lang="en-US" sz="3200" b="1" i="1" dirty="0" smtClean="0">
                <a:latin typeface="Palatino" charset="0"/>
                <a:ea typeface="Palatino" charset="0"/>
                <a:cs typeface="Palatino" charset="0"/>
              </a:rPr>
              <a:t>.”</a:t>
            </a:r>
            <a:endParaRPr lang="en-US" sz="3200" b="1" i="1" dirty="0" smtClean="0">
              <a:latin typeface="Palatino" charset="0"/>
              <a:ea typeface="Palatino" charset="0"/>
              <a:cs typeface="Palatino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4267" y="4233333"/>
            <a:ext cx="6841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/>
              <a:t>Peter Styles, Board Member of European Federation of Energy Traders</a:t>
            </a:r>
            <a:r>
              <a:rPr lang="en-US" sz="2200" i="1" dirty="0" smtClean="0"/>
              <a:t> (</a:t>
            </a:r>
            <a:r>
              <a:rPr lang="en-US" sz="2200" i="1" dirty="0" smtClean="0"/>
              <a:t>24 September 2015</a:t>
            </a:r>
            <a:r>
              <a:rPr lang="en-US" sz="2200" i="1" dirty="0" smtClean="0"/>
              <a:t>)</a:t>
            </a:r>
            <a:endParaRPr lang="en-US" sz="22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410861" y="207155"/>
            <a:ext cx="8275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Georgia"/>
                <a:cs typeface="Georgia"/>
              </a:rPr>
              <a:t>Why are market prices so low?</a:t>
            </a:r>
            <a:endParaRPr lang="en-US" sz="3600" b="1" dirty="0" smtClean="0">
              <a:solidFill>
                <a:schemeClr val="accent1"/>
              </a:solidFill>
              <a:latin typeface="Georgia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81988" y="871264"/>
            <a:ext cx="6330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66FF"/>
                </a:solidFill>
              </a:rPr>
              <a:t>________________________________________________</a:t>
            </a:r>
            <a:endParaRPr lang="en-U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5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452E5-FC0F-4B99-9530-E6C799050630}" type="slidenum">
              <a:rPr lang="en-US" b="1" smtClean="0"/>
              <a:pPr>
                <a:defRPr/>
              </a:pPr>
              <a:t>3</a:t>
            </a:fld>
            <a:endParaRPr lang="en-US" b="1"/>
          </a:p>
        </p:txBody>
      </p:sp>
      <p:sp>
        <p:nvSpPr>
          <p:cNvPr id="7" name="TextBox 6"/>
          <p:cNvSpPr txBox="1"/>
          <p:nvPr/>
        </p:nvSpPr>
        <p:spPr>
          <a:xfrm>
            <a:off x="1507068" y="5775952"/>
            <a:ext cx="75522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Source: Brattle Group, “ERCOT Investment Incentives and Resource Adequacy”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94837"/>
            <a:ext cx="9144000" cy="46795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0861" y="-63778"/>
            <a:ext cx="8275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Georgia"/>
                <a:cs typeface="Georgia"/>
              </a:rPr>
              <a:t>Price formation in markets</a:t>
            </a:r>
            <a:endParaRPr lang="en-US" sz="3600" b="1" dirty="0" smtClean="0">
              <a:solidFill>
                <a:schemeClr val="accent1"/>
              </a:solidFill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1988" y="380198"/>
            <a:ext cx="6330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66FF"/>
                </a:solidFill>
              </a:rPr>
              <a:t>________________________________________________</a:t>
            </a:r>
            <a:endParaRPr lang="en-U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41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B6D7A-A245-4B47-B353-CE938CF66D0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10861" y="37822"/>
            <a:ext cx="82759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/>
                </a:solidFill>
                <a:latin typeface="Georgia"/>
                <a:cs typeface="Georgia"/>
              </a:rPr>
              <a:t>Which mkt design is best for Europe?</a:t>
            </a:r>
            <a:endParaRPr lang="en-US" sz="3200" b="1" dirty="0" smtClean="0">
              <a:solidFill>
                <a:schemeClr val="accent1"/>
              </a:solidFill>
              <a:latin typeface="Georgia"/>
              <a:cs typeface="Georg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81988" y="346332"/>
            <a:ext cx="6330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66FF"/>
                </a:solidFill>
              </a:rPr>
              <a:t>________________________________________________</a:t>
            </a:r>
            <a:endParaRPr lang="en-US" dirty="0">
              <a:solidFill>
                <a:srgbClr val="3366FF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962184"/>
              </p:ext>
            </p:extLst>
          </p:nvPr>
        </p:nvGraphicFramePr>
        <p:xfrm>
          <a:off x="287867" y="809837"/>
          <a:ext cx="8602133" cy="5205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9480"/>
                <a:gridCol w="5005137"/>
                <a:gridCol w="1847516"/>
              </a:tblGrid>
              <a:tr h="6339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Relevant </a:t>
                      </a:r>
                      <a:r>
                        <a:rPr lang="en-US" sz="3200" baseline="0" dirty="0" smtClean="0"/>
                        <a:t>Considerations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490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Restores</a:t>
                      </a:r>
                      <a:r>
                        <a:rPr lang="en-US" sz="2400" baseline="0" dirty="0" smtClean="0"/>
                        <a:t> “missing money”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490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Promotes</a:t>
                      </a:r>
                      <a:r>
                        <a:rPr lang="en-US" sz="2400" baseline="0" dirty="0" smtClean="0"/>
                        <a:t> “adequate” investment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4490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Efficient</a:t>
                      </a:r>
                      <a:r>
                        <a:rPr lang="en-US" sz="2400" baseline="0" dirty="0" smtClean="0"/>
                        <a:t> stakeholde</a:t>
                      </a:r>
                      <a:r>
                        <a:rPr lang="en-US" sz="2400" dirty="0" smtClean="0"/>
                        <a:t>r risk/reward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490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Monetizes full value</a:t>
                      </a:r>
                      <a:r>
                        <a:rPr lang="en-US" sz="2400" baseline="0" dirty="0" smtClean="0"/>
                        <a:t> of flexibility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490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Promotes</a:t>
                      </a:r>
                      <a:r>
                        <a:rPr lang="en-US" sz="2400" baseline="0" dirty="0" smtClean="0"/>
                        <a:t> demand participation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490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Facilitates low-carbon</a:t>
                      </a:r>
                      <a:r>
                        <a:rPr lang="en-US" sz="2400" baseline="0" dirty="0" smtClean="0"/>
                        <a:t> transition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490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Facilitates progress toward the IEM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490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Enables</a:t>
                      </a:r>
                      <a:r>
                        <a:rPr lang="en-US" sz="2400" baseline="0" dirty="0" smtClean="0"/>
                        <a:t> market power mitigation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490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Promotes</a:t>
                      </a:r>
                      <a:r>
                        <a:rPr lang="en-US" sz="2400" baseline="0" dirty="0" smtClean="0"/>
                        <a:t> innovation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490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Promotes new entry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37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452E5-FC0F-4B99-9530-E6C799050630}" type="slidenum">
              <a:rPr lang="en-US" b="1" smtClean="0"/>
              <a:pPr>
                <a:defRPr/>
              </a:pPr>
              <a:t>5</a:t>
            </a:fld>
            <a:endParaRPr lang="en-US" b="1"/>
          </a:p>
        </p:txBody>
      </p:sp>
      <p:sp>
        <p:nvSpPr>
          <p:cNvPr id="13" name="TextBox 12"/>
          <p:cNvSpPr txBox="1"/>
          <p:nvPr/>
        </p:nvSpPr>
        <p:spPr>
          <a:xfrm>
            <a:off x="-1" y="169755"/>
            <a:ext cx="914000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/>
                </a:solidFill>
                <a:latin typeface="Georgia"/>
                <a:cs typeface="Georgia"/>
              </a:rPr>
              <a:t>New investment in ERCOT market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55912" y="640135"/>
            <a:ext cx="6330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66FF"/>
                </a:solidFill>
              </a:rPr>
              <a:t>________________________________________________</a:t>
            </a:r>
            <a:endParaRPr lang="en-US" dirty="0">
              <a:solidFill>
                <a:srgbClr val="3366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206" y="1303863"/>
            <a:ext cx="7915194" cy="428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53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452E5-FC0F-4B99-9530-E6C799050630}" type="slidenum">
              <a:rPr lang="en-US" b="1" smtClean="0"/>
              <a:pPr>
                <a:defRPr/>
              </a:pPr>
              <a:t>6</a:t>
            </a:fld>
            <a:endParaRPr lang="en-US" b="1"/>
          </a:p>
        </p:txBody>
      </p:sp>
      <p:sp>
        <p:nvSpPr>
          <p:cNvPr id="13" name="TextBox 12"/>
          <p:cNvSpPr txBox="1"/>
          <p:nvPr/>
        </p:nvSpPr>
        <p:spPr>
          <a:xfrm>
            <a:off x="-1" y="169755"/>
            <a:ext cx="9140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/>
                </a:solidFill>
                <a:latin typeface="Georgia"/>
                <a:cs typeface="Georgia"/>
              </a:rPr>
              <a:t>New investment </a:t>
            </a:r>
            <a:r>
              <a:rPr lang="en-US" sz="3200" b="1" dirty="0" smtClean="0">
                <a:solidFill>
                  <a:schemeClr val="accent1"/>
                </a:solidFill>
                <a:latin typeface="Georgia"/>
                <a:cs typeface="Georgia"/>
              </a:rPr>
              <a:t>in Australian NEM mkt</a:t>
            </a:r>
            <a:endParaRPr lang="en-US" sz="3200" b="1" dirty="0" smtClean="0">
              <a:solidFill>
                <a:schemeClr val="accent1"/>
              </a:solidFill>
              <a:latin typeface="Georgia"/>
              <a:cs typeface="Georgi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55912" y="640135"/>
            <a:ext cx="6330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66FF"/>
                </a:solidFill>
              </a:rPr>
              <a:t>________________________________________________</a:t>
            </a:r>
            <a:endParaRPr lang="en-US" dirty="0">
              <a:solidFill>
                <a:srgbClr val="3366FF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09467"/>
            <a:ext cx="9144000" cy="4697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1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452E5-FC0F-4B99-9530-E6C799050630}" type="slidenum">
              <a:rPr lang="en-US" b="1" smtClean="0"/>
              <a:pPr>
                <a:defRPr/>
              </a:pPr>
              <a:t>7</a:t>
            </a:fld>
            <a:endParaRPr lang="en-US" b="1"/>
          </a:p>
        </p:txBody>
      </p:sp>
      <p:cxnSp>
        <p:nvCxnSpPr>
          <p:cNvPr id="5" name="Straight Connector 4"/>
          <p:cNvCxnSpPr/>
          <p:nvPr/>
        </p:nvCxnSpPr>
        <p:spPr>
          <a:xfrm>
            <a:off x="6002364" y="1821333"/>
            <a:ext cx="14941" cy="3874246"/>
          </a:xfrm>
          <a:prstGeom prst="line">
            <a:avLst/>
          </a:prstGeom>
          <a:ln w="25400" cmpd="sng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4941541" y="1243107"/>
          <a:ext cx="3929529" cy="4706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Straight Connector 8"/>
          <p:cNvCxnSpPr/>
          <p:nvPr/>
        </p:nvCxnSpPr>
        <p:spPr>
          <a:xfrm flipV="1">
            <a:off x="128361" y="4395696"/>
            <a:ext cx="8877181" cy="2988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30949" y="4007227"/>
            <a:ext cx="1509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North America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7630950" y="4410637"/>
            <a:ext cx="1509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Australia</a:t>
            </a:r>
            <a:endParaRPr lang="en-US" sz="1600" dirty="0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/>
          </p:nvPr>
        </p:nvGraphicFramePr>
        <p:xfrm>
          <a:off x="504012" y="1243107"/>
          <a:ext cx="4303059" cy="4706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-1" y="169755"/>
            <a:ext cx="91400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accent1"/>
                </a:solidFill>
                <a:latin typeface="Georgia"/>
                <a:cs typeface="Georgia"/>
              </a:rPr>
              <a:t>I</a:t>
            </a:r>
            <a:r>
              <a:rPr lang="en-US" sz="3000" b="1" dirty="0" smtClean="0">
                <a:solidFill>
                  <a:schemeClr val="accent1"/>
                </a:solidFill>
                <a:latin typeface="Georgia"/>
                <a:cs typeface="Georgia"/>
              </a:rPr>
              <a:t>nvestment </a:t>
            </a:r>
            <a:r>
              <a:rPr lang="en-US" sz="3000" b="1" dirty="0" smtClean="0">
                <a:solidFill>
                  <a:schemeClr val="accent1"/>
                </a:solidFill>
                <a:latin typeface="Georgia"/>
                <a:cs typeface="Georgia"/>
              </a:rPr>
              <a:t>(&amp; over-investment</a:t>
            </a:r>
            <a:r>
              <a:rPr lang="en-US" sz="3000" b="1" dirty="0" smtClean="0">
                <a:solidFill>
                  <a:schemeClr val="accent1"/>
                </a:solidFill>
                <a:latin typeface="Georgia"/>
                <a:cs typeface="Georgia"/>
              </a:rPr>
              <a:t>) experience</a:t>
            </a:r>
            <a:endParaRPr lang="en-US" sz="3000" b="1" dirty="0" smtClean="0">
              <a:solidFill>
                <a:schemeClr val="accent1"/>
              </a:solidFill>
              <a:latin typeface="Georgia"/>
              <a:cs typeface="Georgi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55912" y="640135"/>
            <a:ext cx="6330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66FF"/>
                </a:solidFill>
              </a:rPr>
              <a:t>________________________________________________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8245" y="1066802"/>
            <a:ext cx="931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Strength of FCM</a:t>
            </a:r>
            <a:endParaRPr lang="en-US" sz="1400" dirty="0"/>
          </a:p>
        </p:txBody>
      </p:sp>
      <p:sp>
        <p:nvSpPr>
          <p:cNvPr id="3" name="Right Arrow 2"/>
          <p:cNvSpPr/>
          <p:nvPr/>
        </p:nvSpPr>
        <p:spPr>
          <a:xfrm rot="5400000">
            <a:off x="-823769" y="3102665"/>
            <a:ext cx="2195246" cy="290986"/>
          </a:xfrm>
          <a:prstGeom prst="rightArrow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5400000">
            <a:off x="-210738" y="4940984"/>
            <a:ext cx="965200" cy="294970"/>
          </a:xfrm>
          <a:prstGeom prst="rightArrow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0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B6D7A-A245-4B47-B353-CE938CF66D0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10861" y="75632"/>
            <a:ext cx="82759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/>
                </a:solidFill>
                <a:latin typeface="Georgia"/>
                <a:cs typeface="Georgia"/>
              </a:rPr>
              <a:t>Reserve shortage </a:t>
            </a:r>
            <a:r>
              <a:rPr lang="en-US" sz="3200" b="1" dirty="0" smtClean="0">
                <a:solidFill>
                  <a:schemeClr val="accent1"/>
                </a:solidFill>
                <a:latin typeface="Georgia"/>
                <a:cs typeface="Georgia"/>
              </a:rPr>
              <a:t>pricing mechanism</a:t>
            </a:r>
            <a:endParaRPr lang="en-US" sz="3200" b="1" dirty="0" smtClean="0">
              <a:solidFill>
                <a:schemeClr val="accent1"/>
              </a:solidFill>
              <a:latin typeface="Georgia"/>
              <a:cs typeface="Georg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81988" y="486621"/>
            <a:ext cx="6330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66FF"/>
                </a:solidFill>
              </a:rPr>
              <a:t>________________________________________________</a:t>
            </a:r>
            <a:endParaRPr lang="en-US" dirty="0">
              <a:solidFill>
                <a:srgbClr val="3366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465" y="1322251"/>
            <a:ext cx="6967313" cy="38932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98231" y="5046189"/>
            <a:ext cx="18122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Within 30 minutes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8221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B6D7A-A245-4B47-B353-CE938CF66D0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10861" y="75632"/>
            <a:ext cx="82759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/>
                </a:solidFill>
                <a:latin typeface="Georgia"/>
                <a:cs typeface="Georgia"/>
              </a:rPr>
              <a:t>Reserve shortage pricing mechanism</a:t>
            </a:r>
            <a:endParaRPr lang="en-US" sz="3200" b="1" dirty="0" smtClean="0">
              <a:solidFill>
                <a:schemeClr val="accent1"/>
              </a:solidFill>
              <a:latin typeface="Georgia"/>
              <a:cs typeface="Georg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81988" y="406411"/>
            <a:ext cx="6330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66FF"/>
                </a:solidFill>
              </a:rPr>
              <a:t>________________________________________________</a:t>
            </a:r>
            <a:endParaRPr lang="en-US" dirty="0">
              <a:solidFill>
                <a:srgbClr val="3366FF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425" y="907733"/>
            <a:ext cx="7204123" cy="5237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187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Main Title&amp;quot;&quot;/&gt;&lt;property id=&quot;20307&quot; value=&quot;256&quot;/&gt;&lt;/object&gt;&lt;object type=&quot;3&quot; unique_id=&quot;10011&quot;&gt;&lt;property id=&quot;20148&quot; value=&quot;5&quot;/&gt;&lt;property id=&quot;20300&quot; value=&quot;Slide 2 - &amp;quot;Slide Title&amp;quot;&quot;/&gt;&lt;property id=&quot;20307&quot; value=&quot;275&quot;/&gt;&lt;/object&gt;&lt;object type=&quot;3&quot; unique_id=&quot;10012&quot;&gt;&lt;property id=&quot;20148&quot; value=&quot;5&quot;/&gt;&lt;property id=&quot;20300&quot; value=&quot;Slide 3 - &amp;quot;Slide Title&amp;quot;&quot;/&gt;&lt;property id=&quot;20307&quot; value=&quot;272&quot;/&gt;&lt;/object&gt;&lt;object type=&quot;3&quot; unique_id=&quot;10013&quot;&gt;&lt;property id=&quot;20148&quot; value=&quot;5&quot;/&gt;&lt;property id=&quot;20300&quot; value=&quot;Slide 4 - &amp;quot;Slide Title&amp;quot;&quot;/&gt;&lt;property id=&quot;20307&quot; value=&quot;274&quot;/&gt;&lt;/object&gt;&lt;object type=&quot;3&quot; unique_id=&quot;10014&quot;&gt;&lt;property id=&quot;20148&quot; value=&quot;5&quot;/&gt;&lt;property id=&quot;20300&quot; value=&quot;Slide 5 - &amp;quot;Use icons to insert images/charts/etc.&amp;quot;&quot;/&gt;&lt;property id=&quot;20307&quot; value=&quot;269&quot;/&gt;&lt;/object&gt;&lt;object type=&quot;3&quot; unique_id=&quot;10015&quot;&gt;&lt;property id=&quot;20148&quot; value=&quot;5&quot;/&gt;&lt;property id=&quot;20300&quot; value=&quot;Slide 7&quot;/&gt;&lt;property id=&quot;20307&quot; value=&quot;264&quot;/&gt;&lt;/object&gt;&lt;object type=&quot;3&quot; unique_id=&quot;10089&quot;&gt;&lt;property id=&quot;20148&quot; value=&quot;5&quot;/&gt;&lt;property id=&quot;20300&quot; value=&quot;Slide 6&quot;/&gt;&lt;property id=&quot;20307&quot; value=&quot;276&quot;/&gt;&lt;/object&gt;&lt;/object&gt;&lt;object type=&quot;8&quot; unique_id=&quot;1001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RAP_BrusselsPPTTemplate_2013_FE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573b54b-d10e-475f-bee7-f1b5f900efa1" xsi:nil="true"/>
    <_dlc_DocIdUrl xmlns="1573b54b-d10e-475f-bee7-f1b5f900efa1">
      <Url xsi:nil="true"/>
      <Description xsi:nil="true"/>
    </_dlc_DocIdUrl>
    <Updated xmlns="c602b82c-4ea4-438a-84bb-e365e0759e91" xsi:nil="true"/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B9D5A551AC18419A2CC7B2067DBF25" ma:contentTypeVersion="1" ma:contentTypeDescription="Create a new document." ma:contentTypeScope="" ma:versionID="0c21e7613fb8c0b758b2ed780f820f85">
  <xsd:schema xmlns:xsd="http://www.w3.org/2001/XMLSchema" xmlns:xs="http://www.w3.org/2001/XMLSchema" xmlns:p="http://schemas.microsoft.com/office/2006/metadata/properties" xmlns:ns2="1573b54b-d10e-475f-bee7-f1b5f900efa1" xmlns:ns3="c602b82c-4ea4-438a-84bb-e365e0759e91" targetNamespace="http://schemas.microsoft.com/office/2006/metadata/properties" ma:root="true" ma:fieldsID="7f0e847181b4a1d33d24600a1657d3c0" ns2:_="" ns3:_="">
    <xsd:import namespace="1573b54b-d10e-475f-bee7-f1b5f900efa1"/>
    <xsd:import namespace="c602b82c-4ea4-438a-84bb-e365e0759e9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Upda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73b54b-d10e-475f-bee7-f1b5f900efa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02b82c-4ea4-438a-84bb-e365e0759e91" elementFormDefault="qualified">
    <xsd:import namespace="http://schemas.microsoft.com/office/2006/documentManagement/types"/>
    <xsd:import namespace="http://schemas.microsoft.com/office/infopath/2007/PartnerControls"/>
    <xsd:element name="Updated" ma:index="11" nillable="true" ma:displayName="Updated" ma:default="1" ma:internalName="Updated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2501D7-5037-4C20-94E9-4E24B80E14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1E1E39-2322-43EC-B4E3-1007DE59BC0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4448629A-6783-4FC6-8F37-15BA48D67D10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B2BC9AB6-DE69-4B6C-89D0-24EE60DC8990}">
  <ds:schemaRefs>
    <ds:schemaRef ds:uri="http://purl.org/dc/elements/1.1/"/>
    <ds:schemaRef ds:uri="http://www.w3.org/XML/1998/namespace"/>
    <ds:schemaRef ds:uri="http://purl.org/dc/dcmitype/"/>
    <ds:schemaRef ds:uri="1573b54b-d10e-475f-bee7-f1b5f900efa1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c602b82c-4ea4-438a-84bb-e365e0759e91"/>
    <ds:schemaRef ds:uri="http://schemas.microsoft.com/office/2006/metadata/properties"/>
  </ds:schemaRefs>
</ds:datastoreItem>
</file>

<file path=customXml/itemProps5.xml><?xml version="1.0" encoding="utf-8"?>
<ds:datastoreItem xmlns:ds="http://schemas.openxmlformats.org/officeDocument/2006/customXml" ds:itemID="{6F5F273A-7435-478D-864C-15C5B5519A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73b54b-d10e-475f-bee7-f1b5f900efa1"/>
    <ds:schemaRef ds:uri="c602b82c-4ea4-438a-84bb-e365e0759e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RAP_BrusselsPPTTemplate_2013_FEB</Template>
  <TotalTime>20845</TotalTime>
  <Words>391</Words>
  <Application>Microsoft Macintosh PowerPoint</Application>
  <PresentationFormat>On-screen Show (4:3)</PresentationFormat>
  <Paragraphs>95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Calibri</vt:lpstr>
      <vt:lpstr>Georgia</vt:lpstr>
      <vt:lpstr>ＭＳ Ｐゴシック</vt:lpstr>
      <vt:lpstr>Palatino</vt:lpstr>
      <vt:lpstr>Wingdings</vt:lpstr>
      <vt:lpstr>Arial</vt:lpstr>
      <vt:lpstr>RAP_BrusselsPPTTemplate_2013_FEB</vt:lpstr>
      <vt:lpstr>“Energy-only markets” or “a given form of capacity mechanism”?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Regulatory Assistance Project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</dc:title>
  <dc:creator>Sarah Keay-Bright</dc:creator>
  <cp:lastModifiedBy>Mike Hogan</cp:lastModifiedBy>
  <cp:revision>178</cp:revision>
  <dcterms:created xsi:type="dcterms:W3CDTF">2015-03-04T09:46:32Z</dcterms:created>
  <dcterms:modified xsi:type="dcterms:W3CDTF">2015-09-28T08:23:20Z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0x01010066B9D5A551AC18419A2CC7B2067DBF25</vt:lpwstr>
  </property>
  <property fmtid="{D5CDD505-2E9C-101B-9397-08002B2CF9AE}" pid="3" name="_dlc_DocIdItemGuid">
    <vt:lpwstr>a235ac27-9fa7-4b48-a191-83f0cd5673f4</vt:lpwstr>
  </property>
</Properties>
</file>