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ags/tag2.xml" ContentType="application/vnd.openxmlformats-officedocument.presentationml.tags+xml"/>
  <Override PartName="/ppt/diagrams/quickStyle1.xml" ContentType="application/vnd.openxmlformats-officedocument.drawingml.diagramStyle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diagrams/layout1.xml" ContentType="application/vnd.openxmlformats-officedocument.drawingml.diagramLayou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diagrams/drawing1.xml" ContentType="application/vnd.ms-office.drawingml.diagramDrawing+xml"/>
  <Override PartName="/ppt/drawings/drawing1.xml" ContentType="application/vnd.openxmlformats-officedocument.drawingml.chartshap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  <p:sldMasterId id="2147483713" r:id="rId2"/>
  </p:sldMasterIdLst>
  <p:notesMasterIdLst>
    <p:notesMasterId r:id="rId15"/>
  </p:notesMasterIdLst>
  <p:handoutMasterIdLst>
    <p:handoutMasterId r:id="rId16"/>
  </p:handoutMasterIdLst>
  <p:sldIdLst>
    <p:sldId id="385" r:id="rId3"/>
    <p:sldId id="488" r:id="rId4"/>
    <p:sldId id="490" r:id="rId5"/>
    <p:sldId id="489" r:id="rId6"/>
    <p:sldId id="492" r:id="rId7"/>
    <p:sldId id="495" r:id="rId8"/>
    <p:sldId id="496" r:id="rId9"/>
    <p:sldId id="497" r:id="rId10"/>
    <p:sldId id="498" r:id="rId11"/>
    <p:sldId id="499" r:id="rId12"/>
    <p:sldId id="500" r:id="rId13"/>
    <p:sldId id="461" r:id="rId14"/>
  </p:sldIdLst>
  <p:sldSz cx="9144000" cy="5143500" type="screen16x9"/>
  <p:notesSz cx="6740525" cy="9867900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08">
          <p15:clr>
            <a:srgbClr val="A4A3A4"/>
          </p15:clr>
        </p15:guide>
        <p15:guide id="2" pos="2123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33A0"/>
    <a:srgbClr val="CC6600"/>
    <a:srgbClr val="133B9C"/>
    <a:srgbClr val="A7D385"/>
    <a:srgbClr val="DC4405"/>
    <a:srgbClr val="000000"/>
    <a:srgbClr val="53565A"/>
    <a:srgbClr val="FF6600"/>
    <a:srgbClr val="BCBFE4"/>
    <a:srgbClr val="76BFE4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Stile con tema 1 - Color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8FB837D-C827-4EFA-A057-4D05807E0F7C}" styleName="Stile con tema 1 - Colore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10A1B5D5-9B99-4C35-A422-299274C87663}" styleName="Stile medio 1 - Colore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3296810-A885-4BE3-A3E7-6D5BEEA58F35}" styleName="Stile medio 2 - Color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967" autoAdjust="0"/>
    <p:restoredTop sz="88484" autoAdjust="0"/>
  </p:normalViewPr>
  <p:slideViewPr>
    <p:cSldViewPr>
      <p:cViewPr>
        <p:scale>
          <a:sx n="100" d="100"/>
          <a:sy n="100" d="100"/>
        </p:scale>
        <p:origin x="-1392" y="-114"/>
      </p:cViewPr>
      <p:guideLst>
        <p:guide orient="horz" pos="1620"/>
        <p:guide orient="horz" pos="894"/>
        <p:guide pos="2880"/>
        <p:guide pos="249"/>
        <p:guide pos="551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80" d="100"/>
        <a:sy n="180" d="100"/>
      </p:scale>
      <p:origin x="0" y="-2082"/>
    </p:cViewPr>
  </p:sorterViewPr>
  <p:notesViewPr>
    <p:cSldViewPr>
      <p:cViewPr varScale="1">
        <p:scale>
          <a:sx n="61" d="100"/>
          <a:sy n="61" d="100"/>
        </p:scale>
        <p:origin x="-3390" y="-84"/>
      </p:cViewPr>
      <p:guideLst>
        <p:guide orient="horz" pos="3108"/>
        <p:guide pos="2123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Foglio_di_lavoro_di_Microsoft_Office_Excel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Foglio_di_lavoro_di_Microsoft_Office_Excel2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Foglio_di_lavoro_di_Microsoft_Office_Excel3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Foglio_di_lavoro_di_Microsoft_Office_Excel4.xlsx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Foglio_di_lavoro_di_Microsoft_Office_Excel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it-IT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1.9791850072523921E-2"/>
          <c:y val="9.8553858970745895E-2"/>
          <c:w val="0.9802081499274754"/>
          <c:h val="0.58362793022997506"/>
        </c:manualLayout>
      </c:layout>
      <c:barChart>
        <c:barDir val="col"/>
        <c:grouping val="clustered"/>
        <c:ser>
          <c:idx val="0"/>
          <c:order val="0"/>
          <c:tx>
            <c:strRef>
              <c:f>Foglio1!$B$1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rgbClr val="72AF2F"/>
            </a:solidFill>
          </c:spPr>
          <c:dLbls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&gt; 27.0</a:t>
                    </a:r>
                    <a:r>
                      <a:rPr lang="en-US" dirty="0"/>
                      <a:t>%</a:t>
                    </a:r>
                  </a:p>
                </c:rich>
              </c:tx>
              <c:showVal val="1"/>
            </c:dLbl>
            <c:numFmt formatCode="0.0%" sourceLinked="0"/>
            <c:txPr>
              <a:bodyPr/>
              <a:lstStyle/>
              <a:p>
                <a:pPr>
                  <a:defRPr sz="1050" b="1">
                    <a:solidFill>
                      <a:schemeClr val="accent6"/>
                    </a:solidFill>
                  </a:defRPr>
                </a:pPr>
                <a:endParaRPr lang="it-IT"/>
              </a:p>
            </c:txPr>
            <c:showVal val="1"/>
          </c:dLbls>
          <c:cat>
            <c:strRef>
              <c:f>Foglio1!$A$2:$A$4</c:f>
              <c:strCache>
                <c:ptCount val="3"/>
                <c:pt idx="0">
                  <c:v>2005</c:v>
                </c:pt>
                <c:pt idx="1">
                  <c:v>Reference Scenario</c:v>
                </c:pt>
                <c:pt idx="2">
                  <c:v>Target 
2030</c:v>
                </c:pt>
              </c:strCache>
            </c:strRef>
          </c:cat>
          <c:val>
            <c:numRef>
              <c:f>Foglio1!$B$2:$B$4</c:f>
              <c:numCache>
                <c:formatCode>0.0%</c:formatCode>
                <c:ptCount val="3"/>
                <c:pt idx="0" formatCode="0%">
                  <c:v>8.4000000000000186E-2</c:v>
                </c:pt>
                <c:pt idx="1">
                  <c:v>0.24400000000000024</c:v>
                </c:pt>
                <c:pt idx="2" formatCode="0%">
                  <c:v>0.27</c:v>
                </c:pt>
              </c:numCache>
            </c:numRef>
          </c:val>
        </c:ser>
        <c:axId val="85215104"/>
        <c:axId val="85216640"/>
      </c:barChart>
      <c:catAx>
        <c:axId val="85215104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000" b="1">
                <a:solidFill>
                  <a:schemeClr val="accent6"/>
                </a:solidFill>
              </a:defRPr>
            </a:pPr>
            <a:endParaRPr lang="it-IT"/>
          </a:p>
        </c:txPr>
        <c:crossAx val="85216640"/>
        <c:crosses val="autoZero"/>
        <c:auto val="1"/>
        <c:lblAlgn val="ctr"/>
        <c:lblOffset val="100"/>
      </c:catAx>
      <c:valAx>
        <c:axId val="85216640"/>
        <c:scaling>
          <c:orientation val="minMax"/>
        </c:scaling>
        <c:delete val="1"/>
        <c:axPos val="l"/>
        <c:numFmt formatCode="0%" sourceLinked="1"/>
        <c:tickLblPos val="none"/>
        <c:crossAx val="85215104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it-IT"/>
    </a:p>
  </c:txPr>
  <c:externalData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lrMapOvr bg1="lt1" tx1="dk1" bg2="lt2" tx2="dk2" accent1="accent1" accent2="accent2" accent3="accent3" accent4="accent4" accent5="accent5" accent6="accent6" hlink="hlink" folHlink="folHlink"/>
  <c:chart>
    <c:plotArea>
      <c:layout>
        <c:manualLayout>
          <c:layoutTarget val="inner"/>
          <c:xMode val="edge"/>
          <c:yMode val="edge"/>
          <c:x val="0.16439550698070587"/>
          <c:y val="0.13887724307766691"/>
          <c:w val="0.81687270341207363"/>
          <c:h val="0.66402841829739656"/>
        </c:manualLayout>
      </c:layout>
      <c:barChart>
        <c:barDir val="col"/>
        <c:grouping val="percentStacked"/>
        <c:ser>
          <c:idx val="0"/>
          <c:order val="0"/>
          <c:tx>
            <c:strRef>
              <c:f>Sheet1!$B$1</c:f>
              <c:strCache>
                <c:ptCount val="1"/>
                <c:pt idx="0">
                  <c:v>Dayahead</c:v>
                </c:pt>
              </c:strCache>
            </c:strRef>
          </c:tx>
          <c:spPr>
            <a:solidFill>
              <a:srgbClr val="005BD3">
                <a:lumMod val="50000"/>
              </a:srgbClr>
            </a:solidFill>
          </c:spPr>
          <c:cat>
            <c:strRef>
              <c:f>Sheet1!$A$2:$A$3</c:f>
              <c:strCache>
                <c:ptCount val="2"/>
                <c:pt idx="0">
                  <c:v>CCGT</c:v>
                </c:pt>
                <c:pt idx="1">
                  <c:v>RES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50</c:v>
                </c:pt>
                <c:pt idx="1">
                  <c:v>30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Intraday and Balancing</c:v>
                </c:pt>
              </c:strCache>
            </c:strRef>
          </c:tx>
          <c:spPr>
            <a:solidFill>
              <a:srgbClr val="005BD3">
                <a:lumMod val="50000"/>
                <a:alpha val="54000"/>
              </a:srgbClr>
            </a:solidFill>
          </c:spPr>
          <c:cat>
            <c:strRef>
              <c:f>Sheet1!$A$2:$A$3</c:f>
              <c:strCache>
                <c:ptCount val="2"/>
                <c:pt idx="0">
                  <c:v>CCGT</c:v>
                </c:pt>
                <c:pt idx="1">
                  <c:v>RES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10</c:v>
                </c:pt>
                <c:pt idx="1">
                  <c:v>0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Incentives</c:v>
                </c:pt>
              </c:strCache>
            </c:strRef>
          </c:tx>
          <c:spPr>
            <a:solidFill>
              <a:srgbClr val="F75D07">
                <a:alpha val="75000"/>
              </a:srgbClr>
            </a:solidFill>
          </c:spPr>
          <c:cat>
            <c:strRef>
              <c:f>Sheet1!$A$2:$A$3</c:f>
              <c:strCache>
                <c:ptCount val="2"/>
                <c:pt idx="0">
                  <c:v>CCGT</c:v>
                </c:pt>
                <c:pt idx="1">
                  <c:v>RES</c:v>
                </c:pt>
              </c:strCache>
            </c:strRef>
          </c:cat>
          <c:val>
            <c:numRef>
              <c:f>Sheet1!$D$2:$D$3</c:f>
              <c:numCache>
                <c:formatCode>General</c:formatCode>
                <c:ptCount val="2"/>
                <c:pt idx="0">
                  <c:v>0</c:v>
                </c:pt>
                <c:pt idx="1">
                  <c:v>100</c:v>
                </c:pt>
              </c:numCache>
            </c:numRef>
          </c:val>
        </c:ser>
        <c:overlap val="100"/>
        <c:axId val="84864384"/>
        <c:axId val="86611072"/>
      </c:barChart>
      <c:catAx>
        <c:axId val="84864384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/>
          <a:lstStyle/>
          <a:p>
            <a:pPr>
              <a:defRPr>
                <a:solidFill>
                  <a:srgbClr val="53565A"/>
                </a:solidFill>
              </a:defRPr>
            </a:pPr>
            <a:endParaRPr lang="it-IT"/>
          </a:p>
        </c:txPr>
        <c:crossAx val="86611072"/>
        <c:crosses val="autoZero"/>
        <c:auto val="1"/>
        <c:lblAlgn val="ctr"/>
        <c:lblOffset val="100"/>
      </c:catAx>
      <c:valAx>
        <c:axId val="86611072"/>
        <c:scaling>
          <c:orientation val="minMax"/>
        </c:scaling>
        <c:delete val="1"/>
        <c:axPos val="l"/>
        <c:numFmt formatCode="0%" sourceLinked="1"/>
        <c:majorTickMark val="none"/>
        <c:tickLblPos val="none"/>
        <c:crossAx val="84864384"/>
        <c:crosses val="autoZero"/>
        <c:crossBetween val="between"/>
      </c:valAx>
      <c:spPr>
        <a:noFill/>
      </c:spPr>
    </c:plotArea>
    <c:plotVisOnly val="1"/>
    <c:dispBlanksAs val="gap"/>
  </c:chart>
  <c:spPr>
    <a:noFill/>
    <a:ln>
      <a:noFill/>
    </a:ln>
  </c:spPr>
  <c:txPr>
    <a:bodyPr/>
    <a:lstStyle/>
    <a:p>
      <a:pPr>
        <a:defRPr>
          <a:latin typeface="Arial" pitchFamily="34" charset="0"/>
          <a:cs typeface="Arial" pitchFamily="34" charset="0"/>
        </a:defRPr>
      </a:pPr>
      <a:endParaRPr lang="it-IT"/>
    </a:p>
  </c:txPr>
  <c:externalData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it-IT"/>
  <c:clrMapOvr bg1="lt1" tx1="dk1" bg2="lt2" tx2="dk2" accent1="accent1" accent2="accent2" accent3="accent3" accent4="accent4" accent5="accent5" accent6="accent6" hlink="hlink" folHlink="folHlink"/>
  <c:chart>
    <c:plotArea>
      <c:layout>
        <c:manualLayout>
          <c:layoutTarget val="inner"/>
          <c:xMode val="edge"/>
          <c:yMode val="edge"/>
          <c:x val="0.16439550698070585"/>
          <c:y val="6.6925014824802939E-2"/>
          <c:w val="0.81687270341207363"/>
          <c:h val="0.70478623956126141"/>
        </c:manualLayout>
      </c:layout>
      <c:barChart>
        <c:barDir val="col"/>
        <c:grouping val="percentStacked"/>
        <c:ser>
          <c:idx val="0"/>
          <c:order val="0"/>
          <c:tx>
            <c:strRef>
              <c:f>Sheet1!$B$1</c:f>
              <c:strCache>
                <c:ptCount val="1"/>
                <c:pt idx="0">
                  <c:v>Dayahead</c:v>
                </c:pt>
              </c:strCache>
            </c:strRef>
          </c:tx>
          <c:spPr>
            <a:solidFill>
              <a:srgbClr val="005BD3">
                <a:lumMod val="50000"/>
              </a:srgbClr>
            </a:solidFill>
          </c:spPr>
          <c:cat>
            <c:strRef>
              <c:f>Sheet1!$A$2:$A$3</c:f>
              <c:strCache>
                <c:ptCount val="2"/>
                <c:pt idx="0">
                  <c:v>CCGT</c:v>
                </c:pt>
                <c:pt idx="1">
                  <c:v>RES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25</c:v>
                </c:pt>
                <c:pt idx="1">
                  <c:v>30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Intraday and Balancing</c:v>
                </c:pt>
              </c:strCache>
            </c:strRef>
          </c:tx>
          <c:spPr>
            <a:solidFill>
              <a:srgbClr val="005BD3">
                <a:lumMod val="50000"/>
                <a:alpha val="54000"/>
              </a:srgbClr>
            </a:solidFill>
          </c:spPr>
          <c:cat>
            <c:strRef>
              <c:f>Sheet1!$A$2:$A$3</c:f>
              <c:strCache>
                <c:ptCount val="2"/>
                <c:pt idx="0">
                  <c:v>CCGT</c:v>
                </c:pt>
                <c:pt idx="1">
                  <c:v>RES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25</c:v>
                </c:pt>
                <c:pt idx="1">
                  <c:v>10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Incentives</c:v>
                </c:pt>
              </c:strCache>
            </c:strRef>
          </c:tx>
          <c:spPr>
            <a:solidFill>
              <a:srgbClr val="F75D07">
                <a:alpha val="75000"/>
              </a:srgbClr>
            </a:solidFill>
          </c:spPr>
          <c:cat>
            <c:strRef>
              <c:f>Sheet1!$A$2:$A$3</c:f>
              <c:strCache>
                <c:ptCount val="2"/>
                <c:pt idx="0">
                  <c:v>CCGT</c:v>
                </c:pt>
                <c:pt idx="1">
                  <c:v>RES</c:v>
                </c:pt>
              </c:strCache>
            </c:strRef>
          </c:cat>
          <c:val>
            <c:numRef>
              <c:f>Sheet1!$D$2:$D$3</c:f>
              <c:numCache>
                <c:formatCode>General</c:formatCode>
                <c:ptCount val="2"/>
                <c:pt idx="0">
                  <c:v>0</c:v>
                </c:pt>
                <c:pt idx="1">
                  <c:v>50</c:v>
                </c:pt>
              </c:numCache>
            </c:numRef>
          </c:val>
        </c:ser>
        <c:overlap val="100"/>
        <c:axId val="86726144"/>
        <c:axId val="86727680"/>
      </c:barChart>
      <c:catAx>
        <c:axId val="86726144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/>
          <a:lstStyle/>
          <a:p>
            <a:pPr>
              <a:defRPr>
                <a:solidFill>
                  <a:srgbClr val="53565A"/>
                </a:solidFill>
              </a:defRPr>
            </a:pPr>
            <a:endParaRPr lang="it-IT"/>
          </a:p>
        </c:txPr>
        <c:crossAx val="86727680"/>
        <c:crosses val="autoZero"/>
        <c:auto val="1"/>
        <c:lblAlgn val="ctr"/>
        <c:lblOffset val="100"/>
      </c:catAx>
      <c:valAx>
        <c:axId val="86727680"/>
        <c:scaling>
          <c:orientation val="minMax"/>
        </c:scaling>
        <c:delete val="1"/>
        <c:axPos val="l"/>
        <c:numFmt formatCode="0%" sourceLinked="1"/>
        <c:majorTickMark val="none"/>
        <c:tickLblPos val="none"/>
        <c:crossAx val="86726144"/>
        <c:crosses val="autoZero"/>
        <c:crossBetween val="between"/>
      </c:valAx>
      <c:spPr>
        <a:noFill/>
      </c:spPr>
    </c:plotArea>
    <c:plotVisOnly val="1"/>
    <c:dispBlanksAs val="gap"/>
  </c:chart>
  <c:spPr>
    <a:noFill/>
    <a:ln>
      <a:noFill/>
    </a:ln>
  </c:spPr>
  <c:txPr>
    <a:bodyPr/>
    <a:lstStyle/>
    <a:p>
      <a:pPr>
        <a:defRPr>
          <a:latin typeface="Arial" pitchFamily="34" charset="0"/>
          <a:cs typeface="Arial" pitchFamily="34" charset="0"/>
        </a:defRPr>
      </a:pPr>
      <a:endParaRPr lang="it-IT"/>
    </a:p>
  </c:txPr>
  <c:externalData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it-IT"/>
  <c:clrMapOvr bg1="lt1" tx1="dk1" bg2="lt2" tx2="dk2" accent1="accent1" accent2="accent2" accent3="accent3" accent4="accent4" accent5="accent5" accent6="accent6" hlink="hlink" folHlink="folHlink"/>
  <c:chart>
    <c:plotArea>
      <c:layout>
        <c:manualLayout>
          <c:layoutTarget val="inner"/>
          <c:xMode val="edge"/>
          <c:yMode val="edge"/>
          <c:x val="0.16439550698070585"/>
          <c:y val="6.6925014824802939E-2"/>
          <c:w val="0.81687270341207363"/>
          <c:h val="0.70478623956126141"/>
        </c:manualLayout>
      </c:layout>
      <c:barChart>
        <c:barDir val="col"/>
        <c:grouping val="percentStacked"/>
        <c:ser>
          <c:idx val="0"/>
          <c:order val="0"/>
          <c:tx>
            <c:strRef>
              <c:f>Sheet1!$B$1</c:f>
              <c:strCache>
                <c:ptCount val="1"/>
                <c:pt idx="0">
                  <c:v>Dayahead</c:v>
                </c:pt>
              </c:strCache>
            </c:strRef>
          </c:tx>
          <c:spPr>
            <a:solidFill>
              <a:srgbClr val="005BD3">
                <a:lumMod val="50000"/>
              </a:srgbClr>
            </a:solidFill>
          </c:spPr>
          <c:cat>
            <c:strRef>
              <c:f>Sheet1!$A$2:$A$3</c:f>
              <c:strCache>
                <c:ptCount val="2"/>
                <c:pt idx="0">
                  <c:v>CCGT</c:v>
                </c:pt>
                <c:pt idx="1">
                  <c:v>RES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10</c:v>
                </c:pt>
                <c:pt idx="1">
                  <c:v>10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Intraday and Balancing</c:v>
                </c:pt>
              </c:strCache>
            </c:strRef>
          </c:tx>
          <c:spPr>
            <a:solidFill>
              <a:srgbClr val="005BD3">
                <a:lumMod val="50000"/>
                <a:alpha val="54000"/>
              </a:srgbClr>
            </a:solidFill>
          </c:spPr>
          <c:cat>
            <c:strRef>
              <c:f>Sheet1!$A$2:$A$3</c:f>
              <c:strCache>
                <c:ptCount val="2"/>
                <c:pt idx="0">
                  <c:v>CCGT</c:v>
                </c:pt>
                <c:pt idx="1">
                  <c:v>RES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25</c:v>
                </c:pt>
                <c:pt idx="1">
                  <c:v>15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Incentives</c:v>
                </c:pt>
              </c:strCache>
            </c:strRef>
          </c:tx>
          <c:spPr>
            <a:solidFill>
              <a:srgbClr val="F75D07">
                <a:alpha val="75000"/>
              </a:srgbClr>
            </a:solidFill>
          </c:spPr>
          <c:cat>
            <c:strRef>
              <c:f>Sheet1!$A$2:$A$3</c:f>
              <c:strCache>
                <c:ptCount val="2"/>
                <c:pt idx="0">
                  <c:v>CCGT</c:v>
                </c:pt>
                <c:pt idx="1">
                  <c:v>RES</c:v>
                </c:pt>
              </c:strCache>
            </c:strRef>
          </c:cat>
          <c:val>
            <c:numRef>
              <c:f>Sheet1!$D$2:$D$3</c:f>
              <c:numCache>
                <c:formatCode>General</c:formatCode>
                <c:ptCount val="2"/>
                <c:pt idx="0">
                  <c:v>0</c:v>
                </c:pt>
                <c:pt idx="1">
                  <c:v>10</c:v>
                </c:pt>
              </c:numCache>
            </c:numRef>
          </c:val>
        </c:ser>
        <c:overlap val="100"/>
        <c:axId val="86797696"/>
        <c:axId val="86811776"/>
      </c:barChart>
      <c:catAx>
        <c:axId val="86797696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/>
          <a:lstStyle/>
          <a:p>
            <a:pPr>
              <a:defRPr>
                <a:solidFill>
                  <a:srgbClr val="53565A"/>
                </a:solidFill>
              </a:defRPr>
            </a:pPr>
            <a:endParaRPr lang="it-IT"/>
          </a:p>
        </c:txPr>
        <c:crossAx val="86811776"/>
        <c:crosses val="autoZero"/>
        <c:auto val="1"/>
        <c:lblAlgn val="ctr"/>
        <c:lblOffset val="100"/>
      </c:catAx>
      <c:valAx>
        <c:axId val="86811776"/>
        <c:scaling>
          <c:orientation val="minMax"/>
        </c:scaling>
        <c:delete val="1"/>
        <c:axPos val="l"/>
        <c:numFmt formatCode="0%" sourceLinked="1"/>
        <c:majorTickMark val="none"/>
        <c:tickLblPos val="none"/>
        <c:crossAx val="86797696"/>
        <c:crosses val="autoZero"/>
        <c:crossBetween val="between"/>
      </c:valAx>
      <c:spPr>
        <a:noFill/>
      </c:spPr>
    </c:plotArea>
    <c:plotVisOnly val="1"/>
    <c:dispBlanksAs val="gap"/>
  </c:chart>
  <c:spPr>
    <a:noFill/>
    <a:ln>
      <a:noFill/>
    </a:ln>
  </c:spPr>
  <c:txPr>
    <a:bodyPr/>
    <a:lstStyle/>
    <a:p>
      <a:pPr>
        <a:defRPr>
          <a:latin typeface="Arial" pitchFamily="34" charset="0"/>
          <a:cs typeface="Arial" pitchFamily="34" charset="0"/>
        </a:defRPr>
      </a:pPr>
      <a:endParaRPr lang="it-IT"/>
    </a:p>
  </c:txPr>
  <c:externalData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it-IT"/>
  <c:style val="5"/>
  <c:chart>
    <c:plotArea>
      <c:layout>
        <c:manualLayout>
          <c:layoutTarget val="inner"/>
          <c:xMode val="edge"/>
          <c:yMode val="edge"/>
          <c:x val="4.9039177796273987E-2"/>
          <c:y val="0.14966194232386879"/>
          <c:w val="0.69074383356312119"/>
          <c:h val="0.6640287243151165"/>
        </c:manualLayout>
      </c:layout>
      <c:barChart>
        <c:barDir val="col"/>
        <c:grouping val="stacked"/>
        <c:ser>
          <c:idx val="0"/>
          <c:order val="0"/>
          <c:tx>
            <c:strRef>
              <c:f>Sheet1!$B$1</c:f>
              <c:strCache>
                <c:ptCount val="1"/>
                <c:pt idx="0">
                  <c:v>Fuel Costs</c:v>
                </c:pt>
              </c:strCache>
            </c:strRef>
          </c:tx>
          <c:dLbls>
            <c:delete val="1"/>
          </c:dLbls>
          <c:cat>
            <c:strRef>
              <c:f>Sheet1!$A$2</c:f>
              <c:strCache>
                <c:ptCount val="1"/>
                <c:pt idx="0">
                  <c:v>Strike Price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0.70000000000000051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Imbalancment costs</c:v>
                </c:pt>
              </c:strCache>
            </c:strRef>
          </c:tx>
          <c:dLbls>
            <c:delete val="1"/>
          </c:dLbls>
          <c:cat>
            <c:strRef>
              <c:f>Sheet1!$A$2</c:f>
              <c:strCache>
                <c:ptCount val="1"/>
                <c:pt idx="0">
                  <c:v>Strike Price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0.1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CO2 and GC</c:v>
                </c:pt>
              </c:strCache>
            </c:strRef>
          </c:tx>
          <c:dLbls>
            <c:delete val="1"/>
          </c:dLbls>
          <c:cat>
            <c:strRef>
              <c:f>Sheet1!$A$2</c:f>
              <c:strCache>
                <c:ptCount val="1"/>
                <c:pt idx="0">
                  <c:v>Strike Price</c:v>
                </c:pt>
              </c:strCache>
            </c:strRef>
          </c:cat>
          <c:val>
            <c:numRef>
              <c:f>Sheet1!$D$2</c:f>
              <c:numCache>
                <c:formatCode>General</c:formatCode>
                <c:ptCount val="1"/>
                <c:pt idx="0">
                  <c:v>0.1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Variable O&amp;M</c:v>
                </c:pt>
              </c:strCache>
            </c:strRef>
          </c:tx>
          <c:dLbls>
            <c:delete val="1"/>
          </c:dLbls>
          <c:cat>
            <c:strRef>
              <c:f>Sheet1!$A$2</c:f>
              <c:strCache>
                <c:ptCount val="1"/>
                <c:pt idx="0">
                  <c:v>Strike Price</c:v>
                </c:pt>
              </c:strCache>
            </c:strRef>
          </c:cat>
          <c:val>
            <c:numRef>
              <c:f>Sheet1!$E$2</c:f>
              <c:numCache>
                <c:formatCode>General</c:formatCode>
                <c:ptCount val="1"/>
                <c:pt idx="0">
                  <c:v>0.1</c:v>
                </c:pt>
              </c:numCache>
            </c:numRef>
          </c:val>
        </c:ser>
        <c:dLbls>
          <c:showVal val="1"/>
        </c:dLbls>
        <c:overlap val="100"/>
        <c:axId val="106092800"/>
        <c:axId val="106229120"/>
      </c:barChart>
      <c:catAx>
        <c:axId val="106092800"/>
        <c:scaling>
          <c:orientation val="minMax"/>
        </c:scaling>
        <c:axPos val="b"/>
        <c:numFmt formatCode="mmm\-yy" sourceLinked="1"/>
        <c:majorTickMark val="none"/>
        <c:tickLblPos val="nextTo"/>
        <c:txPr>
          <a:bodyPr/>
          <a:lstStyle/>
          <a:p>
            <a:pPr>
              <a:defRPr sz="1400" b="1"/>
            </a:pPr>
            <a:endParaRPr lang="it-IT"/>
          </a:p>
        </c:txPr>
        <c:crossAx val="106229120"/>
        <c:crosses val="autoZero"/>
        <c:auto val="1"/>
        <c:lblAlgn val="ctr"/>
        <c:lblOffset val="100"/>
      </c:catAx>
      <c:valAx>
        <c:axId val="106229120"/>
        <c:scaling>
          <c:orientation val="minMax"/>
        </c:scaling>
        <c:delete val="1"/>
        <c:axPos val="l"/>
        <c:numFmt formatCode="General" sourceLinked="1"/>
        <c:majorTickMark val="none"/>
        <c:tickLblPos val="none"/>
        <c:crossAx val="106092800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it-IT"/>
    </a:p>
  </c:txPr>
  <c:externalData r:id="rId1"/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2C73BB6-EE1E-4D3F-9A54-146F3B91C135}" type="doc">
      <dgm:prSet loTypeId="urn:microsoft.com/office/officeart/2005/8/layout/vList5" loCatId="list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it-IT"/>
        </a:p>
      </dgm:t>
    </dgm:pt>
    <dgm:pt modelId="{BBF0B4FA-0933-4CC0-B62B-199DA8143413}">
      <dgm:prSet phldrT="[Testo]" custT="1"/>
      <dgm:spPr>
        <a:xfrm>
          <a:off x="0" y="2042"/>
          <a:ext cx="2203323" cy="982203"/>
        </a:xfrm>
        <a:prstGeom prst="roundRect">
          <a:avLst/>
        </a:prstGeom>
      </dgm:spPr>
      <dgm:t>
        <a:bodyPr/>
        <a:lstStyle/>
        <a:p>
          <a:r>
            <a:rPr lang="en-US" sz="2000" dirty="0" smtClean="0">
              <a:latin typeface="+mj-lt"/>
              <a:ea typeface="ヒラギノ角ゴ Pro W3"/>
              <a:cs typeface="+mn-cs"/>
            </a:rPr>
            <a:t>General </a:t>
          </a:r>
          <a:r>
            <a:rPr lang="en-US" sz="2000" noProof="0" dirty="0" smtClean="0">
              <a:latin typeface="+mj-lt"/>
              <a:ea typeface="ヒラギノ角ゴ Pro W3"/>
              <a:cs typeface="+mn-cs"/>
            </a:rPr>
            <a:t>Auction</a:t>
          </a:r>
          <a:endParaRPr lang="en-US" sz="2000" noProof="0" dirty="0">
            <a:latin typeface="+mj-lt"/>
            <a:ea typeface="ヒラギノ角ゴ Pro W3"/>
            <a:cs typeface="+mn-cs"/>
          </a:endParaRPr>
        </a:p>
      </dgm:t>
    </dgm:pt>
    <dgm:pt modelId="{A4E12EA4-836B-4893-A05E-D94518993C47}" type="parTrans" cxnId="{2821E39D-9514-4CDB-85C3-2E8ED5B729D8}">
      <dgm:prSet/>
      <dgm:spPr/>
      <dgm:t>
        <a:bodyPr/>
        <a:lstStyle/>
        <a:p>
          <a:endParaRPr lang="it-IT">
            <a:latin typeface="+mj-lt"/>
          </a:endParaRPr>
        </a:p>
      </dgm:t>
    </dgm:pt>
    <dgm:pt modelId="{5DE35086-D2B8-47D1-9A0E-4B7C54E632B4}" type="sibTrans" cxnId="{2821E39D-9514-4CDB-85C3-2E8ED5B729D8}">
      <dgm:prSet/>
      <dgm:spPr/>
      <dgm:t>
        <a:bodyPr/>
        <a:lstStyle/>
        <a:p>
          <a:endParaRPr lang="it-IT">
            <a:latin typeface="+mj-lt"/>
          </a:endParaRPr>
        </a:p>
      </dgm:t>
    </dgm:pt>
    <dgm:pt modelId="{25BCEC36-3EBB-4E42-A9E8-FAA9BADCF513}">
      <dgm:prSet phldrT="[Testo]" custT="1"/>
      <dgm:spPr>
        <a:xfrm rot="5400000">
          <a:off x="3768951" y="-1465365"/>
          <a:ext cx="785762" cy="3917018"/>
        </a:xfrm>
        <a:prstGeom prst="round2SameRect">
          <a:avLst/>
        </a:prstGeom>
      </dgm:spPr>
      <dgm:t>
        <a:bodyPr/>
        <a:lstStyle/>
        <a:p>
          <a:r>
            <a:rPr lang="en-US" sz="1200" noProof="0" dirty="0" smtClean="0">
              <a:latin typeface="+mj-lt"/>
              <a:ea typeface="ヒラギノ角ゴ Pro W3"/>
              <a:cs typeface="+mn-cs"/>
            </a:rPr>
            <a:t>Lead time 4 years</a:t>
          </a:r>
          <a:endParaRPr lang="en-US" sz="1200" noProof="0" dirty="0">
            <a:latin typeface="+mj-lt"/>
            <a:ea typeface="ヒラギノ角ゴ Pro W3"/>
            <a:cs typeface="+mn-cs"/>
          </a:endParaRPr>
        </a:p>
      </dgm:t>
    </dgm:pt>
    <dgm:pt modelId="{20ADD840-B7EA-4C0D-AC42-E0222250B703}" type="parTrans" cxnId="{AB7296D4-D2C3-4877-A5D5-544309EAFFDC}">
      <dgm:prSet/>
      <dgm:spPr/>
      <dgm:t>
        <a:bodyPr/>
        <a:lstStyle/>
        <a:p>
          <a:endParaRPr lang="it-IT">
            <a:latin typeface="+mj-lt"/>
          </a:endParaRPr>
        </a:p>
      </dgm:t>
    </dgm:pt>
    <dgm:pt modelId="{6B1921B7-A19D-4DF9-829A-8C44DF54E3BF}" type="sibTrans" cxnId="{AB7296D4-D2C3-4877-A5D5-544309EAFFDC}">
      <dgm:prSet/>
      <dgm:spPr/>
      <dgm:t>
        <a:bodyPr/>
        <a:lstStyle/>
        <a:p>
          <a:endParaRPr lang="it-IT">
            <a:latin typeface="+mj-lt"/>
          </a:endParaRPr>
        </a:p>
      </dgm:t>
    </dgm:pt>
    <dgm:pt modelId="{FB103DC4-B1CC-42DC-BBAA-49539BC53105}">
      <dgm:prSet phldrT="[Testo]" custT="1"/>
      <dgm:spPr>
        <a:xfrm>
          <a:off x="0" y="1033355"/>
          <a:ext cx="2203323" cy="982203"/>
        </a:xfrm>
        <a:prstGeom prst="roundRect">
          <a:avLst/>
        </a:prstGeom>
      </dgm:spPr>
      <dgm:t>
        <a:bodyPr/>
        <a:lstStyle/>
        <a:p>
          <a:r>
            <a:rPr lang="en-US" sz="2000" noProof="0" dirty="0" smtClean="0">
              <a:latin typeface="+mj-lt"/>
              <a:ea typeface="ヒラギノ角ゴ Pro W3"/>
              <a:cs typeface="+mn-cs"/>
            </a:rPr>
            <a:t>Adjustment Auctions</a:t>
          </a:r>
          <a:endParaRPr lang="en-US" sz="2000" noProof="0" dirty="0">
            <a:latin typeface="+mj-lt"/>
            <a:ea typeface="ヒラギノ角ゴ Pro W3"/>
            <a:cs typeface="+mn-cs"/>
          </a:endParaRPr>
        </a:p>
      </dgm:t>
    </dgm:pt>
    <dgm:pt modelId="{CAE24D68-0BD6-4E60-AEA9-CD02F521530B}" type="parTrans" cxnId="{809E94B1-2C29-4589-A40A-F69F40F80DD5}">
      <dgm:prSet/>
      <dgm:spPr/>
      <dgm:t>
        <a:bodyPr/>
        <a:lstStyle/>
        <a:p>
          <a:endParaRPr lang="it-IT">
            <a:latin typeface="+mj-lt"/>
          </a:endParaRPr>
        </a:p>
      </dgm:t>
    </dgm:pt>
    <dgm:pt modelId="{9F705B65-187F-4F6F-BA52-E3A5F1CFE828}" type="sibTrans" cxnId="{809E94B1-2C29-4589-A40A-F69F40F80DD5}">
      <dgm:prSet/>
      <dgm:spPr/>
      <dgm:t>
        <a:bodyPr/>
        <a:lstStyle/>
        <a:p>
          <a:endParaRPr lang="it-IT">
            <a:latin typeface="+mj-lt"/>
          </a:endParaRPr>
        </a:p>
      </dgm:t>
    </dgm:pt>
    <dgm:pt modelId="{863DEF48-5C79-4EE4-B7A7-1524A120E4BC}">
      <dgm:prSet phldrT="[Testo]" custT="1"/>
      <dgm:spPr>
        <a:xfrm rot="5400000">
          <a:off x="3768951" y="-434052"/>
          <a:ext cx="785762" cy="3917018"/>
        </a:xfrm>
        <a:prstGeom prst="round2SameRect">
          <a:avLst/>
        </a:prstGeom>
      </dgm:spPr>
      <dgm:t>
        <a:bodyPr/>
        <a:lstStyle/>
        <a:p>
          <a:r>
            <a:rPr lang="en-US" sz="1200" noProof="0" dirty="0" smtClean="0">
              <a:latin typeface="+mj-lt"/>
              <a:ea typeface="ヒラギノ角ゴ Pro W3"/>
              <a:cs typeface="+mn-cs"/>
            </a:rPr>
            <a:t>Lead time 3, 2, 1 year</a:t>
          </a:r>
          <a:endParaRPr lang="en-US" sz="1200" noProof="0" dirty="0">
            <a:latin typeface="+mj-lt"/>
            <a:ea typeface="ヒラギノ角ゴ Pro W3"/>
            <a:cs typeface="+mn-cs"/>
          </a:endParaRPr>
        </a:p>
      </dgm:t>
    </dgm:pt>
    <dgm:pt modelId="{640C2661-DF9E-4AC1-9D89-5FE2B03A9568}" type="parTrans" cxnId="{13A2F166-E900-4C2C-AA85-5D6EE10DA0A8}">
      <dgm:prSet/>
      <dgm:spPr/>
      <dgm:t>
        <a:bodyPr/>
        <a:lstStyle/>
        <a:p>
          <a:endParaRPr lang="it-IT">
            <a:latin typeface="+mj-lt"/>
          </a:endParaRPr>
        </a:p>
      </dgm:t>
    </dgm:pt>
    <dgm:pt modelId="{BE7FBFB3-BA7F-494A-8B83-76E2C7BCC735}" type="sibTrans" cxnId="{13A2F166-E900-4C2C-AA85-5D6EE10DA0A8}">
      <dgm:prSet/>
      <dgm:spPr/>
      <dgm:t>
        <a:bodyPr/>
        <a:lstStyle/>
        <a:p>
          <a:endParaRPr lang="it-IT">
            <a:latin typeface="+mj-lt"/>
          </a:endParaRPr>
        </a:p>
      </dgm:t>
    </dgm:pt>
    <dgm:pt modelId="{C79612DC-D2AF-4EE0-8774-E936BDFE2F89}">
      <dgm:prSet custT="1"/>
      <dgm:spPr>
        <a:xfrm rot="5400000">
          <a:off x="3768951" y="-434052"/>
          <a:ext cx="785762" cy="3917018"/>
        </a:xfrm>
        <a:prstGeom prst="round2SameRect">
          <a:avLst/>
        </a:prstGeom>
      </dgm:spPr>
      <dgm:t>
        <a:bodyPr/>
        <a:lstStyle/>
        <a:p>
          <a:r>
            <a:rPr lang="en-US" sz="1200" noProof="0" dirty="0" smtClean="0">
              <a:latin typeface="+mj-lt"/>
              <a:ea typeface="ヒラギノ角ゴ Pro W3"/>
              <a:cs typeface="+mn-cs"/>
            </a:rPr>
            <a:t>Delivery period 1 year</a:t>
          </a:r>
          <a:endParaRPr lang="en-US" sz="1200" noProof="0" dirty="0">
            <a:latin typeface="+mj-lt"/>
            <a:ea typeface="ヒラギノ角ゴ Pro W3"/>
            <a:cs typeface="+mn-cs"/>
          </a:endParaRPr>
        </a:p>
      </dgm:t>
    </dgm:pt>
    <dgm:pt modelId="{370B23B8-942A-46CA-8B58-12EC3F01667C}" type="parTrans" cxnId="{19128F87-C3D1-49F9-B112-86697C8E8140}">
      <dgm:prSet/>
      <dgm:spPr/>
      <dgm:t>
        <a:bodyPr/>
        <a:lstStyle/>
        <a:p>
          <a:endParaRPr lang="it-IT">
            <a:latin typeface="+mj-lt"/>
          </a:endParaRPr>
        </a:p>
      </dgm:t>
    </dgm:pt>
    <dgm:pt modelId="{AB591658-5726-4F3D-841A-E28FC3E1570A}" type="sibTrans" cxnId="{19128F87-C3D1-49F9-B112-86697C8E8140}">
      <dgm:prSet/>
      <dgm:spPr/>
      <dgm:t>
        <a:bodyPr/>
        <a:lstStyle/>
        <a:p>
          <a:endParaRPr lang="it-IT">
            <a:latin typeface="+mj-lt"/>
          </a:endParaRPr>
        </a:p>
      </dgm:t>
    </dgm:pt>
    <dgm:pt modelId="{26BF2A71-E1EF-4A31-B199-3F2BB8F93C84}">
      <dgm:prSet custT="1"/>
      <dgm:spPr>
        <a:xfrm rot="5400000">
          <a:off x="3768951" y="-1465365"/>
          <a:ext cx="785762" cy="3917018"/>
        </a:xfrm>
        <a:prstGeom prst="round2SameRect">
          <a:avLst/>
        </a:prstGeom>
      </dgm:spPr>
      <dgm:t>
        <a:bodyPr/>
        <a:lstStyle/>
        <a:p>
          <a:r>
            <a:rPr lang="en-US" sz="1200" noProof="0" dirty="0" smtClean="0">
              <a:latin typeface="+mj-lt"/>
              <a:ea typeface="ヒラギノ角ゴ Pro W3"/>
              <a:cs typeface="+mn-cs"/>
            </a:rPr>
            <a:t>Delivery period 3 years</a:t>
          </a:r>
          <a:endParaRPr lang="en-US" sz="1200" noProof="0" dirty="0">
            <a:latin typeface="+mj-lt"/>
            <a:ea typeface="ヒラギノ角ゴ Pro W3"/>
            <a:cs typeface="+mn-cs"/>
          </a:endParaRPr>
        </a:p>
      </dgm:t>
    </dgm:pt>
    <dgm:pt modelId="{90F480A1-1C8B-41C0-BB8F-F85EF5385514}" type="parTrans" cxnId="{64BFBFAE-FC7C-419A-B68A-D1B5C403FD18}">
      <dgm:prSet/>
      <dgm:spPr/>
      <dgm:t>
        <a:bodyPr/>
        <a:lstStyle/>
        <a:p>
          <a:endParaRPr lang="it-IT">
            <a:latin typeface="+mj-lt"/>
          </a:endParaRPr>
        </a:p>
      </dgm:t>
    </dgm:pt>
    <dgm:pt modelId="{DE406E2B-D411-4631-9DE1-00668D245C14}" type="sibTrans" cxnId="{64BFBFAE-FC7C-419A-B68A-D1B5C403FD18}">
      <dgm:prSet/>
      <dgm:spPr/>
      <dgm:t>
        <a:bodyPr/>
        <a:lstStyle/>
        <a:p>
          <a:endParaRPr lang="it-IT">
            <a:latin typeface="+mj-lt"/>
          </a:endParaRPr>
        </a:p>
      </dgm:t>
    </dgm:pt>
    <dgm:pt modelId="{439E3C05-83FC-4F03-BBCB-DEDDD787092A}">
      <dgm:prSet custT="1"/>
      <dgm:spPr>
        <a:xfrm>
          <a:off x="0" y="3095982"/>
          <a:ext cx="2203323" cy="982203"/>
        </a:xfrm>
        <a:prstGeom prst="roundRect">
          <a:avLst/>
        </a:prstGeom>
      </dgm:spPr>
      <dgm:t>
        <a:bodyPr/>
        <a:lstStyle/>
        <a:p>
          <a:r>
            <a:rPr lang="en-US" sz="2000" noProof="0" dirty="0" smtClean="0">
              <a:latin typeface="+mj-lt"/>
              <a:ea typeface="ヒラギノ角ゴ Pro W3"/>
              <a:cs typeface="+mn-cs"/>
            </a:rPr>
            <a:t>Secondary Market</a:t>
          </a:r>
          <a:endParaRPr lang="en-US" sz="2000" noProof="0" dirty="0">
            <a:latin typeface="+mj-lt"/>
            <a:ea typeface="ヒラギノ角ゴ Pro W3"/>
            <a:cs typeface="+mn-cs"/>
          </a:endParaRPr>
        </a:p>
      </dgm:t>
    </dgm:pt>
    <dgm:pt modelId="{97027AEC-35CF-4920-BF13-43422A309E71}" type="parTrans" cxnId="{76E25D35-828B-4A8C-9F53-C71D6F67E4B8}">
      <dgm:prSet/>
      <dgm:spPr/>
      <dgm:t>
        <a:bodyPr/>
        <a:lstStyle/>
        <a:p>
          <a:endParaRPr lang="it-IT">
            <a:latin typeface="+mj-lt"/>
          </a:endParaRPr>
        </a:p>
      </dgm:t>
    </dgm:pt>
    <dgm:pt modelId="{9E8537AE-8956-497D-BB87-FA953FF6184D}" type="sibTrans" cxnId="{76E25D35-828B-4A8C-9F53-C71D6F67E4B8}">
      <dgm:prSet/>
      <dgm:spPr/>
      <dgm:t>
        <a:bodyPr/>
        <a:lstStyle/>
        <a:p>
          <a:endParaRPr lang="it-IT">
            <a:latin typeface="+mj-lt"/>
          </a:endParaRPr>
        </a:p>
      </dgm:t>
    </dgm:pt>
    <dgm:pt modelId="{952709D7-4FB4-4CF2-BDF3-48988337B6AA}">
      <dgm:prSet custT="1"/>
      <dgm:spPr>
        <a:xfrm rot="5400000">
          <a:off x="3768951" y="1628574"/>
          <a:ext cx="785762" cy="3917018"/>
        </a:xfrm>
        <a:prstGeom prst="round2SameRect">
          <a:avLst/>
        </a:prstGeom>
      </dgm:spPr>
      <dgm:t>
        <a:bodyPr/>
        <a:lstStyle/>
        <a:p>
          <a:r>
            <a:rPr lang="en-US" sz="1200" noProof="0" dirty="0" smtClean="0">
              <a:latin typeface="+mj-lt"/>
              <a:ea typeface="ヒラギノ角ゴ Pro W3"/>
              <a:cs typeface="+mn-cs"/>
            </a:rPr>
            <a:t>Lead time  &lt;1 year</a:t>
          </a:r>
          <a:endParaRPr lang="en-US" sz="1200" noProof="0" dirty="0">
            <a:latin typeface="+mj-lt"/>
            <a:ea typeface="ヒラギノ角ゴ Pro W3"/>
            <a:cs typeface="+mn-cs"/>
          </a:endParaRPr>
        </a:p>
      </dgm:t>
    </dgm:pt>
    <dgm:pt modelId="{C790F2C4-27F5-4058-9F18-C06D73C406BE}" type="parTrans" cxnId="{19D8BDB2-2108-4433-8818-B876483AE8CF}">
      <dgm:prSet/>
      <dgm:spPr/>
      <dgm:t>
        <a:bodyPr/>
        <a:lstStyle/>
        <a:p>
          <a:endParaRPr lang="it-IT">
            <a:latin typeface="+mj-lt"/>
          </a:endParaRPr>
        </a:p>
      </dgm:t>
    </dgm:pt>
    <dgm:pt modelId="{90646F9C-9FDF-49D2-A337-C6DA90FF3D30}" type="sibTrans" cxnId="{19D8BDB2-2108-4433-8818-B876483AE8CF}">
      <dgm:prSet/>
      <dgm:spPr/>
      <dgm:t>
        <a:bodyPr/>
        <a:lstStyle/>
        <a:p>
          <a:endParaRPr lang="it-IT">
            <a:latin typeface="+mj-lt"/>
          </a:endParaRPr>
        </a:p>
      </dgm:t>
    </dgm:pt>
    <dgm:pt modelId="{8D4B4C78-B67A-456B-9FC9-864E2C172A0D}">
      <dgm:prSet custT="1"/>
      <dgm:spPr>
        <a:xfrm rot="5400000">
          <a:off x="3768951" y="1628574"/>
          <a:ext cx="785762" cy="3917018"/>
        </a:xfrm>
        <a:prstGeom prst="round2SameRect">
          <a:avLst/>
        </a:prstGeom>
      </dgm:spPr>
      <dgm:t>
        <a:bodyPr/>
        <a:lstStyle/>
        <a:p>
          <a:r>
            <a:rPr lang="en-US" sz="1200" noProof="0" dirty="0" smtClean="0">
              <a:latin typeface="+mj-lt"/>
              <a:ea typeface="ヒラギノ角ゴ Pro W3"/>
              <a:cs typeface="+mn-cs"/>
            </a:rPr>
            <a:t>Delivery period 1 month</a:t>
          </a:r>
          <a:endParaRPr lang="en-US" sz="1200" noProof="0" dirty="0">
            <a:latin typeface="+mj-lt"/>
            <a:ea typeface="ヒラギノ角ゴ Pro W3"/>
            <a:cs typeface="+mn-cs"/>
          </a:endParaRPr>
        </a:p>
      </dgm:t>
    </dgm:pt>
    <dgm:pt modelId="{5D8E06BD-6FD4-4696-B8A7-1C41AA8C254B}" type="parTrans" cxnId="{AD5EB497-79EE-41CC-9157-E220BB2BA50B}">
      <dgm:prSet/>
      <dgm:spPr/>
      <dgm:t>
        <a:bodyPr/>
        <a:lstStyle/>
        <a:p>
          <a:endParaRPr lang="it-IT">
            <a:latin typeface="+mj-lt"/>
          </a:endParaRPr>
        </a:p>
      </dgm:t>
    </dgm:pt>
    <dgm:pt modelId="{75CFFC36-0AC9-4712-B169-87F7AE4E2B17}" type="sibTrans" cxnId="{AD5EB497-79EE-41CC-9157-E220BB2BA50B}">
      <dgm:prSet/>
      <dgm:spPr/>
      <dgm:t>
        <a:bodyPr/>
        <a:lstStyle/>
        <a:p>
          <a:endParaRPr lang="it-IT">
            <a:latin typeface="+mj-lt"/>
          </a:endParaRPr>
        </a:p>
      </dgm:t>
    </dgm:pt>
    <dgm:pt modelId="{CB9DD79C-89A2-4EA9-A05C-EB9FF34293CF}" type="pres">
      <dgm:prSet presAssocID="{92C73BB6-EE1E-4D3F-9A54-146F3B91C13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7C703364-E947-4BC3-9836-017D736E2485}" type="pres">
      <dgm:prSet presAssocID="{BBF0B4FA-0933-4CC0-B62B-199DA8143413}" presName="linNode" presStyleCnt="0"/>
      <dgm:spPr/>
      <dgm:t>
        <a:bodyPr/>
        <a:lstStyle/>
        <a:p>
          <a:endParaRPr lang="it-IT"/>
        </a:p>
      </dgm:t>
    </dgm:pt>
    <dgm:pt modelId="{3979F6AB-24EE-4823-9D09-900B4441BA14}" type="pres">
      <dgm:prSet presAssocID="{BBF0B4FA-0933-4CC0-B62B-199DA8143413}" presName="parentText" presStyleLbl="node1" presStyleIdx="0" presStyleCnt="3">
        <dgm:presLayoutVars>
          <dgm:chMax val="1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it-IT"/>
        </a:p>
      </dgm:t>
    </dgm:pt>
    <dgm:pt modelId="{E4DDB55A-077E-4D81-A130-65553A753565}" type="pres">
      <dgm:prSet presAssocID="{BBF0B4FA-0933-4CC0-B62B-199DA8143413}" presName="descendantText" presStyleLbl="alignAccFollowNode1" presStyleIdx="0" presStyleCnt="3">
        <dgm:presLayoutVars>
          <dgm:bulletEnabled val="1"/>
        </dgm:presLayoutVars>
      </dgm:prSet>
      <dgm:spPr>
        <a:prstGeom prst="round2SameRect">
          <a:avLst/>
        </a:prstGeom>
      </dgm:spPr>
      <dgm:t>
        <a:bodyPr/>
        <a:lstStyle/>
        <a:p>
          <a:endParaRPr lang="it-IT"/>
        </a:p>
      </dgm:t>
    </dgm:pt>
    <dgm:pt modelId="{8BC4942A-83E2-4FF4-972E-E45BEA80DC05}" type="pres">
      <dgm:prSet presAssocID="{5DE35086-D2B8-47D1-9A0E-4B7C54E632B4}" presName="sp" presStyleCnt="0"/>
      <dgm:spPr/>
      <dgm:t>
        <a:bodyPr/>
        <a:lstStyle/>
        <a:p>
          <a:endParaRPr lang="it-IT"/>
        </a:p>
      </dgm:t>
    </dgm:pt>
    <dgm:pt modelId="{EB4FED4F-215C-4158-A001-18DAE4CCE7D8}" type="pres">
      <dgm:prSet presAssocID="{FB103DC4-B1CC-42DC-BBAA-49539BC53105}" presName="linNode" presStyleCnt="0"/>
      <dgm:spPr/>
      <dgm:t>
        <a:bodyPr/>
        <a:lstStyle/>
        <a:p>
          <a:endParaRPr lang="it-IT"/>
        </a:p>
      </dgm:t>
    </dgm:pt>
    <dgm:pt modelId="{4B4D353E-19F7-4A92-B17E-62EEA74C9D35}" type="pres">
      <dgm:prSet presAssocID="{FB103DC4-B1CC-42DC-BBAA-49539BC53105}" presName="parentText" presStyleLbl="node1" presStyleIdx="1" presStyleCnt="3">
        <dgm:presLayoutVars>
          <dgm:chMax val="1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it-IT"/>
        </a:p>
      </dgm:t>
    </dgm:pt>
    <dgm:pt modelId="{F1FFB59B-3F1D-40F5-877C-EA7D4BD392CD}" type="pres">
      <dgm:prSet presAssocID="{FB103DC4-B1CC-42DC-BBAA-49539BC53105}" presName="descendantText" presStyleLbl="alignAccFollowNode1" presStyleIdx="1" presStyleCnt="3">
        <dgm:presLayoutVars>
          <dgm:bulletEnabled val="1"/>
        </dgm:presLayoutVars>
      </dgm:prSet>
      <dgm:spPr>
        <a:prstGeom prst="round2SameRect">
          <a:avLst/>
        </a:prstGeom>
      </dgm:spPr>
      <dgm:t>
        <a:bodyPr/>
        <a:lstStyle/>
        <a:p>
          <a:endParaRPr lang="it-IT"/>
        </a:p>
      </dgm:t>
    </dgm:pt>
    <dgm:pt modelId="{56F390CE-0CF7-4630-9323-9A9FB13038FE}" type="pres">
      <dgm:prSet presAssocID="{9F705B65-187F-4F6F-BA52-E3A5F1CFE828}" presName="sp" presStyleCnt="0"/>
      <dgm:spPr/>
      <dgm:t>
        <a:bodyPr/>
        <a:lstStyle/>
        <a:p>
          <a:endParaRPr lang="it-IT"/>
        </a:p>
      </dgm:t>
    </dgm:pt>
    <dgm:pt modelId="{564D7FE8-2160-4297-8398-3EACBFE56266}" type="pres">
      <dgm:prSet presAssocID="{439E3C05-83FC-4F03-BBCB-DEDDD787092A}" presName="linNode" presStyleCnt="0"/>
      <dgm:spPr/>
      <dgm:t>
        <a:bodyPr/>
        <a:lstStyle/>
        <a:p>
          <a:endParaRPr lang="it-IT"/>
        </a:p>
      </dgm:t>
    </dgm:pt>
    <dgm:pt modelId="{124E367D-EE54-4A49-9E66-91DD9DBD51C5}" type="pres">
      <dgm:prSet presAssocID="{439E3C05-83FC-4F03-BBCB-DEDDD787092A}" presName="parentText" presStyleLbl="node1" presStyleIdx="2" presStyleCnt="3">
        <dgm:presLayoutVars>
          <dgm:chMax val="1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it-IT"/>
        </a:p>
      </dgm:t>
    </dgm:pt>
    <dgm:pt modelId="{2D76D68A-B1FA-4277-9773-CDC1B5414126}" type="pres">
      <dgm:prSet presAssocID="{439E3C05-83FC-4F03-BBCB-DEDDD787092A}" presName="descendantText" presStyleLbl="alignAccFollowNode1" presStyleIdx="2" presStyleCnt="3" custLinFactNeighborY="1335">
        <dgm:presLayoutVars>
          <dgm:bulletEnabled val="1"/>
        </dgm:presLayoutVars>
      </dgm:prSet>
      <dgm:spPr>
        <a:prstGeom prst="round2SameRect">
          <a:avLst/>
        </a:prstGeom>
      </dgm:spPr>
      <dgm:t>
        <a:bodyPr/>
        <a:lstStyle/>
        <a:p>
          <a:endParaRPr lang="it-IT"/>
        </a:p>
      </dgm:t>
    </dgm:pt>
  </dgm:ptLst>
  <dgm:cxnLst>
    <dgm:cxn modelId="{19D8BDB2-2108-4433-8818-B876483AE8CF}" srcId="{439E3C05-83FC-4F03-BBCB-DEDDD787092A}" destId="{952709D7-4FB4-4CF2-BDF3-48988337B6AA}" srcOrd="0" destOrd="0" parTransId="{C790F2C4-27F5-4058-9F18-C06D73C406BE}" sibTransId="{90646F9C-9FDF-49D2-A337-C6DA90FF3D30}"/>
    <dgm:cxn modelId="{3ECEF7D6-1B2D-461E-BBC3-A9E34FE26E9B}" type="presOf" srcId="{439E3C05-83FC-4F03-BBCB-DEDDD787092A}" destId="{124E367D-EE54-4A49-9E66-91DD9DBD51C5}" srcOrd="0" destOrd="0" presId="urn:microsoft.com/office/officeart/2005/8/layout/vList5"/>
    <dgm:cxn modelId="{E3C0961C-36C8-4E6C-92B8-A20830F7C51B}" type="presOf" srcId="{25BCEC36-3EBB-4E42-A9E8-FAA9BADCF513}" destId="{E4DDB55A-077E-4D81-A130-65553A753565}" srcOrd="0" destOrd="0" presId="urn:microsoft.com/office/officeart/2005/8/layout/vList5"/>
    <dgm:cxn modelId="{32A6FB18-0054-47A9-8914-93BEBB9AB7F6}" type="presOf" srcId="{952709D7-4FB4-4CF2-BDF3-48988337B6AA}" destId="{2D76D68A-B1FA-4277-9773-CDC1B5414126}" srcOrd="0" destOrd="0" presId="urn:microsoft.com/office/officeart/2005/8/layout/vList5"/>
    <dgm:cxn modelId="{76E25D35-828B-4A8C-9F53-C71D6F67E4B8}" srcId="{92C73BB6-EE1E-4D3F-9A54-146F3B91C135}" destId="{439E3C05-83FC-4F03-BBCB-DEDDD787092A}" srcOrd="2" destOrd="0" parTransId="{97027AEC-35CF-4920-BF13-43422A309E71}" sibTransId="{9E8537AE-8956-497D-BB87-FA953FF6184D}"/>
    <dgm:cxn modelId="{2821E39D-9514-4CDB-85C3-2E8ED5B729D8}" srcId="{92C73BB6-EE1E-4D3F-9A54-146F3B91C135}" destId="{BBF0B4FA-0933-4CC0-B62B-199DA8143413}" srcOrd="0" destOrd="0" parTransId="{A4E12EA4-836B-4893-A05E-D94518993C47}" sibTransId="{5DE35086-D2B8-47D1-9A0E-4B7C54E632B4}"/>
    <dgm:cxn modelId="{AD5EB497-79EE-41CC-9157-E220BB2BA50B}" srcId="{439E3C05-83FC-4F03-BBCB-DEDDD787092A}" destId="{8D4B4C78-B67A-456B-9FC9-864E2C172A0D}" srcOrd="1" destOrd="0" parTransId="{5D8E06BD-6FD4-4696-B8A7-1C41AA8C254B}" sibTransId="{75CFFC36-0AC9-4712-B169-87F7AE4E2B17}"/>
    <dgm:cxn modelId="{AB7296D4-D2C3-4877-A5D5-544309EAFFDC}" srcId="{BBF0B4FA-0933-4CC0-B62B-199DA8143413}" destId="{25BCEC36-3EBB-4E42-A9E8-FAA9BADCF513}" srcOrd="0" destOrd="0" parTransId="{20ADD840-B7EA-4C0D-AC42-E0222250B703}" sibTransId="{6B1921B7-A19D-4DF9-829A-8C44DF54E3BF}"/>
    <dgm:cxn modelId="{ABFC4FF3-263E-4EA8-8B5C-B5173986AA1E}" type="presOf" srcId="{C79612DC-D2AF-4EE0-8774-E936BDFE2F89}" destId="{F1FFB59B-3F1D-40F5-877C-EA7D4BD392CD}" srcOrd="0" destOrd="1" presId="urn:microsoft.com/office/officeart/2005/8/layout/vList5"/>
    <dgm:cxn modelId="{0B17D79A-7338-48BE-982F-A1ADC58A4849}" type="presOf" srcId="{92C73BB6-EE1E-4D3F-9A54-146F3B91C135}" destId="{CB9DD79C-89A2-4EA9-A05C-EB9FF34293CF}" srcOrd="0" destOrd="0" presId="urn:microsoft.com/office/officeart/2005/8/layout/vList5"/>
    <dgm:cxn modelId="{542B1669-C29E-43F9-8CCC-ECF11A65979E}" type="presOf" srcId="{863DEF48-5C79-4EE4-B7A7-1524A120E4BC}" destId="{F1FFB59B-3F1D-40F5-877C-EA7D4BD392CD}" srcOrd="0" destOrd="0" presId="urn:microsoft.com/office/officeart/2005/8/layout/vList5"/>
    <dgm:cxn modelId="{2BD132C9-B92E-4770-A20C-38E8641B2360}" type="presOf" srcId="{26BF2A71-E1EF-4A31-B199-3F2BB8F93C84}" destId="{E4DDB55A-077E-4D81-A130-65553A753565}" srcOrd="0" destOrd="1" presId="urn:microsoft.com/office/officeart/2005/8/layout/vList5"/>
    <dgm:cxn modelId="{62491399-2AD3-4444-B1AD-7B8FB1598169}" type="presOf" srcId="{8D4B4C78-B67A-456B-9FC9-864E2C172A0D}" destId="{2D76D68A-B1FA-4277-9773-CDC1B5414126}" srcOrd="0" destOrd="1" presId="urn:microsoft.com/office/officeart/2005/8/layout/vList5"/>
    <dgm:cxn modelId="{1126D74F-FDC1-4EF9-B5A7-E05417372C4D}" type="presOf" srcId="{BBF0B4FA-0933-4CC0-B62B-199DA8143413}" destId="{3979F6AB-24EE-4823-9D09-900B4441BA14}" srcOrd="0" destOrd="0" presId="urn:microsoft.com/office/officeart/2005/8/layout/vList5"/>
    <dgm:cxn modelId="{64BFBFAE-FC7C-419A-B68A-D1B5C403FD18}" srcId="{BBF0B4FA-0933-4CC0-B62B-199DA8143413}" destId="{26BF2A71-E1EF-4A31-B199-3F2BB8F93C84}" srcOrd="1" destOrd="0" parTransId="{90F480A1-1C8B-41C0-BB8F-F85EF5385514}" sibTransId="{DE406E2B-D411-4631-9DE1-00668D245C14}"/>
    <dgm:cxn modelId="{809E94B1-2C29-4589-A40A-F69F40F80DD5}" srcId="{92C73BB6-EE1E-4D3F-9A54-146F3B91C135}" destId="{FB103DC4-B1CC-42DC-BBAA-49539BC53105}" srcOrd="1" destOrd="0" parTransId="{CAE24D68-0BD6-4E60-AEA9-CD02F521530B}" sibTransId="{9F705B65-187F-4F6F-BA52-E3A5F1CFE828}"/>
    <dgm:cxn modelId="{13A2F166-E900-4C2C-AA85-5D6EE10DA0A8}" srcId="{FB103DC4-B1CC-42DC-BBAA-49539BC53105}" destId="{863DEF48-5C79-4EE4-B7A7-1524A120E4BC}" srcOrd="0" destOrd="0" parTransId="{640C2661-DF9E-4AC1-9D89-5FE2B03A9568}" sibTransId="{BE7FBFB3-BA7F-494A-8B83-76E2C7BCC735}"/>
    <dgm:cxn modelId="{19128F87-C3D1-49F9-B112-86697C8E8140}" srcId="{FB103DC4-B1CC-42DC-BBAA-49539BC53105}" destId="{C79612DC-D2AF-4EE0-8774-E936BDFE2F89}" srcOrd="1" destOrd="0" parTransId="{370B23B8-942A-46CA-8B58-12EC3F01667C}" sibTransId="{AB591658-5726-4F3D-841A-E28FC3E1570A}"/>
    <dgm:cxn modelId="{45FC110A-0EB4-490F-822D-46756C2FF622}" type="presOf" srcId="{FB103DC4-B1CC-42DC-BBAA-49539BC53105}" destId="{4B4D353E-19F7-4A92-B17E-62EEA74C9D35}" srcOrd="0" destOrd="0" presId="urn:microsoft.com/office/officeart/2005/8/layout/vList5"/>
    <dgm:cxn modelId="{F4030209-9E32-45DF-B354-2EBF35B7FE70}" type="presParOf" srcId="{CB9DD79C-89A2-4EA9-A05C-EB9FF34293CF}" destId="{7C703364-E947-4BC3-9836-017D736E2485}" srcOrd="0" destOrd="0" presId="urn:microsoft.com/office/officeart/2005/8/layout/vList5"/>
    <dgm:cxn modelId="{A99F172B-C38A-4546-BB53-56CEF915A2E0}" type="presParOf" srcId="{7C703364-E947-4BC3-9836-017D736E2485}" destId="{3979F6AB-24EE-4823-9D09-900B4441BA14}" srcOrd="0" destOrd="0" presId="urn:microsoft.com/office/officeart/2005/8/layout/vList5"/>
    <dgm:cxn modelId="{292CAED5-1A3F-42AB-B217-3A8CEAFCA4D2}" type="presParOf" srcId="{7C703364-E947-4BC3-9836-017D736E2485}" destId="{E4DDB55A-077E-4D81-A130-65553A753565}" srcOrd="1" destOrd="0" presId="urn:microsoft.com/office/officeart/2005/8/layout/vList5"/>
    <dgm:cxn modelId="{ECD61199-579C-47B9-B07F-E6EA609F93E9}" type="presParOf" srcId="{CB9DD79C-89A2-4EA9-A05C-EB9FF34293CF}" destId="{8BC4942A-83E2-4FF4-972E-E45BEA80DC05}" srcOrd="1" destOrd="0" presId="urn:microsoft.com/office/officeart/2005/8/layout/vList5"/>
    <dgm:cxn modelId="{E5346E4A-DD1E-4838-95BB-DDE48C07F08D}" type="presParOf" srcId="{CB9DD79C-89A2-4EA9-A05C-EB9FF34293CF}" destId="{EB4FED4F-215C-4158-A001-18DAE4CCE7D8}" srcOrd="2" destOrd="0" presId="urn:microsoft.com/office/officeart/2005/8/layout/vList5"/>
    <dgm:cxn modelId="{4104A81A-1750-443D-B621-4A0CD7328037}" type="presParOf" srcId="{EB4FED4F-215C-4158-A001-18DAE4CCE7D8}" destId="{4B4D353E-19F7-4A92-B17E-62EEA74C9D35}" srcOrd="0" destOrd="0" presId="urn:microsoft.com/office/officeart/2005/8/layout/vList5"/>
    <dgm:cxn modelId="{CA5FD987-EE57-490A-91D3-3A12E7E8C7B1}" type="presParOf" srcId="{EB4FED4F-215C-4158-A001-18DAE4CCE7D8}" destId="{F1FFB59B-3F1D-40F5-877C-EA7D4BD392CD}" srcOrd="1" destOrd="0" presId="urn:microsoft.com/office/officeart/2005/8/layout/vList5"/>
    <dgm:cxn modelId="{71DED4CC-EB95-4A2C-93F2-1B3B0478934E}" type="presParOf" srcId="{CB9DD79C-89A2-4EA9-A05C-EB9FF34293CF}" destId="{56F390CE-0CF7-4630-9323-9A9FB13038FE}" srcOrd="3" destOrd="0" presId="urn:microsoft.com/office/officeart/2005/8/layout/vList5"/>
    <dgm:cxn modelId="{863449CE-6C7E-4052-ABE7-F8F46D37190D}" type="presParOf" srcId="{CB9DD79C-89A2-4EA9-A05C-EB9FF34293CF}" destId="{564D7FE8-2160-4297-8398-3EACBFE56266}" srcOrd="4" destOrd="0" presId="urn:microsoft.com/office/officeart/2005/8/layout/vList5"/>
    <dgm:cxn modelId="{34DDDA1C-4EE0-43D7-A845-43036F65AABD}" type="presParOf" srcId="{564D7FE8-2160-4297-8398-3EACBFE56266}" destId="{124E367D-EE54-4A49-9E66-91DD9DBD51C5}" srcOrd="0" destOrd="0" presId="urn:microsoft.com/office/officeart/2005/8/layout/vList5"/>
    <dgm:cxn modelId="{E17E0FDF-330B-4FC7-967D-4FAE12A3EEA2}" type="presParOf" srcId="{564D7FE8-2160-4297-8398-3EACBFE56266}" destId="{2D76D68A-B1FA-4277-9773-CDC1B5414126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4DDB55A-077E-4D81-A130-65553A753565}">
      <dsp:nvSpPr>
        <dsp:cNvPr id="0" name=""/>
        <dsp:cNvSpPr/>
      </dsp:nvSpPr>
      <dsp:spPr>
        <a:xfrm rot="5400000">
          <a:off x="2845884" y="-1037054"/>
          <a:ext cx="771668" cy="3041617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noProof="0" dirty="0" smtClean="0">
              <a:latin typeface="+mj-lt"/>
              <a:ea typeface="ヒラギノ角ゴ Pro W3"/>
              <a:cs typeface="+mn-cs"/>
            </a:rPr>
            <a:t>Lead time 4 years</a:t>
          </a:r>
          <a:endParaRPr lang="en-US" sz="1200" kern="1200" noProof="0" dirty="0">
            <a:latin typeface="+mj-lt"/>
            <a:ea typeface="ヒラギノ角ゴ Pro W3"/>
            <a:cs typeface="+mn-cs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noProof="0" dirty="0" smtClean="0">
              <a:latin typeface="+mj-lt"/>
              <a:ea typeface="ヒラギノ角ゴ Pro W3"/>
              <a:cs typeface="+mn-cs"/>
            </a:rPr>
            <a:t>Delivery period 3 years</a:t>
          </a:r>
          <a:endParaRPr lang="en-US" sz="1200" kern="1200" noProof="0" dirty="0">
            <a:latin typeface="+mj-lt"/>
            <a:ea typeface="ヒラギノ角ゴ Pro W3"/>
            <a:cs typeface="+mn-cs"/>
          </a:endParaRPr>
        </a:p>
      </dsp:txBody>
      <dsp:txXfrm rot="5400000">
        <a:off x="2845884" y="-1037054"/>
        <a:ext cx="771668" cy="3041617"/>
      </dsp:txXfrm>
    </dsp:sp>
    <dsp:sp modelId="{3979F6AB-24EE-4823-9D09-900B4441BA14}">
      <dsp:nvSpPr>
        <dsp:cNvPr id="0" name=""/>
        <dsp:cNvSpPr/>
      </dsp:nvSpPr>
      <dsp:spPr>
        <a:xfrm>
          <a:off x="0" y="1461"/>
          <a:ext cx="1710910" cy="964585"/>
        </a:xfrm>
        <a:prstGeom prst="round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+mj-lt"/>
              <a:ea typeface="ヒラギノ角ゴ Pro W3"/>
              <a:cs typeface="+mn-cs"/>
            </a:rPr>
            <a:t>General </a:t>
          </a:r>
          <a:r>
            <a:rPr lang="en-US" sz="2000" kern="1200" noProof="0" dirty="0" smtClean="0">
              <a:latin typeface="+mj-lt"/>
              <a:ea typeface="ヒラギノ角ゴ Pro W3"/>
              <a:cs typeface="+mn-cs"/>
            </a:rPr>
            <a:t>Auction</a:t>
          </a:r>
          <a:endParaRPr lang="en-US" sz="2000" kern="1200" noProof="0" dirty="0">
            <a:latin typeface="+mj-lt"/>
            <a:ea typeface="ヒラギノ角ゴ Pro W3"/>
            <a:cs typeface="+mn-cs"/>
          </a:endParaRPr>
        </a:p>
      </dsp:txBody>
      <dsp:txXfrm>
        <a:off x="0" y="1461"/>
        <a:ext cx="1710910" cy="964585"/>
      </dsp:txXfrm>
    </dsp:sp>
    <dsp:sp modelId="{F1FFB59B-3F1D-40F5-877C-EA7D4BD392CD}">
      <dsp:nvSpPr>
        <dsp:cNvPr id="0" name=""/>
        <dsp:cNvSpPr/>
      </dsp:nvSpPr>
      <dsp:spPr>
        <a:xfrm rot="5400000">
          <a:off x="2845884" y="-24239"/>
          <a:ext cx="771668" cy="3041617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noProof="0" dirty="0" smtClean="0">
              <a:latin typeface="+mj-lt"/>
              <a:ea typeface="ヒラギノ角ゴ Pro W3"/>
              <a:cs typeface="+mn-cs"/>
            </a:rPr>
            <a:t>Lead time 3, 2, 1 year</a:t>
          </a:r>
          <a:endParaRPr lang="en-US" sz="1200" kern="1200" noProof="0" dirty="0">
            <a:latin typeface="+mj-lt"/>
            <a:ea typeface="ヒラギノ角ゴ Pro W3"/>
            <a:cs typeface="+mn-cs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noProof="0" dirty="0" smtClean="0">
              <a:latin typeface="+mj-lt"/>
              <a:ea typeface="ヒラギノ角ゴ Pro W3"/>
              <a:cs typeface="+mn-cs"/>
            </a:rPr>
            <a:t>Delivery period 1 year</a:t>
          </a:r>
          <a:endParaRPr lang="en-US" sz="1200" kern="1200" noProof="0" dirty="0">
            <a:latin typeface="+mj-lt"/>
            <a:ea typeface="ヒラギノ角ゴ Pro W3"/>
            <a:cs typeface="+mn-cs"/>
          </a:endParaRPr>
        </a:p>
      </dsp:txBody>
      <dsp:txXfrm rot="5400000">
        <a:off x="2845884" y="-24239"/>
        <a:ext cx="771668" cy="3041617"/>
      </dsp:txXfrm>
    </dsp:sp>
    <dsp:sp modelId="{4B4D353E-19F7-4A92-B17E-62EEA74C9D35}">
      <dsp:nvSpPr>
        <dsp:cNvPr id="0" name=""/>
        <dsp:cNvSpPr/>
      </dsp:nvSpPr>
      <dsp:spPr>
        <a:xfrm>
          <a:off x="0" y="1014276"/>
          <a:ext cx="1710910" cy="964585"/>
        </a:xfrm>
        <a:prstGeom prst="roundRect">
          <a:avLst/>
        </a:prstGeom>
        <a:solidFill>
          <a:schemeClr val="accent1">
            <a:shade val="80000"/>
            <a:hueOff val="363230"/>
            <a:satOff val="-36097"/>
            <a:lumOff val="1954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noProof="0" dirty="0" smtClean="0">
              <a:latin typeface="+mj-lt"/>
              <a:ea typeface="ヒラギノ角ゴ Pro W3"/>
              <a:cs typeface="+mn-cs"/>
            </a:rPr>
            <a:t>Adjustment Auctions</a:t>
          </a:r>
          <a:endParaRPr lang="en-US" sz="2000" kern="1200" noProof="0" dirty="0">
            <a:latin typeface="+mj-lt"/>
            <a:ea typeface="ヒラギノ角ゴ Pro W3"/>
            <a:cs typeface="+mn-cs"/>
          </a:endParaRPr>
        </a:p>
      </dsp:txBody>
      <dsp:txXfrm>
        <a:off x="0" y="1014276"/>
        <a:ext cx="1710910" cy="964585"/>
      </dsp:txXfrm>
    </dsp:sp>
    <dsp:sp modelId="{2D76D68A-B1FA-4277-9773-CDC1B5414126}">
      <dsp:nvSpPr>
        <dsp:cNvPr id="0" name=""/>
        <dsp:cNvSpPr/>
      </dsp:nvSpPr>
      <dsp:spPr>
        <a:xfrm rot="5400000">
          <a:off x="2845884" y="998877"/>
          <a:ext cx="771668" cy="3041617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noProof="0" dirty="0" smtClean="0">
              <a:latin typeface="+mj-lt"/>
              <a:ea typeface="ヒラギノ角ゴ Pro W3"/>
              <a:cs typeface="+mn-cs"/>
            </a:rPr>
            <a:t>Lead time  &lt;1 year</a:t>
          </a:r>
          <a:endParaRPr lang="en-US" sz="1200" kern="1200" noProof="0" dirty="0">
            <a:latin typeface="+mj-lt"/>
            <a:ea typeface="ヒラギノ角ゴ Pro W3"/>
            <a:cs typeface="+mn-cs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noProof="0" dirty="0" smtClean="0">
              <a:latin typeface="+mj-lt"/>
              <a:ea typeface="ヒラギノ角ゴ Pro W3"/>
              <a:cs typeface="+mn-cs"/>
            </a:rPr>
            <a:t>Delivery period 1 month</a:t>
          </a:r>
          <a:endParaRPr lang="en-US" sz="1200" kern="1200" noProof="0" dirty="0">
            <a:latin typeface="+mj-lt"/>
            <a:ea typeface="ヒラギノ角ゴ Pro W3"/>
            <a:cs typeface="+mn-cs"/>
          </a:endParaRPr>
        </a:p>
      </dsp:txBody>
      <dsp:txXfrm rot="5400000">
        <a:off x="2845884" y="998877"/>
        <a:ext cx="771668" cy="3041617"/>
      </dsp:txXfrm>
    </dsp:sp>
    <dsp:sp modelId="{124E367D-EE54-4A49-9E66-91DD9DBD51C5}">
      <dsp:nvSpPr>
        <dsp:cNvPr id="0" name=""/>
        <dsp:cNvSpPr/>
      </dsp:nvSpPr>
      <dsp:spPr>
        <a:xfrm>
          <a:off x="0" y="2027091"/>
          <a:ext cx="1710910" cy="964585"/>
        </a:xfrm>
        <a:prstGeom prst="roundRect">
          <a:avLst/>
        </a:prstGeom>
        <a:solidFill>
          <a:schemeClr val="accent1">
            <a:shade val="80000"/>
            <a:hueOff val="726461"/>
            <a:satOff val="-72193"/>
            <a:lumOff val="3909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noProof="0" dirty="0" smtClean="0">
              <a:latin typeface="+mj-lt"/>
              <a:ea typeface="ヒラギノ角ゴ Pro W3"/>
              <a:cs typeface="+mn-cs"/>
            </a:rPr>
            <a:t>Secondary Market</a:t>
          </a:r>
          <a:endParaRPr lang="en-US" sz="2000" kern="1200" noProof="0" dirty="0">
            <a:latin typeface="+mj-lt"/>
            <a:ea typeface="ヒラギノ角ゴ Pro W3"/>
            <a:cs typeface="+mn-cs"/>
          </a:endParaRPr>
        </a:p>
      </dsp:txBody>
      <dsp:txXfrm>
        <a:off x="0" y="2027091"/>
        <a:ext cx="1710910" cy="96458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0.29508</cdr:x>
      <cdr:y>0.55101</cdr:y>
    </cdr:from>
    <cdr:to>
      <cdr:x>0.57377</cdr:x>
      <cdr:y>0.66529</cdr:y>
    </cdr:to>
    <cdr:sp macro="" textlink="">
      <cdr:nvSpPr>
        <cdr:cNvPr id="3" name="Rectangle 2"/>
        <cdr:cNvSpPr/>
      </cdr:nvSpPr>
      <cdr:spPr>
        <a:xfrm xmlns:a="http://schemas.openxmlformats.org/drawingml/2006/main">
          <a:off x="1296144" y="1388690"/>
          <a:ext cx="1224136" cy="28803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it-IT" sz="1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Fuel Costs</a:t>
          </a:r>
          <a:endParaRPr lang="it-IT" sz="100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0.59016</cdr:x>
      <cdr:y>0.15101</cdr:y>
    </cdr:from>
    <cdr:to>
      <cdr:x>0.77049</cdr:x>
      <cdr:y>0.57958</cdr:y>
    </cdr:to>
    <cdr:sp macro="" textlink="">
      <cdr:nvSpPr>
        <cdr:cNvPr id="4" name="Rectangle 3"/>
        <cdr:cNvSpPr/>
      </cdr:nvSpPr>
      <cdr:spPr>
        <a:xfrm xmlns:a="http://schemas.openxmlformats.org/drawingml/2006/main">
          <a:off x="2592288" y="380578"/>
          <a:ext cx="792088" cy="108012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en-US" dirty="0" smtClean="0">
              <a:solidFill>
                <a:srgbClr val="0033A0"/>
              </a:solidFill>
            </a:rPr>
            <a:t>Variable O&amp;M and other variable costs</a:t>
          </a:r>
          <a:endParaRPr lang="en-US" dirty="0">
            <a:solidFill>
              <a:srgbClr val="0033A0"/>
            </a:solidFill>
          </a:endParaRPr>
        </a:p>
      </cdr:txBody>
    </cdr:sp>
  </cdr:relSizeAnchor>
  <cdr:relSizeAnchor xmlns:cdr="http://schemas.openxmlformats.org/drawingml/2006/chartDrawing">
    <cdr:from>
      <cdr:x>0.52459</cdr:x>
      <cdr:y>0.26529</cdr:y>
    </cdr:from>
    <cdr:to>
      <cdr:x>0.59016</cdr:x>
      <cdr:y>0.29386</cdr:y>
    </cdr:to>
    <cdr:sp macro="" textlink="">
      <cdr:nvSpPr>
        <cdr:cNvPr id="6" name="Straight Connector 5"/>
        <cdr:cNvSpPr/>
      </cdr:nvSpPr>
      <cdr:spPr>
        <a:xfrm xmlns:a="http://schemas.openxmlformats.org/drawingml/2006/main" flipV="1">
          <a:off x="2304256" y="668610"/>
          <a:ext cx="288032" cy="72008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it-IT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1629" cy="493948"/>
          </a:xfrm>
          <a:prstGeom prst="rect">
            <a:avLst/>
          </a:prstGeom>
        </p:spPr>
        <p:txBody>
          <a:bodyPr vert="horz" lIns="90797" tIns="45399" rIns="90797" bIns="45399" rtlCol="0"/>
          <a:lstStyle>
            <a:lvl1pPr algn="l">
              <a:defRPr sz="1100"/>
            </a:lvl1pPr>
          </a:lstStyle>
          <a:p>
            <a:endParaRPr lang="en-GB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17323" y="0"/>
            <a:ext cx="2921629" cy="493948"/>
          </a:xfrm>
          <a:prstGeom prst="rect">
            <a:avLst/>
          </a:prstGeom>
        </p:spPr>
        <p:txBody>
          <a:bodyPr vert="horz" lIns="90797" tIns="45399" rIns="90797" bIns="45399" rtlCol="0"/>
          <a:lstStyle>
            <a:lvl1pPr algn="r">
              <a:defRPr sz="1100"/>
            </a:lvl1pPr>
          </a:lstStyle>
          <a:p>
            <a:fld id="{A54D7583-12D8-4EEF-89CE-C05DDB2F8E49}" type="datetimeFigureOut">
              <a:rPr lang="en-GB" smtClean="0"/>
              <a:pPr/>
              <a:t>28/09/2015</a:t>
            </a:fld>
            <a:endParaRPr lang="en-GB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9372375"/>
            <a:ext cx="2921629" cy="493947"/>
          </a:xfrm>
          <a:prstGeom prst="rect">
            <a:avLst/>
          </a:prstGeom>
        </p:spPr>
        <p:txBody>
          <a:bodyPr vert="horz" lIns="90797" tIns="45399" rIns="90797" bIns="45399" rtlCol="0" anchor="b"/>
          <a:lstStyle>
            <a:lvl1pPr algn="l">
              <a:defRPr sz="1100"/>
            </a:lvl1pPr>
          </a:lstStyle>
          <a:p>
            <a:endParaRPr lang="en-GB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17323" y="9372375"/>
            <a:ext cx="2921629" cy="493947"/>
          </a:xfrm>
          <a:prstGeom prst="rect">
            <a:avLst/>
          </a:prstGeom>
        </p:spPr>
        <p:txBody>
          <a:bodyPr vert="horz" lIns="90797" tIns="45399" rIns="90797" bIns="45399" rtlCol="0" anchor="b"/>
          <a:lstStyle>
            <a:lvl1pPr algn="r">
              <a:defRPr sz="1100"/>
            </a:lvl1pPr>
          </a:lstStyle>
          <a:p>
            <a:fld id="{5084DF50-CBE2-4EFC-B9AD-32887CC909F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6411751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20894" cy="493395"/>
          </a:xfrm>
          <a:prstGeom prst="rect">
            <a:avLst/>
          </a:prstGeom>
        </p:spPr>
        <p:txBody>
          <a:bodyPr vert="horz" lIns="90797" tIns="45399" rIns="90797" bIns="4539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18073" y="1"/>
            <a:ext cx="2920894" cy="493395"/>
          </a:xfrm>
          <a:prstGeom prst="rect">
            <a:avLst/>
          </a:prstGeom>
        </p:spPr>
        <p:txBody>
          <a:bodyPr vert="horz" lIns="90797" tIns="45399" rIns="90797" bIns="4539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>
                <a:latin typeface="+mn-lt"/>
                <a:cs typeface="+mn-cs"/>
              </a:defRPr>
            </a:lvl1pPr>
          </a:lstStyle>
          <a:p>
            <a:pPr>
              <a:defRPr/>
            </a:pPr>
            <a:fld id="{AE6670FF-B9A6-46EB-8C3A-21E98A8580A9}" type="datetimeFigureOut">
              <a:rPr lang="it-IT"/>
              <a:pPr>
                <a:defRPr/>
              </a:pPr>
              <a:t>28/09/2015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82550" y="741363"/>
            <a:ext cx="6575425" cy="36988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797" tIns="45399" rIns="90797" bIns="45399" rtlCol="0" anchor="ctr"/>
          <a:lstStyle/>
          <a:p>
            <a:pPr lvl="0"/>
            <a:endParaRPr lang="it-IT" noProof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4053" y="4687253"/>
            <a:ext cx="5392420" cy="4440555"/>
          </a:xfrm>
          <a:prstGeom prst="rect">
            <a:avLst/>
          </a:prstGeom>
        </p:spPr>
        <p:txBody>
          <a:bodyPr vert="horz" lIns="90797" tIns="45399" rIns="90797" bIns="45399" rtlCol="0"/>
          <a:lstStyle/>
          <a:p>
            <a:pPr lvl="0"/>
            <a:r>
              <a:rPr lang="it-IT" noProof="0" smtClean="0"/>
              <a:t>Fare clic per modificare stili del testo dello schema</a:t>
            </a:r>
          </a:p>
          <a:p>
            <a:pPr lvl="1"/>
            <a:r>
              <a:rPr lang="it-IT" noProof="0" smtClean="0"/>
              <a:t>Secondo livello</a:t>
            </a:r>
          </a:p>
          <a:p>
            <a:pPr lvl="2"/>
            <a:r>
              <a:rPr lang="it-IT" noProof="0" smtClean="0"/>
              <a:t>Terzo livello</a:t>
            </a:r>
          </a:p>
          <a:p>
            <a:pPr lvl="3"/>
            <a:r>
              <a:rPr lang="it-IT" noProof="0" smtClean="0"/>
              <a:t>Quarto livello</a:t>
            </a:r>
          </a:p>
          <a:p>
            <a:pPr lvl="4"/>
            <a:r>
              <a:rPr lang="it-IT" noProof="0" smtClean="0"/>
              <a:t>Quinto livello</a:t>
            </a:r>
            <a:endParaRPr lang="it-IT" noProof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1" y="9372793"/>
            <a:ext cx="2920894" cy="493395"/>
          </a:xfrm>
          <a:prstGeom prst="rect">
            <a:avLst/>
          </a:prstGeom>
        </p:spPr>
        <p:txBody>
          <a:bodyPr vert="horz" lIns="90797" tIns="45399" rIns="90797" bIns="4539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18073" y="9372793"/>
            <a:ext cx="2920894" cy="493395"/>
          </a:xfrm>
          <a:prstGeom prst="rect">
            <a:avLst/>
          </a:prstGeom>
        </p:spPr>
        <p:txBody>
          <a:bodyPr vert="horz" lIns="90797" tIns="45399" rIns="90797" bIns="4539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>
                <a:latin typeface="+mn-lt"/>
                <a:cs typeface="+mn-cs"/>
              </a:defRPr>
            </a:lvl1pPr>
          </a:lstStyle>
          <a:p>
            <a:pPr>
              <a:defRPr/>
            </a:pPr>
            <a:fld id="{C8127881-DE8C-4F7E-8F1B-C60CED46E1D5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4613100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127881-DE8C-4F7E-8F1B-C60CED46E1D5}" type="slidenum">
              <a:rPr lang="it-IT" smtClean="0"/>
              <a:pPr>
                <a:defRPr/>
              </a:pPr>
              <a:t>2</a:t>
            </a:fld>
            <a:endParaRPr lang="it-IT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127881-DE8C-4F7E-8F1B-C60CED46E1D5}" type="slidenum">
              <a:rPr lang="it-IT" smtClean="0"/>
              <a:pPr>
                <a:defRPr/>
              </a:pPr>
              <a:t>3</a:t>
            </a:fld>
            <a:endParaRPr lang="it-IT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127881-DE8C-4F7E-8F1B-C60CED46E1D5}" type="slidenum">
              <a:rPr lang="it-IT" smtClean="0"/>
              <a:pPr>
                <a:defRPr/>
              </a:pPr>
              <a:t>7</a:t>
            </a:fld>
            <a:endParaRPr lang="it-IT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 single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ottotitolo 2"/>
          <p:cNvSpPr txBox="1">
            <a:spLocks/>
          </p:cNvSpPr>
          <p:nvPr userDrawn="1"/>
        </p:nvSpPr>
        <p:spPr>
          <a:xfrm>
            <a:off x="325438" y="1269207"/>
            <a:ext cx="8355012" cy="3212306"/>
          </a:xfrm>
          <a:prstGeom prst="rect">
            <a:avLst/>
          </a:prstGeom>
        </p:spPr>
        <p:txBody>
          <a:bodyPr tIns="0"/>
          <a:lstStyle>
            <a:lvl1pPr marL="0" indent="0" algn="l" defTabSz="914400" rtl="0" eaLnBrk="1" latinLnBrk="0" hangingPunct="1">
              <a:lnSpc>
                <a:spcPts val="2800"/>
              </a:lnSpc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200" fontAlgn="auto">
              <a:spcAft>
                <a:spcPts val="0"/>
              </a:spcAft>
              <a:buFont typeface="Arial"/>
              <a:buNone/>
              <a:defRPr/>
            </a:pPr>
            <a:endParaRPr lang="it-IT" dirty="0">
              <a:cs typeface="Arial"/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 sz="1200">
                <a:solidFill>
                  <a:srgbClr val="A8A9AD"/>
                </a:solidFill>
              </a:defRPr>
            </a:lvl1pPr>
          </a:lstStyle>
          <a:p>
            <a:pPr>
              <a:defRPr/>
            </a:pPr>
            <a:fld id="{200CA9A3-9FF2-47CF-8C5F-52462FBD7B1B}" type="slidenum">
              <a:rPr lang="it-IT"/>
              <a:pPr>
                <a:defRPr/>
              </a:pPr>
              <a:t>‹#›</a:t>
            </a:fld>
            <a:endParaRPr lang="it-IT"/>
          </a:p>
        </p:txBody>
      </p:sp>
      <p:sp>
        <p:nvSpPr>
          <p:cNvPr id="8" name="Segnaposto testo 2"/>
          <p:cNvSpPr>
            <a:spLocks noGrp="1"/>
          </p:cNvSpPr>
          <p:nvPr>
            <p:ph type="body" sz="quarter" idx="10" hasCustomPrompt="1"/>
          </p:nvPr>
        </p:nvSpPr>
        <p:spPr>
          <a:xfrm>
            <a:off x="298678" y="1692000"/>
            <a:ext cx="8435272" cy="296798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800"/>
              </a:lnSpc>
              <a:buNone/>
              <a:defRPr sz="1800" baseline="0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solidFill>
                  <a:srgbClr val="ADADA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1800">
                <a:solidFill>
                  <a:srgbClr val="ADADA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1800">
                <a:solidFill>
                  <a:srgbClr val="ADADA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1800">
                <a:solidFill>
                  <a:srgbClr val="ADADA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it-IT" dirty="0" smtClean="0"/>
              <a:t>Testo su una colonna</a:t>
            </a:r>
          </a:p>
        </p:txBody>
      </p:sp>
      <p:sp>
        <p:nvSpPr>
          <p:cNvPr id="10" name="Titolo 1"/>
          <p:cNvSpPr>
            <a:spLocks noGrp="1"/>
          </p:cNvSpPr>
          <p:nvPr>
            <p:ph type="title" hasCustomPrompt="1"/>
          </p:nvPr>
        </p:nvSpPr>
        <p:spPr>
          <a:xfrm>
            <a:off x="1353600" y="332696"/>
            <a:ext cx="6418800" cy="360000"/>
          </a:xfrm>
          <a:prstGeom prst="rect">
            <a:avLst/>
          </a:prstGeom>
        </p:spPr>
        <p:txBody>
          <a:bodyPr/>
          <a:lstStyle>
            <a:lvl1pPr algn="l">
              <a:defRPr lang="it-IT" sz="2400" b="0" kern="1200" dirty="0">
                <a:solidFill>
                  <a:srgbClr val="0033A0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it-IT" dirty="0" smtClean="0"/>
              <a:t>Titolo</a:t>
            </a:r>
            <a:endParaRPr lang="it-IT" dirty="0"/>
          </a:p>
        </p:txBody>
      </p:sp>
      <p:sp>
        <p:nvSpPr>
          <p:cNvPr id="11" name="Segnaposto testo 4"/>
          <p:cNvSpPr>
            <a:spLocks noGrp="1"/>
          </p:cNvSpPr>
          <p:nvPr>
            <p:ph type="body" sz="quarter" idx="11" hasCustomPrompt="1"/>
          </p:nvPr>
        </p:nvSpPr>
        <p:spPr>
          <a:xfrm>
            <a:off x="1353600" y="692736"/>
            <a:ext cx="6418800" cy="360000"/>
          </a:xfrm>
          <a:prstGeom prst="rect">
            <a:avLst/>
          </a:prstGeom>
        </p:spPr>
        <p:txBody>
          <a:bodyPr/>
          <a:lstStyle>
            <a:lvl1pPr marL="0" indent="0" algn="l" defTabSz="457200" rtl="0" eaLnBrk="1" latinLnBrk="0" hangingPunct="1">
              <a:lnSpc>
                <a:spcPts val="2800"/>
              </a:lnSpc>
              <a:spcBef>
                <a:spcPct val="0"/>
              </a:spcBef>
              <a:buNone/>
              <a:defRPr lang="it-IT" sz="2000" b="0" kern="1200" cap="none" baseline="0" dirty="0">
                <a:solidFill>
                  <a:srgbClr val="0033A0"/>
                </a:solidFill>
                <a:latin typeface="Arial"/>
                <a:ea typeface="+mj-ea"/>
                <a:cs typeface="Arial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it-IT" dirty="0" smtClean="0"/>
              <a:t>Sottotitolo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ttangolo 18"/>
          <p:cNvSpPr/>
          <p:nvPr/>
        </p:nvSpPr>
        <p:spPr>
          <a:xfrm>
            <a:off x="1727684" y="208000"/>
            <a:ext cx="3501612" cy="3607061"/>
          </a:xfrm>
          <a:prstGeom prst="rect">
            <a:avLst/>
          </a:prstGeom>
          <a:noFill/>
          <a:ln w="28575" cmpd="sng">
            <a:solidFill>
              <a:srgbClr val="0033A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>
              <a:ln w="28575" cmpd="sng">
                <a:solidFill>
                  <a:prstClr val="black"/>
                </a:solidFill>
              </a:ln>
              <a:solidFill>
                <a:srgbClr val="24509A"/>
              </a:solidFill>
            </a:endParaRPr>
          </a:p>
        </p:txBody>
      </p:sp>
      <p:sp>
        <p:nvSpPr>
          <p:cNvPr id="20" name="Rettangolo 19"/>
          <p:cNvSpPr/>
          <p:nvPr/>
        </p:nvSpPr>
        <p:spPr>
          <a:xfrm>
            <a:off x="5281259" y="3868589"/>
            <a:ext cx="1036902" cy="1066912"/>
          </a:xfrm>
          <a:prstGeom prst="rect">
            <a:avLst/>
          </a:prstGeom>
          <a:noFill/>
          <a:ln w="28575" cmpd="sng">
            <a:solidFill>
              <a:srgbClr val="DC440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 dirty="0">
              <a:ln w="38100" cmpd="sng">
                <a:solidFill>
                  <a:prstClr val="black"/>
                </a:solidFill>
              </a:ln>
              <a:solidFill>
                <a:srgbClr val="DF6426"/>
              </a:solidFill>
            </a:endParaRPr>
          </a:p>
        </p:txBody>
      </p:sp>
      <p:pic>
        <p:nvPicPr>
          <p:cNvPr id="23" name="marchio_enel_2.jpg" descr="/Users/mario/Lavori/Enel/enel ppt/PPT 2/marchio_enel_2.jpg"/>
          <p:cNvPicPr>
            <a:picLocks/>
          </p:cNvPicPr>
          <p:nvPr/>
        </p:nvPicPr>
        <p:blipFill>
          <a:blip r:embed="rId2" cstate="print"/>
          <a:srcRect b="13113"/>
          <a:stretch>
            <a:fillRect/>
          </a:stretch>
        </p:blipFill>
        <p:spPr bwMode="auto">
          <a:xfrm>
            <a:off x="6369166" y="2725855"/>
            <a:ext cx="1047150" cy="1079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egnaposto testo 5"/>
          <p:cNvSpPr>
            <a:spLocks noGrp="1"/>
          </p:cNvSpPr>
          <p:nvPr>
            <p:ph type="body" sz="quarter" idx="10" hasCustomPrompt="1"/>
          </p:nvPr>
        </p:nvSpPr>
        <p:spPr>
          <a:xfrm>
            <a:off x="1763688" y="3003798"/>
            <a:ext cx="3384376" cy="714192"/>
          </a:xfrm>
          <a:prstGeom prst="rect">
            <a:avLst/>
          </a:prstGeom>
        </p:spPr>
        <p:txBody>
          <a:bodyPr lIns="180000" tIns="180000" rIns="180000" bIns="180000"/>
          <a:lstStyle>
            <a:lvl1pPr marL="0" indent="0">
              <a:buNone/>
              <a:defRPr sz="2000" baseline="0">
                <a:solidFill>
                  <a:srgbClr val="DC440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it-IT" dirty="0" err="1" smtClean="0"/>
              <a:t>Place</a:t>
            </a:r>
            <a:r>
              <a:rPr lang="it-IT" dirty="0" smtClean="0"/>
              <a:t>, </a:t>
            </a:r>
            <a:r>
              <a:rPr lang="it-IT" dirty="0" err="1" smtClean="0"/>
              <a:t>day</a:t>
            </a:r>
            <a:r>
              <a:rPr lang="it-IT" dirty="0" smtClean="0"/>
              <a:t> </a:t>
            </a:r>
            <a:r>
              <a:rPr lang="it-IT" dirty="0" err="1" smtClean="0"/>
              <a:t>month</a:t>
            </a:r>
            <a:r>
              <a:rPr lang="it-IT" dirty="0" smtClean="0"/>
              <a:t> </a:t>
            </a:r>
            <a:r>
              <a:rPr lang="it-IT" dirty="0" err="1" smtClean="0"/>
              <a:t>year</a:t>
            </a:r>
            <a:endParaRPr lang="it-IT" dirty="0" smtClean="0"/>
          </a:p>
        </p:txBody>
      </p:sp>
      <p:sp>
        <p:nvSpPr>
          <p:cNvPr id="8" name="Titolo 1"/>
          <p:cNvSpPr>
            <a:spLocks noGrp="1"/>
          </p:cNvSpPr>
          <p:nvPr>
            <p:ph type="title" hasCustomPrompt="1"/>
          </p:nvPr>
        </p:nvSpPr>
        <p:spPr>
          <a:xfrm>
            <a:off x="1763688" y="267494"/>
            <a:ext cx="3384375" cy="2664296"/>
          </a:xfrm>
          <a:prstGeom prst="rect">
            <a:avLst/>
          </a:prstGeom>
        </p:spPr>
        <p:txBody>
          <a:bodyPr lIns="180000" tIns="180000" rIns="180000" bIns="180000"/>
          <a:lstStyle>
            <a:lvl1pPr algn="l">
              <a:defRPr sz="2800" baseline="0">
                <a:solidFill>
                  <a:srgbClr val="0033A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it-IT" dirty="0" err="1" smtClean="0"/>
              <a:t>Presentation</a:t>
            </a:r>
            <a:r>
              <a:rPr lang="it-IT" dirty="0" smtClean="0"/>
              <a:t> Title</a:t>
            </a:r>
            <a:endParaRPr lang="it-IT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 single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ottotitolo 2"/>
          <p:cNvSpPr txBox="1">
            <a:spLocks/>
          </p:cNvSpPr>
          <p:nvPr userDrawn="1"/>
        </p:nvSpPr>
        <p:spPr>
          <a:xfrm>
            <a:off x="325438" y="1269207"/>
            <a:ext cx="8355012" cy="3212306"/>
          </a:xfrm>
          <a:prstGeom prst="rect">
            <a:avLst/>
          </a:prstGeom>
        </p:spPr>
        <p:txBody>
          <a:bodyPr tIns="0"/>
          <a:lstStyle>
            <a:lvl1pPr marL="0" indent="0" algn="l" defTabSz="914400" rtl="0" eaLnBrk="1" latinLnBrk="0" hangingPunct="1">
              <a:lnSpc>
                <a:spcPts val="2800"/>
              </a:lnSpc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200" fontAlgn="auto">
              <a:spcAft>
                <a:spcPts val="0"/>
              </a:spcAft>
              <a:buFont typeface="Arial"/>
              <a:buNone/>
              <a:defRPr/>
            </a:pPr>
            <a:endParaRPr lang="it-IT" dirty="0">
              <a:solidFill>
                <a:prstClr val="black">
                  <a:tint val="75000"/>
                </a:prstClr>
              </a:solidFill>
              <a:cs typeface="Arial"/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8172450" y="4767263"/>
            <a:ext cx="514350" cy="273844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A8A9AD"/>
                </a:solidFill>
              </a:defRPr>
            </a:lvl1pPr>
          </a:lstStyle>
          <a:p>
            <a:pPr>
              <a:defRPr/>
            </a:pPr>
            <a:fld id="{200CA9A3-9FF2-47CF-8C5F-52462FBD7B1B}" type="slidenum">
              <a:rPr lang="it-IT"/>
              <a:pPr>
                <a:defRPr/>
              </a:pPr>
              <a:t>‹#›</a:t>
            </a:fld>
            <a:endParaRPr lang="it-IT"/>
          </a:p>
        </p:txBody>
      </p:sp>
      <p:sp>
        <p:nvSpPr>
          <p:cNvPr id="10" name="Titolo 1"/>
          <p:cNvSpPr>
            <a:spLocks noGrp="1"/>
          </p:cNvSpPr>
          <p:nvPr>
            <p:ph type="title" hasCustomPrompt="1"/>
          </p:nvPr>
        </p:nvSpPr>
        <p:spPr>
          <a:xfrm>
            <a:off x="1353600" y="332696"/>
            <a:ext cx="6418800" cy="360000"/>
          </a:xfrm>
          <a:prstGeom prst="rect">
            <a:avLst/>
          </a:prstGeom>
        </p:spPr>
        <p:txBody>
          <a:bodyPr/>
          <a:lstStyle>
            <a:lvl1pPr algn="l">
              <a:defRPr lang="it-IT" sz="2400" b="0" kern="1200" dirty="0">
                <a:solidFill>
                  <a:srgbClr val="0033A0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it-IT" dirty="0" err="1" smtClean="0"/>
              <a:t>Page</a:t>
            </a:r>
            <a:r>
              <a:rPr lang="it-IT" dirty="0" smtClean="0"/>
              <a:t> Title</a:t>
            </a:r>
            <a:endParaRPr lang="it-IT" dirty="0"/>
          </a:p>
        </p:txBody>
      </p:sp>
      <p:sp>
        <p:nvSpPr>
          <p:cNvPr id="11" name="Segnaposto testo 4"/>
          <p:cNvSpPr>
            <a:spLocks noGrp="1"/>
          </p:cNvSpPr>
          <p:nvPr>
            <p:ph type="body" sz="quarter" idx="11" hasCustomPrompt="1"/>
          </p:nvPr>
        </p:nvSpPr>
        <p:spPr>
          <a:xfrm>
            <a:off x="1353600" y="692736"/>
            <a:ext cx="6418800" cy="360000"/>
          </a:xfrm>
          <a:prstGeom prst="rect">
            <a:avLst/>
          </a:prstGeom>
        </p:spPr>
        <p:txBody>
          <a:bodyPr/>
          <a:lstStyle>
            <a:lvl1pPr marL="0" indent="0" algn="l" defTabSz="457200" rtl="0" eaLnBrk="1" latinLnBrk="0" hangingPunct="1">
              <a:lnSpc>
                <a:spcPts val="2800"/>
              </a:lnSpc>
              <a:spcBef>
                <a:spcPct val="0"/>
              </a:spcBef>
              <a:buNone/>
              <a:defRPr lang="it-IT" sz="2000" b="0" kern="1200" cap="none" baseline="0" dirty="0">
                <a:solidFill>
                  <a:srgbClr val="0033A0"/>
                </a:solidFill>
                <a:latin typeface="Arial"/>
                <a:ea typeface="+mj-ea"/>
                <a:cs typeface="Arial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it-IT" dirty="0" err="1" smtClean="0"/>
              <a:t>Subtitle</a:t>
            </a:r>
            <a:r>
              <a:rPr lang="it-IT" dirty="0" smtClean="0"/>
              <a:t> (</a:t>
            </a:r>
            <a:r>
              <a:rPr lang="it-IT" dirty="0" err="1" smtClean="0"/>
              <a:t>if</a:t>
            </a:r>
            <a:r>
              <a:rPr lang="it-IT" dirty="0" smtClean="0"/>
              <a:t> </a:t>
            </a:r>
            <a:r>
              <a:rPr lang="it-IT" dirty="0" err="1" smtClean="0"/>
              <a:t>any</a:t>
            </a:r>
            <a:r>
              <a:rPr lang="it-IT" dirty="0" smtClean="0"/>
              <a:t>)</a:t>
            </a:r>
          </a:p>
        </p:txBody>
      </p:sp>
      <p:sp>
        <p:nvSpPr>
          <p:cNvPr id="12" name="Segnaposto testo 2"/>
          <p:cNvSpPr>
            <a:spLocks noGrp="1"/>
          </p:cNvSpPr>
          <p:nvPr>
            <p:ph type="body" sz="quarter" idx="10" hasCustomPrompt="1"/>
          </p:nvPr>
        </p:nvSpPr>
        <p:spPr>
          <a:xfrm>
            <a:off x="298678" y="1692000"/>
            <a:ext cx="8435272" cy="296798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800"/>
              </a:lnSpc>
              <a:buNone/>
              <a:defRPr sz="1800" baseline="0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solidFill>
                  <a:srgbClr val="ADADA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1800">
                <a:solidFill>
                  <a:srgbClr val="ADADA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1800">
                <a:solidFill>
                  <a:srgbClr val="ADADA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1800">
                <a:solidFill>
                  <a:srgbClr val="ADADA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it-IT" dirty="0" smtClean="0"/>
              <a:t>Single </a:t>
            </a:r>
            <a:r>
              <a:rPr lang="it-IT" dirty="0" err="1" smtClean="0"/>
              <a:t>column</a:t>
            </a:r>
            <a:r>
              <a:rPr lang="it-IT" dirty="0" smtClean="0"/>
              <a:t> text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6"/>
          <p:cNvSpPr>
            <a:spLocks noGrp="1"/>
          </p:cNvSpPr>
          <p:nvPr>
            <p:ph type="sldNum" sz="quarter" idx="4"/>
          </p:nvPr>
        </p:nvSpPr>
        <p:spPr>
          <a:xfrm>
            <a:off x="8172450" y="4767263"/>
            <a:ext cx="514350" cy="273844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A8A9AD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5F870F5-A8EE-406C-AA57-200223E45060}" type="slidenum">
              <a:rPr lang="it-IT"/>
              <a:pPr>
                <a:defRPr/>
              </a:pPr>
              <a:t>‹#›</a:t>
            </a:fld>
            <a:endParaRPr lang="it-IT" dirty="0"/>
          </a:p>
        </p:txBody>
      </p:sp>
      <p:pic>
        <p:nvPicPr>
          <p:cNvPr id="8" name="marchio_enel.jpg" descr="/Users/mario/Lavori/Enel/enel ppt/PPT 2/marchio_enel.jpg"/>
          <p:cNvPicPr>
            <a:picLocks/>
          </p:cNvPicPr>
          <p:nvPr userDrawn="1"/>
        </p:nvPicPr>
        <p:blipFill>
          <a:blip r:embed="rId3" cstate="print"/>
          <a:srcRect b="12059"/>
          <a:stretch>
            <a:fillRect/>
          </a:stretch>
        </p:blipFill>
        <p:spPr bwMode="auto">
          <a:xfrm>
            <a:off x="8049600" y="342000"/>
            <a:ext cx="705600" cy="728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ttangolo 13"/>
          <p:cNvSpPr/>
          <p:nvPr userDrawn="1"/>
        </p:nvSpPr>
        <p:spPr>
          <a:xfrm>
            <a:off x="388938" y="338138"/>
            <a:ext cx="700087" cy="700087"/>
          </a:xfrm>
          <a:prstGeom prst="rect">
            <a:avLst/>
          </a:prstGeom>
          <a:noFill/>
          <a:ln w="19050" cmpd="sng">
            <a:solidFill>
              <a:srgbClr val="0033A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>
              <a:ln w="28575" cmpd="sng">
                <a:solidFill>
                  <a:schemeClr val="tx1"/>
                </a:solidFill>
              </a:ln>
            </a:endParaRPr>
          </a:p>
        </p:txBody>
      </p:sp>
      <p:sp>
        <p:nvSpPr>
          <p:cNvPr id="15" name="Rettangolo 14"/>
          <p:cNvSpPr/>
          <p:nvPr userDrawn="1"/>
        </p:nvSpPr>
        <p:spPr>
          <a:xfrm>
            <a:off x="769938" y="1103313"/>
            <a:ext cx="319087" cy="319087"/>
          </a:xfrm>
          <a:prstGeom prst="rect">
            <a:avLst/>
          </a:prstGeom>
          <a:noFill/>
          <a:ln w="19050" cmpd="sng">
            <a:solidFill>
              <a:srgbClr val="DC440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 dirty="0">
              <a:ln w="38100" cmpd="sng">
                <a:solidFill>
                  <a:schemeClr val="tx1"/>
                </a:solidFill>
              </a:ln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6" r:id="rId2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4971590" y="780568"/>
            <a:ext cx="1800000" cy="1800000"/>
          </a:xfrm>
          <a:prstGeom prst="rect">
            <a:avLst/>
          </a:prstGeom>
          <a:noFill/>
          <a:ln w="28575" cmpd="sng">
            <a:solidFill>
              <a:srgbClr val="DC440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 dirty="0">
              <a:ln w="38100" cmpd="sng">
                <a:solidFill>
                  <a:prstClr val="black"/>
                </a:solidFill>
              </a:ln>
              <a:solidFill>
                <a:srgbClr val="DF6426"/>
              </a:solidFill>
            </a:endParaRPr>
          </a:p>
        </p:txBody>
      </p:sp>
      <p:pic>
        <p:nvPicPr>
          <p:cNvPr id="4" name="marchio_enel_2.jpg" descr="/Users/mario/Lavori/Enel/enel ppt/PPT 2/marchio_enel_2.jpg"/>
          <p:cNvPicPr>
            <a:picLocks/>
          </p:cNvPicPr>
          <p:nvPr/>
        </p:nvPicPr>
        <p:blipFill>
          <a:blip r:embed="rId2" cstate="print"/>
          <a:srcRect b="13113"/>
          <a:stretch>
            <a:fillRect/>
          </a:stretch>
        </p:blipFill>
        <p:spPr bwMode="auto">
          <a:xfrm>
            <a:off x="6876256" y="2726852"/>
            <a:ext cx="1728000" cy="1727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ttangolo 6"/>
          <p:cNvSpPr/>
          <p:nvPr/>
        </p:nvSpPr>
        <p:spPr>
          <a:xfrm>
            <a:off x="539551" y="759115"/>
            <a:ext cx="4240471" cy="3630613"/>
          </a:xfrm>
          <a:prstGeom prst="rect">
            <a:avLst/>
          </a:prstGeom>
          <a:noFill/>
          <a:ln w="28575" cmpd="sng">
            <a:solidFill>
              <a:srgbClr val="0033A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 dirty="0">
              <a:ln w="28575" cmpd="sng">
                <a:solidFill>
                  <a:prstClr val="black"/>
                </a:solidFill>
              </a:ln>
              <a:solidFill>
                <a:srgbClr val="24509A"/>
              </a:solidFill>
            </a:endParaRPr>
          </a:p>
        </p:txBody>
      </p:sp>
      <p:sp>
        <p:nvSpPr>
          <p:cNvPr id="11" name="Titolo 5"/>
          <p:cNvSpPr>
            <a:spLocks noGrp="1"/>
          </p:cNvSpPr>
          <p:nvPr>
            <p:ph type="title"/>
          </p:nvPr>
        </p:nvSpPr>
        <p:spPr>
          <a:xfrm>
            <a:off x="539552" y="843558"/>
            <a:ext cx="4248472" cy="2455078"/>
          </a:xfrm>
        </p:spPr>
        <p:txBody>
          <a:bodyPr/>
          <a:lstStyle/>
          <a:p>
            <a:r>
              <a:rPr lang="en-GB" b="1" dirty="0" smtClean="0"/>
              <a:t>Capacity mechanisms in Europe </a:t>
            </a:r>
            <a:br>
              <a:rPr lang="en-GB" b="1" dirty="0" smtClean="0"/>
            </a:br>
            <a:r>
              <a:rPr lang="en-GB" b="1" dirty="0" smtClean="0"/>
              <a:t/>
            </a:r>
            <a:br>
              <a:rPr lang="en-GB" b="1" dirty="0" smtClean="0"/>
            </a:br>
            <a:r>
              <a:rPr lang="en-GB" sz="1800" i="1" dirty="0" smtClean="0"/>
              <a:t>The fundamental issues behind</a:t>
            </a:r>
            <a:r>
              <a:rPr lang="it-IT" sz="1800" i="1" dirty="0" smtClean="0"/>
              <a:t/>
            </a:r>
            <a:br>
              <a:rPr lang="it-IT" sz="1800" i="1" dirty="0" smtClean="0"/>
            </a:br>
            <a:r>
              <a:rPr lang="en-GB" sz="1800" i="1" dirty="0" smtClean="0"/>
              <a:t>the ongoing sector enquiry</a:t>
            </a:r>
            <a:r>
              <a:rPr lang="it-IT" sz="1800" dirty="0" smtClean="0"/>
              <a:t/>
            </a:r>
            <a:br>
              <a:rPr lang="it-IT" sz="1800" dirty="0" smtClean="0"/>
            </a:br>
            <a:r>
              <a:rPr lang="en-GB" sz="1800" dirty="0" smtClean="0"/>
              <a:t/>
            </a:r>
            <a:br>
              <a:rPr lang="en-GB" sz="1800" dirty="0" smtClean="0"/>
            </a:br>
            <a:r>
              <a:rPr lang="en-GB" sz="1800" dirty="0" smtClean="0"/>
              <a:t>Session 2 - If a capacity mechanism, which design is most appropriate?</a:t>
            </a:r>
            <a:r>
              <a:rPr lang="en-GB" sz="2000" dirty="0" smtClean="0"/>
              <a:t/>
            </a:r>
            <a:br>
              <a:rPr lang="en-GB" sz="2000" dirty="0" smtClean="0"/>
            </a:br>
            <a:r>
              <a:rPr lang="en-GB" sz="2000" dirty="0" smtClean="0"/>
              <a:t/>
            </a:r>
            <a:br>
              <a:rPr lang="en-GB" sz="2000" dirty="0" smtClean="0"/>
            </a:br>
            <a:r>
              <a:rPr lang="en-GB" sz="2000" dirty="0" smtClean="0"/>
              <a:t/>
            </a:r>
            <a:br>
              <a:rPr lang="en-GB" sz="2000" dirty="0" smtClean="0"/>
            </a:br>
            <a:r>
              <a:rPr lang="en-GB" sz="2000" dirty="0" smtClean="0"/>
              <a:t>Andrea Villa – Enel S.p.A.</a:t>
            </a:r>
            <a:br>
              <a:rPr lang="en-GB" sz="2000" dirty="0" smtClean="0"/>
            </a:br>
            <a:r>
              <a:rPr lang="en-GB" sz="2000" i="1" dirty="0" smtClean="0"/>
              <a:t/>
            </a:r>
            <a:br>
              <a:rPr lang="en-GB" sz="2000" i="1" dirty="0" smtClean="0"/>
            </a:br>
            <a:r>
              <a:rPr lang="en-GB" sz="2000" i="1" dirty="0" smtClean="0"/>
              <a:t> </a:t>
            </a:r>
            <a:endParaRPr lang="en-GB" sz="2000" i="1" dirty="0"/>
          </a:p>
        </p:txBody>
      </p:sp>
      <p:sp>
        <p:nvSpPr>
          <p:cNvPr id="14" name="Segnaposto testo 5"/>
          <p:cNvSpPr>
            <a:spLocks noGrp="1"/>
          </p:cNvSpPr>
          <p:nvPr>
            <p:ph type="body" sz="quarter" idx="10"/>
          </p:nvPr>
        </p:nvSpPr>
        <p:spPr>
          <a:xfrm>
            <a:off x="4211960" y="1419622"/>
            <a:ext cx="2664296" cy="504056"/>
          </a:xfrm>
          <a:prstGeom prst="rect">
            <a:avLst/>
          </a:prstGeom>
        </p:spPr>
        <p:txBody>
          <a:bodyPr lIns="180000" tIns="180000" rIns="180000" bIns="180000">
            <a:noAutofit/>
          </a:bodyPr>
          <a:lstStyle>
            <a:lvl1pPr marL="0" indent="0">
              <a:buNone/>
              <a:defRPr sz="2000" baseline="0">
                <a:solidFill>
                  <a:srgbClr val="DC440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algn="r"/>
            <a:r>
              <a:rPr lang="en-GB" sz="1100" dirty="0" smtClean="0"/>
              <a:t>Brussels, </a:t>
            </a:r>
            <a:br>
              <a:rPr lang="en-GB" sz="1100" dirty="0" smtClean="0"/>
            </a:br>
            <a:r>
              <a:rPr lang="en-GB" sz="1100" dirty="0" smtClean="0"/>
              <a:t>28</a:t>
            </a:r>
            <a:r>
              <a:rPr lang="en-GB" sz="1100" baseline="30000" dirty="0" smtClean="0"/>
              <a:t>th</a:t>
            </a:r>
            <a:r>
              <a:rPr lang="en-GB" sz="1100" dirty="0" smtClean="0"/>
              <a:t> September 2015</a:t>
            </a:r>
            <a:endParaRPr lang="en-GB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0CA9A3-9FF2-47CF-8C5F-52462FBD7B1B}" type="slidenum">
              <a:rPr lang="en-GB" smtClean="0"/>
              <a:pPr>
                <a:defRPr/>
              </a:pPr>
              <a:t>10</a:t>
            </a:fld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Reliability Options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 smtClean="0"/>
              <a:t>Supply and Demand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4572000" y="1275606"/>
            <a:ext cx="4392488" cy="20467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</a:pPr>
            <a:r>
              <a:rPr lang="en-GB" sz="1400" b="1" u="sng" kern="0" dirty="0" smtClean="0">
                <a:solidFill>
                  <a:srgbClr val="133B9C"/>
                </a:solidFill>
                <a:ea typeface="Arial Unicode MS" pitchFamily="34" charset="-128"/>
                <a:cs typeface="Arial" pitchFamily="34" charset="0"/>
                <a:sym typeface="Verdana" pitchFamily="34" charset="0"/>
              </a:rPr>
              <a:t>Supply</a:t>
            </a:r>
          </a:p>
          <a:p>
            <a:pPr lvl="0">
              <a:spcBef>
                <a:spcPts val="600"/>
              </a:spcBef>
            </a:pPr>
            <a:r>
              <a:rPr lang="en-GB" sz="1400" kern="0" dirty="0" smtClean="0">
                <a:solidFill>
                  <a:srgbClr val="133B9C"/>
                </a:solidFill>
                <a:ea typeface="Arial Unicode MS" pitchFamily="34" charset="-128"/>
                <a:cs typeface="Arial" pitchFamily="34" charset="0"/>
                <a:sym typeface="Verdana" pitchFamily="34" charset="0"/>
              </a:rPr>
              <a:t>Voluntary participation of not incentivised new and existing national programmable capacity &gt; 10 MVA (de-rated capacity, calculated by TSO)</a:t>
            </a:r>
          </a:p>
          <a:p>
            <a:pPr lvl="0">
              <a:spcBef>
                <a:spcPts val="600"/>
              </a:spcBef>
            </a:pPr>
            <a:r>
              <a:rPr lang="en-GB" sz="1400" kern="0" dirty="0" smtClean="0">
                <a:solidFill>
                  <a:srgbClr val="133B9C"/>
                </a:solidFill>
                <a:ea typeface="Arial Unicode MS" pitchFamily="34" charset="-128"/>
                <a:cs typeface="Arial" pitchFamily="34" charset="0"/>
                <a:sym typeface="Verdana" pitchFamily="34" charset="0"/>
              </a:rPr>
              <a:t>Possible participation of foreign capacity, distributed generation and demand side management in future auctions</a:t>
            </a:r>
          </a:p>
          <a:p>
            <a:pPr lvl="0">
              <a:spcBef>
                <a:spcPts val="600"/>
              </a:spcBef>
            </a:pPr>
            <a:endParaRPr lang="en-GB" sz="1400" kern="0" dirty="0">
              <a:solidFill>
                <a:srgbClr val="133B9C"/>
              </a:solidFill>
              <a:ea typeface="Arial Unicode MS" pitchFamily="34" charset="-128"/>
              <a:cs typeface="Arial" pitchFamily="34" charset="0"/>
              <a:sym typeface="Verdana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67296" y="1491630"/>
            <a:ext cx="2808560" cy="14619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</a:pPr>
            <a:r>
              <a:rPr lang="en-GB" sz="1400" b="1" u="sng" kern="0" dirty="0" smtClean="0">
                <a:solidFill>
                  <a:srgbClr val="FF0000"/>
                </a:solidFill>
                <a:ea typeface="Arial Unicode MS" pitchFamily="34" charset="-128"/>
                <a:cs typeface="Arial" pitchFamily="34" charset="0"/>
                <a:sym typeface="Verdana" pitchFamily="34" charset="0"/>
              </a:rPr>
              <a:t>Zonal Demands</a:t>
            </a:r>
          </a:p>
          <a:p>
            <a:pPr lvl="0">
              <a:spcBef>
                <a:spcPts val="600"/>
              </a:spcBef>
            </a:pPr>
            <a:r>
              <a:rPr lang="en-GB" sz="1400" kern="0" dirty="0" smtClean="0">
                <a:solidFill>
                  <a:srgbClr val="FF0000"/>
                </a:solidFill>
                <a:ea typeface="Arial Unicode MS" pitchFamily="34" charset="-128"/>
                <a:cs typeface="Arial" pitchFamily="34" charset="0"/>
                <a:sym typeface="Verdana" pitchFamily="34" charset="0"/>
              </a:rPr>
              <a:t>Negative sloped zonal demands defined by TSO considering VOLL, electricity demand and required reserve (netting for foreign interconnection capacity)</a:t>
            </a:r>
            <a:endParaRPr lang="en-GB" sz="1400" kern="0" dirty="0">
              <a:solidFill>
                <a:srgbClr val="FF0000"/>
              </a:solidFill>
              <a:ea typeface="Arial Unicode MS" pitchFamily="34" charset="-128"/>
              <a:cs typeface="Arial" pitchFamily="34" charset="0"/>
              <a:sym typeface="Verdana" pitchFamily="34" charset="0"/>
            </a:endParaRPr>
          </a:p>
        </p:txBody>
      </p:sp>
      <p:cxnSp>
        <p:nvCxnSpPr>
          <p:cNvPr id="24" name="Connettore 1 33"/>
          <p:cNvCxnSpPr/>
          <p:nvPr/>
        </p:nvCxnSpPr>
        <p:spPr bwMode="auto">
          <a:xfrm>
            <a:off x="3960137" y="2859782"/>
            <a:ext cx="0" cy="1548040"/>
          </a:xfrm>
          <a:prstGeom prst="line">
            <a:avLst/>
          </a:prstGeom>
          <a:noFill/>
          <a:ln w="222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  <p:cxnSp>
        <p:nvCxnSpPr>
          <p:cNvPr id="25" name="Connettore 1 34"/>
          <p:cNvCxnSpPr/>
          <p:nvPr/>
        </p:nvCxnSpPr>
        <p:spPr bwMode="auto">
          <a:xfrm>
            <a:off x="3960136" y="4421512"/>
            <a:ext cx="3276160" cy="0"/>
          </a:xfrm>
          <a:prstGeom prst="line">
            <a:avLst/>
          </a:prstGeom>
          <a:noFill/>
          <a:ln w="222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sp>
        <p:nvSpPr>
          <p:cNvPr id="26" name="Figura a mano libera 35"/>
          <p:cNvSpPr/>
          <p:nvPr/>
        </p:nvSpPr>
        <p:spPr bwMode="auto">
          <a:xfrm>
            <a:off x="3960505" y="3363839"/>
            <a:ext cx="2555711" cy="1046446"/>
          </a:xfrm>
          <a:custGeom>
            <a:avLst/>
            <a:gdLst>
              <a:gd name="connsiteX0" fmla="*/ 0 w 3694176"/>
              <a:gd name="connsiteY0" fmla="*/ 1984248 h 1984248"/>
              <a:gd name="connsiteX1" fmla="*/ 795528 w 3694176"/>
              <a:gd name="connsiteY1" fmla="*/ 1984248 h 1984248"/>
              <a:gd name="connsiteX2" fmla="*/ 1572768 w 3694176"/>
              <a:gd name="connsiteY2" fmla="*/ 1984248 h 1984248"/>
              <a:gd name="connsiteX3" fmla="*/ 1572768 w 3694176"/>
              <a:gd name="connsiteY3" fmla="*/ 1819656 h 1984248"/>
              <a:gd name="connsiteX4" fmla="*/ 1920240 w 3694176"/>
              <a:gd name="connsiteY4" fmla="*/ 1819656 h 1984248"/>
              <a:gd name="connsiteX5" fmla="*/ 1920240 w 3694176"/>
              <a:gd name="connsiteY5" fmla="*/ 1536192 h 1984248"/>
              <a:gd name="connsiteX6" fmla="*/ 2395728 w 3694176"/>
              <a:gd name="connsiteY6" fmla="*/ 1545336 h 1984248"/>
              <a:gd name="connsiteX7" fmla="*/ 2395728 w 3694176"/>
              <a:gd name="connsiteY7" fmla="*/ 1481328 h 1984248"/>
              <a:gd name="connsiteX8" fmla="*/ 2633472 w 3694176"/>
              <a:gd name="connsiteY8" fmla="*/ 1481328 h 1984248"/>
              <a:gd name="connsiteX9" fmla="*/ 2633472 w 3694176"/>
              <a:gd name="connsiteY9" fmla="*/ 804672 h 1984248"/>
              <a:gd name="connsiteX10" fmla="*/ 2862072 w 3694176"/>
              <a:gd name="connsiteY10" fmla="*/ 804672 h 1984248"/>
              <a:gd name="connsiteX11" fmla="*/ 2862072 w 3694176"/>
              <a:gd name="connsiteY11" fmla="*/ 722376 h 1984248"/>
              <a:gd name="connsiteX12" fmla="*/ 3191256 w 3694176"/>
              <a:gd name="connsiteY12" fmla="*/ 722376 h 1984248"/>
              <a:gd name="connsiteX13" fmla="*/ 3191256 w 3694176"/>
              <a:gd name="connsiteY13" fmla="*/ 429768 h 1984248"/>
              <a:gd name="connsiteX14" fmla="*/ 3355848 w 3694176"/>
              <a:gd name="connsiteY14" fmla="*/ 429768 h 1984248"/>
              <a:gd name="connsiteX15" fmla="*/ 3355848 w 3694176"/>
              <a:gd name="connsiteY15" fmla="*/ 0 h 1984248"/>
              <a:gd name="connsiteX16" fmla="*/ 3694176 w 3694176"/>
              <a:gd name="connsiteY16" fmla="*/ 0 h 1984248"/>
              <a:gd name="connsiteX0" fmla="*/ 0 w 3694176"/>
              <a:gd name="connsiteY0" fmla="*/ 1984248 h 1984248"/>
              <a:gd name="connsiteX1" fmla="*/ 795528 w 3694176"/>
              <a:gd name="connsiteY1" fmla="*/ 1984248 h 1984248"/>
              <a:gd name="connsiteX2" fmla="*/ 1572768 w 3694176"/>
              <a:gd name="connsiteY2" fmla="*/ 1984248 h 1984248"/>
              <a:gd name="connsiteX3" fmla="*/ 1572768 w 3694176"/>
              <a:gd name="connsiteY3" fmla="*/ 1819656 h 1984248"/>
              <a:gd name="connsiteX4" fmla="*/ 1920240 w 3694176"/>
              <a:gd name="connsiteY4" fmla="*/ 1819656 h 1984248"/>
              <a:gd name="connsiteX5" fmla="*/ 1934317 w 3694176"/>
              <a:gd name="connsiteY5" fmla="*/ 1564299 h 1984248"/>
              <a:gd name="connsiteX6" fmla="*/ 2395728 w 3694176"/>
              <a:gd name="connsiteY6" fmla="*/ 1545336 h 1984248"/>
              <a:gd name="connsiteX7" fmla="*/ 2395728 w 3694176"/>
              <a:gd name="connsiteY7" fmla="*/ 1481328 h 1984248"/>
              <a:gd name="connsiteX8" fmla="*/ 2633472 w 3694176"/>
              <a:gd name="connsiteY8" fmla="*/ 1481328 h 1984248"/>
              <a:gd name="connsiteX9" fmla="*/ 2633472 w 3694176"/>
              <a:gd name="connsiteY9" fmla="*/ 804672 h 1984248"/>
              <a:gd name="connsiteX10" fmla="*/ 2862072 w 3694176"/>
              <a:gd name="connsiteY10" fmla="*/ 804672 h 1984248"/>
              <a:gd name="connsiteX11" fmla="*/ 2862072 w 3694176"/>
              <a:gd name="connsiteY11" fmla="*/ 722376 h 1984248"/>
              <a:gd name="connsiteX12" fmla="*/ 3191256 w 3694176"/>
              <a:gd name="connsiteY12" fmla="*/ 722376 h 1984248"/>
              <a:gd name="connsiteX13" fmla="*/ 3191256 w 3694176"/>
              <a:gd name="connsiteY13" fmla="*/ 429768 h 1984248"/>
              <a:gd name="connsiteX14" fmla="*/ 3355848 w 3694176"/>
              <a:gd name="connsiteY14" fmla="*/ 429768 h 1984248"/>
              <a:gd name="connsiteX15" fmla="*/ 3355848 w 3694176"/>
              <a:gd name="connsiteY15" fmla="*/ 0 h 1984248"/>
              <a:gd name="connsiteX16" fmla="*/ 3694176 w 3694176"/>
              <a:gd name="connsiteY16" fmla="*/ 0 h 1984248"/>
              <a:gd name="connsiteX0" fmla="*/ 0 w 3694176"/>
              <a:gd name="connsiteY0" fmla="*/ 1984248 h 1984248"/>
              <a:gd name="connsiteX1" fmla="*/ 795528 w 3694176"/>
              <a:gd name="connsiteY1" fmla="*/ 1984248 h 1984248"/>
              <a:gd name="connsiteX2" fmla="*/ 1572768 w 3694176"/>
              <a:gd name="connsiteY2" fmla="*/ 1984248 h 1984248"/>
              <a:gd name="connsiteX3" fmla="*/ 1572768 w 3694176"/>
              <a:gd name="connsiteY3" fmla="*/ 1819656 h 1984248"/>
              <a:gd name="connsiteX4" fmla="*/ 1920240 w 3694176"/>
              <a:gd name="connsiteY4" fmla="*/ 1819656 h 1984248"/>
              <a:gd name="connsiteX5" fmla="*/ 1934317 w 3694176"/>
              <a:gd name="connsiteY5" fmla="*/ 1564299 h 1984248"/>
              <a:gd name="connsiteX6" fmla="*/ 2395728 w 3694176"/>
              <a:gd name="connsiteY6" fmla="*/ 1545336 h 1984248"/>
              <a:gd name="connsiteX7" fmla="*/ 2395728 w 3694176"/>
              <a:gd name="connsiteY7" fmla="*/ 1481328 h 1984248"/>
              <a:gd name="connsiteX8" fmla="*/ 2633472 w 3694176"/>
              <a:gd name="connsiteY8" fmla="*/ 1481328 h 1984248"/>
              <a:gd name="connsiteX9" fmla="*/ 2633472 w 3694176"/>
              <a:gd name="connsiteY9" fmla="*/ 804672 h 1984248"/>
              <a:gd name="connsiteX10" fmla="*/ 2862072 w 3694176"/>
              <a:gd name="connsiteY10" fmla="*/ 804672 h 1984248"/>
              <a:gd name="connsiteX11" fmla="*/ 2862072 w 3694176"/>
              <a:gd name="connsiteY11" fmla="*/ 722376 h 1984248"/>
              <a:gd name="connsiteX12" fmla="*/ 3191256 w 3694176"/>
              <a:gd name="connsiteY12" fmla="*/ 722376 h 1984248"/>
              <a:gd name="connsiteX13" fmla="*/ 3191256 w 3694176"/>
              <a:gd name="connsiteY13" fmla="*/ 429768 h 1984248"/>
              <a:gd name="connsiteX14" fmla="*/ 3355848 w 3694176"/>
              <a:gd name="connsiteY14" fmla="*/ 429768 h 1984248"/>
              <a:gd name="connsiteX15" fmla="*/ 3355848 w 3694176"/>
              <a:gd name="connsiteY15" fmla="*/ 0 h 1984248"/>
              <a:gd name="connsiteX16" fmla="*/ 3694176 w 3694176"/>
              <a:gd name="connsiteY16" fmla="*/ 0 h 1984248"/>
              <a:gd name="connsiteX0" fmla="*/ 0 w 3694176"/>
              <a:gd name="connsiteY0" fmla="*/ 1984248 h 1984248"/>
              <a:gd name="connsiteX1" fmla="*/ 795528 w 3694176"/>
              <a:gd name="connsiteY1" fmla="*/ 1984248 h 1984248"/>
              <a:gd name="connsiteX2" fmla="*/ 1572768 w 3694176"/>
              <a:gd name="connsiteY2" fmla="*/ 1984248 h 1984248"/>
              <a:gd name="connsiteX3" fmla="*/ 1572768 w 3694176"/>
              <a:gd name="connsiteY3" fmla="*/ 1819656 h 1984248"/>
              <a:gd name="connsiteX4" fmla="*/ 1920240 w 3694176"/>
              <a:gd name="connsiteY4" fmla="*/ 1819656 h 1984248"/>
              <a:gd name="connsiteX5" fmla="*/ 1934317 w 3694176"/>
              <a:gd name="connsiteY5" fmla="*/ 1564299 h 1984248"/>
              <a:gd name="connsiteX6" fmla="*/ 2395728 w 3694176"/>
              <a:gd name="connsiteY6" fmla="*/ 1545336 h 1984248"/>
              <a:gd name="connsiteX7" fmla="*/ 2395728 w 3694176"/>
              <a:gd name="connsiteY7" fmla="*/ 1481328 h 1984248"/>
              <a:gd name="connsiteX8" fmla="*/ 2633472 w 3694176"/>
              <a:gd name="connsiteY8" fmla="*/ 1481328 h 1984248"/>
              <a:gd name="connsiteX9" fmla="*/ 2633472 w 3694176"/>
              <a:gd name="connsiteY9" fmla="*/ 804672 h 1984248"/>
              <a:gd name="connsiteX10" fmla="*/ 2862072 w 3694176"/>
              <a:gd name="connsiteY10" fmla="*/ 804672 h 1984248"/>
              <a:gd name="connsiteX11" fmla="*/ 2862072 w 3694176"/>
              <a:gd name="connsiteY11" fmla="*/ 722376 h 1984248"/>
              <a:gd name="connsiteX12" fmla="*/ 3191256 w 3694176"/>
              <a:gd name="connsiteY12" fmla="*/ 722376 h 1984248"/>
              <a:gd name="connsiteX13" fmla="*/ 3191256 w 3694176"/>
              <a:gd name="connsiteY13" fmla="*/ 429768 h 1984248"/>
              <a:gd name="connsiteX14" fmla="*/ 3355848 w 3694176"/>
              <a:gd name="connsiteY14" fmla="*/ 429768 h 1984248"/>
              <a:gd name="connsiteX15" fmla="*/ 3355848 w 3694176"/>
              <a:gd name="connsiteY15" fmla="*/ 0 h 1984248"/>
              <a:gd name="connsiteX16" fmla="*/ 3694176 w 3694176"/>
              <a:gd name="connsiteY16" fmla="*/ 0 h 1984248"/>
              <a:gd name="connsiteX0" fmla="*/ 0 w 3694176"/>
              <a:gd name="connsiteY0" fmla="*/ 1984248 h 1984248"/>
              <a:gd name="connsiteX1" fmla="*/ 795528 w 3694176"/>
              <a:gd name="connsiteY1" fmla="*/ 1984248 h 1984248"/>
              <a:gd name="connsiteX2" fmla="*/ 1572768 w 3694176"/>
              <a:gd name="connsiteY2" fmla="*/ 1984248 h 1984248"/>
              <a:gd name="connsiteX3" fmla="*/ 1572768 w 3694176"/>
              <a:gd name="connsiteY3" fmla="*/ 1819656 h 1984248"/>
              <a:gd name="connsiteX4" fmla="*/ 1920240 w 3694176"/>
              <a:gd name="connsiteY4" fmla="*/ 1819656 h 1984248"/>
              <a:gd name="connsiteX5" fmla="*/ 1934317 w 3694176"/>
              <a:gd name="connsiteY5" fmla="*/ 1564299 h 1984248"/>
              <a:gd name="connsiteX6" fmla="*/ 2384367 w 3694176"/>
              <a:gd name="connsiteY6" fmla="*/ 1564299 h 1984248"/>
              <a:gd name="connsiteX7" fmla="*/ 2395728 w 3694176"/>
              <a:gd name="connsiteY7" fmla="*/ 1481328 h 1984248"/>
              <a:gd name="connsiteX8" fmla="*/ 2633472 w 3694176"/>
              <a:gd name="connsiteY8" fmla="*/ 1481328 h 1984248"/>
              <a:gd name="connsiteX9" fmla="*/ 2633472 w 3694176"/>
              <a:gd name="connsiteY9" fmla="*/ 804672 h 1984248"/>
              <a:gd name="connsiteX10" fmla="*/ 2862072 w 3694176"/>
              <a:gd name="connsiteY10" fmla="*/ 804672 h 1984248"/>
              <a:gd name="connsiteX11" fmla="*/ 2862072 w 3694176"/>
              <a:gd name="connsiteY11" fmla="*/ 722376 h 1984248"/>
              <a:gd name="connsiteX12" fmla="*/ 3191256 w 3694176"/>
              <a:gd name="connsiteY12" fmla="*/ 722376 h 1984248"/>
              <a:gd name="connsiteX13" fmla="*/ 3191256 w 3694176"/>
              <a:gd name="connsiteY13" fmla="*/ 429768 h 1984248"/>
              <a:gd name="connsiteX14" fmla="*/ 3355848 w 3694176"/>
              <a:gd name="connsiteY14" fmla="*/ 429768 h 1984248"/>
              <a:gd name="connsiteX15" fmla="*/ 3355848 w 3694176"/>
              <a:gd name="connsiteY15" fmla="*/ 0 h 1984248"/>
              <a:gd name="connsiteX16" fmla="*/ 3694176 w 3694176"/>
              <a:gd name="connsiteY16" fmla="*/ 0 h 19842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694176" h="1984248">
                <a:moveTo>
                  <a:pt x="0" y="1984248"/>
                </a:moveTo>
                <a:lnTo>
                  <a:pt x="795528" y="1984248"/>
                </a:lnTo>
                <a:lnTo>
                  <a:pt x="1572768" y="1984248"/>
                </a:lnTo>
                <a:lnTo>
                  <a:pt x="1572768" y="1819656"/>
                </a:lnTo>
                <a:lnTo>
                  <a:pt x="1920240" y="1819656"/>
                </a:lnTo>
                <a:lnTo>
                  <a:pt x="1934317" y="1564299"/>
                </a:lnTo>
                <a:lnTo>
                  <a:pt x="2384367" y="1564299"/>
                </a:lnTo>
                <a:lnTo>
                  <a:pt x="2395728" y="1481328"/>
                </a:lnTo>
                <a:lnTo>
                  <a:pt x="2633472" y="1481328"/>
                </a:lnTo>
                <a:lnTo>
                  <a:pt x="2633472" y="804672"/>
                </a:lnTo>
                <a:lnTo>
                  <a:pt x="2862072" y="804672"/>
                </a:lnTo>
                <a:lnTo>
                  <a:pt x="2862072" y="722376"/>
                </a:lnTo>
                <a:lnTo>
                  <a:pt x="3191256" y="722376"/>
                </a:lnTo>
                <a:lnTo>
                  <a:pt x="3191256" y="429768"/>
                </a:lnTo>
                <a:lnTo>
                  <a:pt x="3355848" y="429768"/>
                </a:lnTo>
                <a:lnTo>
                  <a:pt x="3355848" y="0"/>
                </a:lnTo>
                <a:lnTo>
                  <a:pt x="3694176" y="0"/>
                </a:lnTo>
              </a:path>
            </a:pathLst>
          </a:custGeom>
          <a:noFill/>
          <a:ln w="19050" cap="flat" cmpd="sng" algn="ctr">
            <a:solidFill>
              <a:srgbClr val="133B9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1" i="0" u="none" strike="noStrike" kern="0" cap="none" spc="0" normalizeH="0" baseline="0" dirty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Helvetica Neue" pitchFamily="2"/>
            </a:endParaRPr>
          </a:p>
        </p:txBody>
      </p:sp>
      <p:sp>
        <p:nvSpPr>
          <p:cNvPr id="33" name="CasellaDiTesto 48"/>
          <p:cNvSpPr txBox="1"/>
          <p:nvPr/>
        </p:nvSpPr>
        <p:spPr>
          <a:xfrm>
            <a:off x="7158650" y="4407954"/>
            <a:ext cx="29367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0" cap="none" spc="0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</a:rPr>
              <a:t>Q</a:t>
            </a:r>
            <a:endParaRPr kumimoji="0" lang="en-GB" sz="1100" b="1" i="0" u="none" strike="noStrike" kern="0" cap="none" spc="0" normalizeH="0" baseline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</a:endParaRPr>
          </a:p>
        </p:txBody>
      </p:sp>
      <p:sp>
        <p:nvSpPr>
          <p:cNvPr id="34" name="CasellaDiTesto 49"/>
          <p:cNvSpPr txBox="1"/>
          <p:nvPr/>
        </p:nvSpPr>
        <p:spPr>
          <a:xfrm>
            <a:off x="3707904" y="2715766"/>
            <a:ext cx="27924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0" cap="none" spc="0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</a:rPr>
              <a:t>P</a:t>
            </a:r>
            <a:endParaRPr kumimoji="0" lang="en-GB" sz="1100" b="1" i="0" u="none" strike="noStrike" kern="0" cap="none" spc="0" normalizeH="0" baseline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</a:endParaRPr>
          </a:p>
        </p:txBody>
      </p:sp>
      <p:sp>
        <p:nvSpPr>
          <p:cNvPr id="36" name="Arc 35"/>
          <p:cNvSpPr/>
          <p:nvPr/>
        </p:nvSpPr>
        <p:spPr>
          <a:xfrm rot="10800000">
            <a:off x="4631308" y="1918816"/>
            <a:ext cx="2808312" cy="2427734"/>
          </a:xfrm>
          <a:prstGeom prst="arc">
            <a:avLst>
              <a:gd name="adj1" fmla="val 16994038"/>
              <a:gd name="adj2" fmla="val 20639934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38" name="Straight Connector 37"/>
          <p:cNvCxnSpPr/>
          <p:nvPr/>
        </p:nvCxnSpPr>
        <p:spPr>
          <a:xfrm>
            <a:off x="3923928" y="3507854"/>
            <a:ext cx="792088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urved Connector 43"/>
          <p:cNvCxnSpPr/>
          <p:nvPr/>
        </p:nvCxnSpPr>
        <p:spPr>
          <a:xfrm>
            <a:off x="2411760" y="2931790"/>
            <a:ext cx="1944216" cy="792088"/>
          </a:xfrm>
          <a:prstGeom prst="curvedConnector3">
            <a:avLst>
              <a:gd name="adj1" fmla="val 50000"/>
            </a:avLst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urved Connector 44"/>
          <p:cNvCxnSpPr/>
          <p:nvPr/>
        </p:nvCxnSpPr>
        <p:spPr>
          <a:xfrm rot="5400000">
            <a:off x="5652119" y="2931791"/>
            <a:ext cx="792088" cy="504054"/>
          </a:xfrm>
          <a:prstGeom prst="curvedConnector3">
            <a:avLst>
              <a:gd name="adj1" fmla="val 50000"/>
            </a:avLst>
          </a:prstGeom>
          <a:ln>
            <a:solidFill>
              <a:srgbClr val="0033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95536" y="4659982"/>
            <a:ext cx="770485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sz="900" i="1" kern="0" dirty="0" smtClean="0">
                <a:solidFill>
                  <a:srgbClr val="133B9C"/>
                </a:solidFill>
              </a:rPr>
              <a:t>Note: Graph is illustrative. For existing capacity under discussion the possibility to receive a minimum premium equal to avoidable fixed costs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sz="900" i="1" kern="0" dirty="0" smtClean="0">
                <a:solidFill>
                  <a:srgbClr val="133B9C"/>
                </a:solidFill>
              </a:rPr>
              <a:t>Calculation of de-rated capacity considers average unavailability due to incidents and technical and regulatory imitations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sz="900" i="1" kern="0" dirty="0" smtClean="0">
                <a:solidFill>
                  <a:srgbClr val="133B9C"/>
                </a:solidFill>
              </a:rPr>
              <a:t>VOLL: Value of Lost Load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0CA9A3-9FF2-47CF-8C5F-52462FBD7B1B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Spot and Strike Prices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 l="1784" t="15960" r="55353" b="42041"/>
          <a:stretch>
            <a:fillRect/>
          </a:stretch>
        </p:blipFill>
        <p:spPr bwMode="auto">
          <a:xfrm>
            <a:off x="323528" y="1481177"/>
            <a:ext cx="5832648" cy="1882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4427984" y="2427734"/>
            <a:ext cx="792088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000" b="1" dirty="0" smtClean="0"/>
              <a:t>VOLL</a:t>
            </a:r>
            <a:endParaRPr lang="en-US" sz="1000" b="1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395536" y="4774168"/>
            <a:ext cx="460851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i="1" kern="0" dirty="0" smtClean="0">
                <a:solidFill>
                  <a:srgbClr val="133B9C"/>
                </a:solidFill>
              </a:rPr>
              <a:t>Note: the graph is illustrative, table from Terna </a:t>
            </a:r>
            <a:endParaRPr kumimoji="0" lang="en-US" sz="900" b="0" i="1" u="none" strike="noStrike" kern="0" cap="none" spc="0" normalizeH="0" baseline="0" dirty="0">
              <a:ln>
                <a:noFill/>
              </a:ln>
              <a:solidFill>
                <a:srgbClr val="133B9C"/>
              </a:solidFill>
              <a:effectLst/>
              <a:uLnTx/>
              <a:uFillTx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3717429" y="1679079"/>
            <a:ext cx="5354563" cy="1281286"/>
            <a:chOff x="3717429" y="1563638"/>
            <a:chExt cx="5354563" cy="1281286"/>
          </a:xfrm>
        </p:grpSpPr>
        <p:sp>
          <p:nvSpPr>
            <p:cNvPr id="11" name="Oval 10"/>
            <p:cNvSpPr/>
            <p:nvPr/>
          </p:nvSpPr>
          <p:spPr>
            <a:xfrm>
              <a:off x="4932040" y="2672333"/>
              <a:ext cx="864096" cy="172591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2" name="Curved Connector 11"/>
            <p:cNvCxnSpPr>
              <a:endCxn id="11" idx="6"/>
            </p:cNvCxnSpPr>
            <p:nvPr/>
          </p:nvCxnSpPr>
          <p:spPr>
            <a:xfrm rot="10800000" flipV="1">
              <a:off x="5796136" y="1862123"/>
              <a:ext cx="1152128" cy="896506"/>
            </a:xfrm>
            <a:prstGeom prst="curvedConnector3">
              <a:avLst>
                <a:gd name="adj1" fmla="val 50000"/>
              </a:avLst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Oval 15"/>
            <p:cNvSpPr/>
            <p:nvPr/>
          </p:nvSpPr>
          <p:spPr>
            <a:xfrm>
              <a:off x="3717429" y="1851670"/>
              <a:ext cx="1872208" cy="144015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7" name="Curved Connector 16"/>
            <p:cNvCxnSpPr/>
            <p:nvPr/>
          </p:nvCxnSpPr>
          <p:spPr>
            <a:xfrm rot="10800000" flipV="1">
              <a:off x="5652120" y="1635646"/>
              <a:ext cx="1296146" cy="288032"/>
            </a:xfrm>
            <a:prstGeom prst="curvedConnector3">
              <a:avLst>
                <a:gd name="adj1" fmla="val 50000"/>
              </a:avLst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7092280" y="1563638"/>
              <a:ext cx="197971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kern="0" dirty="0" smtClean="0">
                  <a:solidFill>
                    <a:srgbClr val="FF0000"/>
                  </a:solidFill>
                  <a:ea typeface="Arial Unicode MS" pitchFamily="34" charset="-128"/>
                  <a:cs typeface="Arial" pitchFamily="34" charset="0"/>
                  <a:sym typeface="Verdana" pitchFamily="34" charset="0"/>
                </a:rPr>
                <a:t>DAM: System Marginal Price</a:t>
              </a:r>
            </a:p>
            <a:p>
              <a:r>
                <a:rPr lang="en-US" sz="1000" b="1" kern="0" dirty="0" smtClean="0">
                  <a:solidFill>
                    <a:srgbClr val="FF0000"/>
                  </a:solidFill>
                  <a:ea typeface="Arial Unicode MS" pitchFamily="34" charset="-128"/>
                  <a:cs typeface="Arial" pitchFamily="34" charset="0"/>
                  <a:sym typeface="Verdana" pitchFamily="34" charset="0"/>
                </a:rPr>
                <a:t>DSM: Pay as Bid</a:t>
              </a:r>
            </a:p>
          </p:txBody>
        </p:sp>
      </p:grpSp>
      <p:graphicFrame>
        <p:nvGraphicFramePr>
          <p:cNvPr id="33" name="Chart 32"/>
          <p:cNvGraphicFramePr/>
          <p:nvPr/>
        </p:nvGraphicFramePr>
        <p:xfrm>
          <a:off x="5508104" y="2571750"/>
          <a:ext cx="4392488" cy="2520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Rectangle 13"/>
          <p:cNvSpPr/>
          <p:nvPr/>
        </p:nvSpPr>
        <p:spPr>
          <a:xfrm>
            <a:off x="6660232" y="3456384"/>
            <a:ext cx="1224136" cy="288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 smtClean="0">
                <a:solidFill>
                  <a:schemeClr val="bg1"/>
                </a:solidFill>
              </a:rPr>
              <a:t>Imbalance Costs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732240" y="3312368"/>
            <a:ext cx="1224136" cy="288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 smtClean="0">
                <a:solidFill>
                  <a:schemeClr val="bg1"/>
                </a:solidFill>
              </a:rPr>
              <a:t>CO2 and GC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6660232" y="4680520"/>
            <a:ext cx="1296144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9" name="Curved Connector 18"/>
          <p:cNvCxnSpPr>
            <a:endCxn id="18" idx="2"/>
          </p:cNvCxnSpPr>
          <p:nvPr/>
        </p:nvCxnSpPr>
        <p:spPr>
          <a:xfrm>
            <a:off x="4788024" y="3816424"/>
            <a:ext cx="1872208" cy="1008112"/>
          </a:xfrm>
          <a:prstGeom prst="curvedConnector3">
            <a:avLst>
              <a:gd name="adj1" fmla="val 50000"/>
            </a:avLst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3131840" y="3456384"/>
            <a:ext cx="19797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kern="0" dirty="0" smtClean="0">
                <a:solidFill>
                  <a:srgbClr val="FF0000"/>
                </a:solidFill>
                <a:ea typeface="Arial Unicode MS" pitchFamily="34" charset="-128"/>
                <a:cs typeface="Arial" pitchFamily="34" charset="0"/>
                <a:sym typeface="Verdana" pitchFamily="34" charset="0"/>
              </a:rPr>
              <a:t>Single strike price for all accepted capacity, calculated on variable costs of peak technology – updated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3" grpId="0">
        <p:bldAsOne/>
      </p:bldGraphic>
      <p:bldP spid="14" grpId="0"/>
      <p:bldP spid="15" grpId="0"/>
      <p:bldP spid="18" grpId="0" animBg="1"/>
      <p:bldP spid="2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0CA9A3-9FF2-47CF-8C5F-52462FBD7B1B}" type="slidenum">
              <a:rPr lang="it-IT" smtClean="0"/>
              <a:pPr>
                <a:defRPr/>
              </a:pPr>
              <a:t>12</a:t>
            </a:fld>
            <a:endParaRPr lang="it-IT" dirty="0"/>
          </a:p>
        </p:txBody>
      </p:sp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2987824" y="1635646"/>
            <a:ext cx="3528392" cy="360000"/>
          </a:xfrm>
        </p:spPr>
        <p:txBody>
          <a:bodyPr/>
          <a:lstStyle/>
          <a:p>
            <a:pPr algn="ctr"/>
            <a:r>
              <a:rPr lang="en-GB" sz="2700" dirty="0" smtClean="0"/>
              <a:t>Thank you very much for your attention</a:t>
            </a:r>
            <a:endParaRPr lang="en-GB" sz="2700" dirty="0"/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 rotWithShape="1">
          <a:blip r:embed="rId2" cstate="print"/>
          <a:srcRect l="-1" r="1652"/>
          <a:stretch/>
        </p:blipFill>
        <p:spPr>
          <a:xfrm>
            <a:off x="3472617" y="2678365"/>
            <a:ext cx="2198767" cy="219764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75716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4716016" y="1635646"/>
            <a:ext cx="3816424" cy="2232248"/>
          </a:xfrm>
          <a:prstGeom prst="rect">
            <a:avLst/>
          </a:prstGeom>
          <a:solidFill>
            <a:sysClr val="window" lastClr="FFFFFF"/>
          </a:solidFill>
          <a:ln w="9525" cap="flat" cmpd="sng" algn="ctr">
            <a:solidFill>
              <a:sysClr val="window" lastClr="FFFFFF">
                <a:lumMod val="65000"/>
              </a:sysClr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RES Development</a:t>
            </a:r>
            <a:endParaRPr lang="en-US" dirty="0"/>
          </a:p>
        </p:txBody>
      </p:sp>
      <p:sp>
        <p:nvSpPr>
          <p:cNvPr id="69" name="Rectangle 68"/>
          <p:cNvSpPr/>
          <p:nvPr/>
        </p:nvSpPr>
        <p:spPr>
          <a:xfrm>
            <a:off x="395536" y="4264809"/>
            <a:ext cx="8353177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>
              <a:spcBef>
                <a:spcPts val="600"/>
              </a:spcBef>
              <a:spcAft>
                <a:spcPct val="0"/>
              </a:spcAft>
            </a:pPr>
            <a:r>
              <a:rPr lang="en-US" sz="1500" b="1" kern="0" dirty="0" smtClean="0">
                <a:solidFill>
                  <a:srgbClr val="133B9C"/>
                </a:solidFill>
                <a:ea typeface="Arial Unicode MS" pitchFamily="34" charset="-128"/>
                <a:cs typeface="Arial" pitchFamily="34" charset="0"/>
                <a:sym typeface="Verdana" pitchFamily="34" charset="0"/>
              </a:rPr>
              <a:t>RES investments still needed to achieve 2030 targets </a:t>
            </a:r>
          </a:p>
        </p:txBody>
      </p:sp>
      <p:sp>
        <p:nvSpPr>
          <p:cNvPr id="70" name="Rectangle 69"/>
          <p:cNvSpPr/>
          <p:nvPr/>
        </p:nvSpPr>
        <p:spPr>
          <a:xfrm>
            <a:off x="437064" y="1635646"/>
            <a:ext cx="4032448" cy="2232248"/>
          </a:xfrm>
          <a:prstGeom prst="rect">
            <a:avLst/>
          </a:prstGeom>
          <a:solidFill>
            <a:sysClr val="window" lastClr="FFFFFF"/>
          </a:solidFill>
          <a:ln w="9525" cap="flat" cmpd="sng" algn="ctr">
            <a:solidFill>
              <a:sysClr val="window" lastClr="FFFFFF">
                <a:lumMod val="65000"/>
              </a:sysClr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aphicFrame>
        <p:nvGraphicFramePr>
          <p:cNvPr id="71" name="Grafico 34"/>
          <p:cNvGraphicFramePr/>
          <p:nvPr/>
        </p:nvGraphicFramePr>
        <p:xfrm>
          <a:off x="485715" y="1995686"/>
          <a:ext cx="3816672" cy="1800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2" name="CasellaDiTesto 9"/>
          <p:cNvSpPr txBox="1"/>
          <p:nvPr/>
        </p:nvSpPr>
        <p:spPr>
          <a:xfrm>
            <a:off x="395536" y="4774168"/>
            <a:ext cx="7992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1" u="none" strike="noStrike" kern="0" cap="none" spc="0" normalizeH="0" baseline="0" noProof="0" dirty="0">
                <a:ln>
                  <a:noFill/>
                </a:ln>
                <a:solidFill>
                  <a:srgbClr val="133B9C"/>
                </a:solidFill>
                <a:effectLst/>
                <a:uLnTx/>
                <a:uFillTx/>
              </a:rPr>
              <a:t>(*) RES target refers to all sectors (electricity, heating and cooling, transport</a:t>
            </a:r>
            <a:r>
              <a:rPr kumimoji="0" lang="en-US" sz="900" b="0" i="1" u="none" strike="noStrike" kern="0" cap="none" spc="0" normalizeH="0" baseline="0" noProof="0" dirty="0" smtClean="0">
                <a:ln>
                  <a:noFill/>
                </a:ln>
                <a:solidFill>
                  <a:srgbClr val="133B9C"/>
                </a:solidFill>
                <a:effectLst/>
                <a:uLnTx/>
                <a:uFillTx/>
              </a:rPr>
              <a:t>) Sources</a:t>
            </a:r>
            <a:r>
              <a:rPr kumimoji="0" lang="en-US" sz="900" b="0" i="1" u="none" strike="noStrike" kern="0" cap="none" spc="0" normalizeH="0" baseline="0" noProof="0" dirty="0">
                <a:ln>
                  <a:noFill/>
                </a:ln>
                <a:solidFill>
                  <a:srgbClr val="133B9C"/>
                </a:solidFill>
                <a:effectLst/>
                <a:uLnTx/>
                <a:uFillTx/>
              </a:rPr>
              <a:t>:  Primes 2013, 2030 Climate Energy </a:t>
            </a:r>
            <a:r>
              <a:rPr kumimoji="0" lang="en-US" sz="900" b="0" i="1" u="none" strike="noStrike" kern="0" cap="none" spc="0" normalizeH="0" baseline="0" noProof="0" dirty="0" smtClean="0">
                <a:ln>
                  <a:noFill/>
                </a:ln>
                <a:solidFill>
                  <a:srgbClr val="133B9C"/>
                </a:solidFill>
                <a:effectLst/>
                <a:uLnTx/>
                <a:uFillTx/>
              </a:rPr>
              <a:t>Package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i="1" kern="0" dirty="0" smtClean="0">
                <a:solidFill>
                  <a:srgbClr val="133B9C"/>
                </a:solidFill>
              </a:rPr>
              <a:t>(**) ENTSO-E Scenario Outlook &amp; Adequacy Forecast 2015,  page 27</a:t>
            </a:r>
            <a:endParaRPr kumimoji="0" lang="en-US" sz="900" b="0" i="1" u="none" strike="noStrike" kern="0" cap="none" spc="0" normalizeH="0" baseline="0" noProof="0" dirty="0">
              <a:ln>
                <a:noFill/>
              </a:ln>
              <a:solidFill>
                <a:srgbClr val="133B9C"/>
              </a:solidFill>
              <a:effectLst/>
              <a:uLnTx/>
              <a:uFillTx/>
            </a:endParaRPr>
          </a:p>
        </p:txBody>
      </p:sp>
      <p:sp>
        <p:nvSpPr>
          <p:cNvPr id="73" name="Text Placeholder 7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19823" y="1923678"/>
            <a:ext cx="2943743" cy="1857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395536" y="1635646"/>
            <a:ext cx="432048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 smtClean="0"/>
              <a:t>Renewable share on final gross consumption*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788024" y="1635646"/>
            <a:ext cx="3672408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dirty="0" smtClean="0"/>
              <a:t>RES Generation Capacity** </a:t>
            </a:r>
          </a:p>
        </p:txBody>
      </p:sp>
      <p:sp>
        <p:nvSpPr>
          <p:cNvPr id="13" name="CasellaDiTesto 9"/>
          <p:cNvSpPr txBox="1"/>
          <p:nvPr/>
        </p:nvSpPr>
        <p:spPr>
          <a:xfrm>
            <a:off x="4855760" y="1851670"/>
            <a:ext cx="57606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1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</a:rPr>
              <a:t>GW</a:t>
            </a:r>
            <a:endParaRPr kumimoji="0" lang="en-US" sz="900" b="0" i="1" u="none" strike="noStrike" kern="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</a:endParaRPr>
          </a:p>
        </p:txBody>
      </p:sp>
      <p:sp>
        <p:nvSpPr>
          <p:cNvPr id="14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172450" y="4634162"/>
            <a:ext cx="514350" cy="273844"/>
          </a:xfrm>
        </p:spPr>
        <p:txBody>
          <a:bodyPr/>
          <a:lstStyle/>
          <a:p>
            <a:pPr>
              <a:defRPr/>
            </a:pPr>
            <a:fld id="{200CA9A3-9FF2-47CF-8C5F-52462FBD7B1B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Adequacy</a:t>
            </a:r>
            <a:r>
              <a:rPr lang="it-IT" dirty="0" smtClean="0"/>
              <a:t> </a:t>
            </a:r>
            <a:r>
              <a:rPr lang="en-US" dirty="0" smtClean="0"/>
              <a:t>Forecast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it-IT" dirty="0" smtClean="0"/>
              <a:t>2016 - 2025</a:t>
            </a:r>
            <a:endParaRPr lang="it-IT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54671" t="25595" r="6586" b="11985"/>
          <a:stretch>
            <a:fillRect/>
          </a:stretch>
        </p:blipFill>
        <p:spPr bwMode="auto">
          <a:xfrm>
            <a:off x="4708510" y="1779663"/>
            <a:ext cx="4255978" cy="2080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 l="55353" t="21441" r="7085" b="17176"/>
          <a:stretch>
            <a:fillRect/>
          </a:stretch>
        </p:blipFill>
        <p:spPr bwMode="auto">
          <a:xfrm>
            <a:off x="337116" y="1787185"/>
            <a:ext cx="4196157" cy="2080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9" name="TextBox 368"/>
          <p:cNvSpPr txBox="1"/>
          <p:nvPr/>
        </p:nvSpPr>
        <p:spPr>
          <a:xfrm>
            <a:off x="395536" y="4901406"/>
            <a:ext cx="453650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i="1" kern="0" dirty="0" smtClean="0">
                <a:solidFill>
                  <a:srgbClr val="133B9C"/>
                </a:solidFill>
              </a:rPr>
              <a:t>Source: ENTSO-E Scenario Outlook &amp; Adequacy Forecast 2015, pages 50 and 58</a:t>
            </a: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 l="54416" t="52680" r="27997" b="37149"/>
          <a:stretch>
            <a:fillRect/>
          </a:stretch>
        </p:blipFill>
        <p:spPr bwMode="auto">
          <a:xfrm>
            <a:off x="827336" y="4083918"/>
            <a:ext cx="3693075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1" name="Picture 5"/>
          <p:cNvPicPr>
            <a:picLocks noChangeAspect="1" noChangeArrowheads="1"/>
          </p:cNvPicPr>
          <p:nvPr/>
        </p:nvPicPr>
        <p:blipFill>
          <a:blip r:embed="rId5" cstate="print"/>
          <a:srcRect l="75062" t="52680" r="6077" b="38279"/>
          <a:stretch>
            <a:fillRect/>
          </a:stretch>
        </p:blipFill>
        <p:spPr bwMode="auto">
          <a:xfrm>
            <a:off x="4571751" y="4083918"/>
            <a:ext cx="3960689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6" name="Oval 375"/>
          <p:cNvSpPr/>
          <p:nvPr/>
        </p:nvSpPr>
        <p:spPr>
          <a:xfrm>
            <a:off x="1475656" y="2571750"/>
            <a:ext cx="864096" cy="5760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377" name="Oval 376"/>
          <p:cNvSpPr/>
          <p:nvPr/>
        </p:nvSpPr>
        <p:spPr>
          <a:xfrm>
            <a:off x="6012160" y="2643758"/>
            <a:ext cx="648072" cy="5760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cxnSp>
        <p:nvCxnSpPr>
          <p:cNvPr id="379" name="Straight Connector 378"/>
          <p:cNvCxnSpPr>
            <a:stCxn id="376" idx="7"/>
          </p:cNvCxnSpPr>
          <p:nvPr/>
        </p:nvCxnSpPr>
        <p:spPr>
          <a:xfrm flipV="1">
            <a:off x="2213208" y="1635646"/>
            <a:ext cx="3798952" cy="1020467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0" name="Straight Connector 379"/>
          <p:cNvCxnSpPr>
            <a:stCxn id="377" idx="0"/>
          </p:cNvCxnSpPr>
          <p:nvPr/>
        </p:nvCxnSpPr>
        <p:spPr>
          <a:xfrm flipH="1" flipV="1">
            <a:off x="6012160" y="1635646"/>
            <a:ext cx="324036" cy="1008112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3" name="TextBox 382"/>
          <p:cNvSpPr txBox="1"/>
          <p:nvPr/>
        </p:nvSpPr>
        <p:spPr>
          <a:xfrm>
            <a:off x="4788024" y="1312481"/>
            <a:ext cx="237626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kern="0" dirty="0" smtClean="0">
                <a:solidFill>
                  <a:srgbClr val="FF0000"/>
                </a:solidFill>
                <a:ea typeface="Arial Unicode MS" pitchFamily="34" charset="-128"/>
                <a:cs typeface="Arial" pitchFamily="34" charset="0"/>
                <a:sym typeface="Verdana" pitchFamily="34" charset="0"/>
              </a:rPr>
              <a:t>New capacity needed</a:t>
            </a:r>
          </a:p>
        </p:txBody>
      </p:sp>
      <p:sp>
        <p:nvSpPr>
          <p:cNvPr id="14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172450" y="4634162"/>
            <a:ext cx="514350" cy="273844"/>
          </a:xfrm>
        </p:spPr>
        <p:txBody>
          <a:bodyPr/>
          <a:lstStyle/>
          <a:p>
            <a:pPr>
              <a:defRPr/>
            </a:pPr>
            <a:fld id="{200CA9A3-9FF2-47CF-8C5F-52462FBD7B1B}" type="slidenum">
              <a:rPr lang="it-IT" smtClean="0"/>
              <a:pPr>
                <a:defRPr/>
              </a:pPr>
              <a:t>3</a:t>
            </a:fld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6" grpId="0" animBg="1"/>
      <p:bldP spid="377" grpId="0" animBg="1"/>
      <p:bldP spid="38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172450" y="4634162"/>
            <a:ext cx="514350" cy="273844"/>
          </a:xfrm>
        </p:spPr>
        <p:txBody>
          <a:bodyPr/>
          <a:lstStyle/>
          <a:p>
            <a:pPr>
              <a:defRPr/>
            </a:pPr>
            <a:fld id="{200CA9A3-9FF2-47CF-8C5F-52462FBD7B1B}" type="slidenum">
              <a:rPr lang="it-IT" smtClean="0"/>
              <a:pPr>
                <a:defRPr/>
              </a:pPr>
              <a:t>4</a:t>
            </a:fld>
            <a:endParaRPr lang="it-IT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Trends in European Electricity Markets</a:t>
            </a:r>
            <a:endParaRPr lang="it-IT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2" cstate="print"/>
          <a:srcRect t="4308" b="87384"/>
          <a:stretch>
            <a:fillRect/>
          </a:stretch>
        </p:blipFill>
        <p:spPr bwMode="auto">
          <a:xfrm>
            <a:off x="1600547" y="4083918"/>
            <a:ext cx="5419725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Isosceles Triangle 23"/>
          <p:cNvSpPr/>
          <p:nvPr/>
        </p:nvSpPr>
        <p:spPr>
          <a:xfrm rot="10800000">
            <a:off x="317259" y="1445023"/>
            <a:ext cx="180000" cy="180000"/>
          </a:xfrm>
          <a:prstGeom prst="triangle">
            <a:avLst/>
          </a:prstGeom>
          <a:solidFill>
            <a:srgbClr val="003399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09228" y="1589039"/>
            <a:ext cx="5641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4625" marR="0" lvl="1" indent="-174625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sng" strike="noStrike" kern="0" cap="none" spc="0" normalizeH="0" baseline="0" noProof="0" dirty="0" smtClean="0">
                <a:ln>
                  <a:noFill/>
                </a:ln>
                <a:solidFill>
                  <a:srgbClr val="133B9C"/>
                </a:solidFill>
                <a:effectLst/>
                <a:uLnTx/>
                <a:uFillTx/>
              </a:rPr>
              <a:t>Now</a:t>
            </a:r>
          </a:p>
        </p:txBody>
      </p:sp>
      <p:sp>
        <p:nvSpPr>
          <p:cNvPr id="26" name="Isosceles Triangle 25"/>
          <p:cNvSpPr/>
          <p:nvPr/>
        </p:nvSpPr>
        <p:spPr>
          <a:xfrm rot="10800000">
            <a:off x="3468596" y="1445023"/>
            <a:ext cx="180000" cy="180000"/>
          </a:xfrm>
          <a:prstGeom prst="triangle">
            <a:avLst/>
          </a:prstGeom>
          <a:solidFill>
            <a:srgbClr val="003399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7" name="Isosceles Triangle 26"/>
          <p:cNvSpPr/>
          <p:nvPr/>
        </p:nvSpPr>
        <p:spPr>
          <a:xfrm rot="10800000">
            <a:off x="6474174" y="1445023"/>
            <a:ext cx="180000" cy="180000"/>
          </a:xfrm>
          <a:prstGeom prst="triangle">
            <a:avLst/>
          </a:prstGeom>
          <a:solidFill>
            <a:srgbClr val="003399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251520" y="1445023"/>
            <a:ext cx="8640960" cy="0"/>
          </a:xfrm>
          <a:prstGeom prst="straightConnector1">
            <a:avLst/>
          </a:prstGeom>
          <a:noFill/>
          <a:ln w="9525" cap="sq" cmpd="sng" algn="ctr">
            <a:solidFill>
              <a:srgbClr val="003399"/>
            </a:solidFill>
            <a:prstDash val="solid"/>
            <a:tailEnd type="arrow"/>
          </a:ln>
          <a:effectLst/>
        </p:spPr>
      </p:cxnSp>
      <p:sp>
        <p:nvSpPr>
          <p:cNvPr id="29" name="TextBox 28"/>
          <p:cNvSpPr txBox="1"/>
          <p:nvPr/>
        </p:nvSpPr>
        <p:spPr>
          <a:xfrm>
            <a:off x="124520" y="1809254"/>
            <a:ext cx="2880320" cy="11233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sng" strike="noStrike" kern="0" cap="none" spc="0" normalizeH="0" baseline="0" noProof="0" dirty="0" smtClean="0">
                <a:ln>
                  <a:noFill/>
                </a:ln>
                <a:solidFill>
                  <a:srgbClr val="133B9C"/>
                </a:solidFill>
                <a:effectLst/>
                <a:uLnTx/>
                <a:uFillTx/>
              </a:rPr>
              <a:t>RES still not dominant in the energy mix</a:t>
            </a: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00" b="0" i="0" u="sng" strike="noStrike" kern="0" cap="none" spc="0" normalizeH="0" baseline="0" noProof="0" dirty="0" smtClean="0">
              <a:ln>
                <a:noFill/>
              </a:ln>
              <a:solidFill>
                <a:srgbClr val="133B9C"/>
              </a:solidFill>
              <a:effectLst/>
              <a:uLnTx/>
              <a:uFillTx/>
            </a:endParaRPr>
          </a:p>
          <a:p>
            <a:pPr marL="174625" marR="0" lvl="1" indent="-174625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133B9C"/>
                </a:solidFill>
                <a:effectLst/>
                <a:uLnTx/>
                <a:uFillTx/>
              </a:rPr>
              <a:t>Energy prices &gt;0 most of the time</a:t>
            </a:r>
          </a:p>
          <a:p>
            <a:pPr marL="174625" marR="0" lvl="1" indent="-174625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133B9C"/>
                </a:solidFill>
                <a:effectLst/>
                <a:uLnTx/>
                <a:uFillTx/>
              </a:rPr>
              <a:t>RES offer limited  balancing services</a:t>
            </a:r>
          </a:p>
          <a:p>
            <a:pPr marL="174625" lvl="1" indent="-174625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1200" kern="0" dirty="0" smtClean="0">
                <a:solidFill>
                  <a:srgbClr val="133B9C"/>
                </a:solidFill>
              </a:rPr>
              <a:t>Predictable imbalance costs</a:t>
            </a:r>
            <a:endParaRPr kumimoji="0" lang="en-US" sz="1200" b="0" i="0" u="none" strike="noStrike" kern="0" cap="none" spc="0" normalizeH="0" baseline="0" noProof="0" dirty="0" smtClean="0">
              <a:ln>
                <a:noFill/>
              </a:ln>
              <a:solidFill>
                <a:srgbClr val="133B9C"/>
              </a:solidFill>
              <a:effectLst/>
              <a:uLnTx/>
              <a:uFillTx/>
            </a:endParaRPr>
          </a:p>
          <a:p>
            <a:pPr marL="174625" marR="0" lvl="1" indent="-174625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 smtClean="0">
              <a:ln>
                <a:noFill/>
              </a:ln>
              <a:solidFill>
                <a:srgbClr val="133B9C"/>
              </a:solidFill>
              <a:effectLst/>
              <a:uLnTx/>
              <a:uFillTx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294614" y="1589039"/>
            <a:ext cx="22981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4625" marR="0" lvl="1" indent="-174625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sng" strike="noStrike" kern="0" cap="none" spc="0" normalizeH="0" baseline="0" noProof="0" dirty="0" smtClean="0">
                <a:ln>
                  <a:noFill/>
                </a:ln>
                <a:solidFill>
                  <a:srgbClr val="133B9C"/>
                </a:solidFill>
                <a:effectLst/>
                <a:uLnTx/>
                <a:uFillTx/>
              </a:rPr>
              <a:t>Near future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275856" y="1809254"/>
            <a:ext cx="3312368" cy="11233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sng" strike="noStrike" kern="0" cap="none" spc="0" normalizeH="0" baseline="0" noProof="0" dirty="0" smtClean="0">
                <a:ln>
                  <a:noFill/>
                </a:ln>
                <a:solidFill>
                  <a:srgbClr val="133B9C"/>
                </a:solidFill>
                <a:effectLst/>
                <a:uLnTx/>
                <a:uFillTx/>
              </a:rPr>
              <a:t>RES more prominent in the energy mix</a:t>
            </a: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00" b="0" i="0" u="sng" strike="noStrike" kern="0" cap="none" spc="0" normalizeH="0" baseline="0" noProof="0" dirty="0" smtClean="0">
              <a:ln>
                <a:noFill/>
              </a:ln>
              <a:solidFill>
                <a:srgbClr val="133B9C"/>
              </a:solidFill>
              <a:effectLst/>
              <a:uLnTx/>
              <a:uFillTx/>
            </a:endParaRPr>
          </a:p>
          <a:p>
            <a:pPr marL="174625" marR="0" lvl="1" indent="-174625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kern="0" dirty="0" smtClean="0">
                <a:solidFill>
                  <a:srgbClr val="133B9C"/>
                </a:solidFill>
              </a:rPr>
              <a:t>Energy </a:t>
            </a: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133B9C"/>
                </a:solidFill>
                <a:effectLst/>
                <a:uLnTx/>
                <a:uFillTx/>
              </a:rPr>
              <a:t>prices &gt;0 most of the time, but many hours with  0 and &lt;0 prices</a:t>
            </a:r>
          </a:p>
          <a:p>
            <a:pPr marL="174625" lvl="1" indent="-174625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1200" kern="0" dirty="0" smtClean="0">
                <a:solidFill>
                  <a:srgbClr val="133B9C"/>
                </a:solidFill>
              </a:rPr>
              <a:t>RES offer some balancing services</a:t>
            </a:r>
            <a:endParaRPr kumimoji="0" lang="en-US" sz="1200" b="0" i="0" u="none" strike="noStrike" kern="0" cap="none" spc="0" normalizeH="0" baseline="0" noProof="0" dirty="0" smtClean="0">
              <a:ln>
                <a:noFill/>
              </a:ln>
              <a:solidFill>
                <a:srgbClr val="133B9C"/>
              </a:solidFill>
              <a:effectLst/>
              <a:uLnTx/>
              <a:uFillTx/>
            </a:endParaRPr>
          </a:p>
          <a:p>
            <a:pPr marL="174625" marR="0" lvl="1" indent="-174625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133B9C"/>
                </a:solidFill>
                <a:effectLst/>
                <a:uLnTx/>
                <a:uFillTx/>
              </a:rPr>
              <a:t>Imbalance costs increases</a:t>
            </a:r>
            <a:endParaRPr lang="en-US" sz="1200" kern="0" dirty="0" smtClean="0">
              <a:solidFill>
                <a:srgbClr val="133B9C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372200" y="1589039"/>
            <a:ext cx="22981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4625" marR="0" lvl="1" indent="-174625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sng" strike="noStrike" kern="0" cap="none" spc="0" normalizeH="0" baseline="0" noProof="0" dirty="0" smtClean="0">
                <a:ln>
                  <a:noFill/>
                </a:ln>
                <a:solidFill>
                  <a:srgbClr val="133B9C"/>
                </a:solidFill>
                <a:effectLst/>
                <a:uLnTx/>
                <a:uFillTx/>
              </a:rPr>
              <a:t>Next Decade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359500" y="1809254"/>
            <a:ext cx="2784500" cy="1308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sng" strike="noStrike" kern="0" cap="none" spc="0" normalizeH="0" baseline="0" noProof="0" dirty="0" smtClean="0">
                <a:ln>
                  <a:noFill/>
                </a:ln>
                <a:solidFill>
                  <a:srgbClr val="133B9C"/>
                </a:solidFill>
                <a:effectLst/>
                <a:uLnTx/>
                <a:uFillTx/>
              </a:rPr>
              <a:t>Bulk of energy from RES</a:t>
            </a: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00" b="0" i="0" u="sng" strike="noStrike" kern="0" cap="none" spc="0" normalizeH="0" baseline="0" noProof="0" dirty="0" smtClean="0">
              <a:ln>
                <a:noFill/>
              </a:ln>
              <a:solidFill>
                <a:srgbClr val="133B9C"/>
              </a:solidFill>
              <a:effectLst/>
              <a:uLnTx/>
              <a:uFillTx/>
            </a:endParaRPr>
          </a:p>
          <a:p>
            <a:pPr marL="174625" marR="0" lvl="1" indent="-174625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133B9C"/>
                </a:solidFill>
                <a:effectLst/>
                <a:uLnTx/>
                <a:uFillTx/>
              </a:rPr>
              <a:t>Energy prices 0 and &lt;0 for many hours</a:t>
            </a:r>
          </a:p>
          <a:p>
            <a:pPr marL="174625" lvl="1" indent="-174625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1200" kern="0" dirty="0" smtClean="0">
                <a:solidFill>
                  <a:srgbClr val="133B9C"/>
                </a:solidFill>
              </a:rPr>
              <a:t>RES offer balancing services</a:t>
            </a:r>
            <a:endParaRPr kumimoji="0" lang="en-US" sz="1200" b="0" i="0" u="none" strike="noStrike" kern="0" cap="none" spc="0" normalizeH="0" baseline="0" noProof="0" dirty="0" smtClean="0">
              <a:ln>
                <a:noFill/>
              </a:ln>
              <a:solidFill>
                <a:srgbClr val="133B9C"/>
              </a:solidFill>
              <a:effectLst/>
              <a:uLnTx/>
              <a:uFillTx/>
            </a:endParaRPr>
          </a:p>
          <a:p>
            <a:pPr marL="174625" lvl="1" indent="-174625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1200" kern="0" dirty="0" smtClean="0">
                <a:solidFill>
                  <a:srgbClr val="133B9C"/>
                </a:solidFill>
              </a:rPr>
              <a:t>Imbalance costs very high</a:t>
            </a:r>
            <a:endParaRPr kumimoji="0" lang="en-US" sz="1200" b="0" i="0" u="none" strike="noStrike" kern="0" cap="none" spc="0" normalizeH="0" baseline="0" noProof="0" dirty="0" smtClean="0">
              <a:ln>
                <a:noFill/>
              </a:ln>
              <a:solidFill>
                <a:srgbClr val="133B9C"/>
              </a:solidFill>
              <a:effectLst/>
              <a:uLnTx/>
              <a:uFillTx/>
            </a:endParaRPr>
          </a:p>
          <a:p>
            <a:pPr marL="174625" marR="0" lvl="1" indent="-174625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 smtClean="0">
              <a:ln>
                <a:noFill/>
              </a:ln>
              <a:solidFill>
                <a:srgbClr val="133B9C"/>
              </a:solidFill>
              <a:effectLst/>
              <a:uLnTx/>
              <a:uFillTx/>
            </a:endParaRPr>
          </a:p>
        </p:txBody>
      </p:sp>
      <p:graphicFrame>
        <p:nvGraphicFramePr>
          <p:cNvPr id="34" name="Chart 33"/>
          <p:cNvGraphicFramePr/>
          <p:nvPr/>
        </p:nvGraphicFramePr>
        <p:xfrm>
          <a:off x="-14290" y="2913818"/>
          <a:ext cx="2304256" cy="10590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5" name="Chart 34"/>
          <p:cNvGraphicFramePr/>
          <p:nvPr/>
        </p:nvGraphicFramePr>
        <p:xfrm>
          <a:off x="3329730" y="2913818"/>
          <a:ext cx="2304256" cy="10590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6" name="Chart 35"/>
          <p:cNvGraphicFramePr/>
          <p:nvPr/>
        </p:nvGraphicFramePr>
        <p:xfrm>
          <a:off x="6156176" y="2913818"/>
          <a:ext cx="2304256" cy="10590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7" name="TextBox 36"/>
          <p:cNvSpPr txBox="1"/>
          <p:nvPr/>
        </p:nvSpPr>
        <p:spPr>
          <a:xfrm>
            <a:off x="3491880" y="3936355"/>
            <a:ext cx="2287253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1" i="1" u="none" strike="noStrike" kern="0" cap="none" spc="0" normalizeH="0" baseline="0" noProof="0" dirty="0" smtClean="0">
                <a:ln>
                  <a:noFill/>
                </a:ln>
                <a:solidFill>
                  <a:srgbClr val="5D565A"/>
                </a:solidFill>
                <a:effectLst/>
                <a:uLnTx/>
                <a:uFillTx/>
              </a:rPr>
              <a:t>Shares of Revenues</a:t>
            </a:r>
          </a:p>
        </p:txBody>
      </p:sp>
      <p:sp>
        <p:nvSpPr>
          <p:cNvPr id="38" name="Rectangle 37"/>
          <p:cNvSpPr/>
          <p:nvPr/>
        </p:nvSpPr>
        <p:spPr>
          <a:xfrm>
            <a:off x="2464643" y="3961674"/>
            <a:ext cx="4104456" cy="360040"/>
          </a:xfrm>
          <a:prstGeom prst="rect">
            <a:avLst/>
          </a:prstGeom>
          <a:noFill/>
          <a:ln w="0" cap="flat" cmpd="sng" algn="ctr">
            <a:solidFill>
              <a:srgbClr val="5D565A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39303" y="4394016"/>
            <a:ext cx="806514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1" indent="0" algn="ctr" defTabSz="914400" eaLnBrk="1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tabLst/>
              <a:defRPr/>
            </a:pPr>
            <a:r>
              <a:rPr lang="en-US" sz="1500" b="1" kern="0" dirty="0" smtClean="0">
                <a:solidFill>
                  <a:srgbClr val="133B9C"/>
                </a:solidFill>
                <a:ea typeface="Arial Unicode MS" pitchFamily="34" charset="-128"/>
                <a:cs typeface="Arial" pitchFamily="34" charset="0"/>
                <a:sym typeface="Verdana" pitchFamily="34" charset="0"/>
              </a:rPr>
              <a:t>Variability in energy prices increases financing costs for new projects</a:t>
            </a:r>
          </a:p>
          <a:p>
            <a:pPr marL="0" marR="0" lvl="1" indent="0" algn="ctr" defTabSz="914400" eaLnBrk="1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tabLst/>
              <a:defRPr/>
            </a:pPr>
            <a:r>
              <a:rPr lang="en-US" sz="1500" b="1" kern="0" dirty="0" smtClean="0">
                <a:solidFill>
                  <a:srgbClr val="133B9C"/>
                </a:solidFill>
                <a:ea typeface="Arial Unicode MS" pitchFamily="34" charset="-128"/>
                <a:cs typeface="Arial" pitchFamily="34" charset="0"/>
                <a:sym typeface="Verdana" pitchFamily="34" charset="0"/>
              </a:rPr>
              <a:t>Low revenues for programmable capacity could bring problems of Security of Supply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395536" y="4901406"/>
            <a:ext cx="194421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sz="900" i="1" kern="0" dirty="0" smtClean="0">
                <a:solidFill>
                  <a:srgbClr val="133B9C"/>
                </a:solidFill>
              </a:rPr>
              <a:t>Note: Graphs are illustrative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0CA9A3-9FF2-47CF-8C5F-52462FBD7B1B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Current Debate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mtClean="0"/>
              <a:t>Examples</a:t>
            </a:r>
            <a:endParaRPr lang="en-US"/>
          </a:p>
        </p:txBody>
      </p:sp>
      <p:pic>
        <p:nvPicPr>
          <p:cNvPr id="7" name="Picture 12" descr="Ausriss"/>
          <p:cNvPicPr preferRelativeResize="0">
            <a:picLocks noChangeArrowheads="1"/>
          </p:cNvPicPr>
          <p:nvPr>
            <p:custDataLst>
              <p:tags r:id="rId1"/>
            </p:custDataLst>
          </p:nvPr>
        </p:nvPicPr>
        <p:blipFill>
          <a:blip r:embed="rId4" cstate="print">
            <a:grayscl/>
          </a:blip>
          <a:srcRect r="813" b="813"/>
          <a:stretch>
            <a:fillRect/>
          </a:stretch>
        </p:blipFill>
        <p:spPr bwMode="gray">
          <a:xfrm>
            <a:off x="1475656" y="1275606"/>
            <a:ext cx="2520280" cy="2376264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 cstate="print"/>
          <a:srcRect l="66651" t="11440" r="13213" b="7921"/>
          <a:stretch>
            <a:fillRect/>
          </a:stretch>
        </p:blipFill>
        <p:spPr bwMode="auto">
          <a:xfrm>
            <a:off x="1691680" y="1419622"/>
            <a:ext cx="2160240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1547664" y="3651870"/>
            <a:ext cx="266429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spcBef>
                <a:spcPts val="600"/>
              </a:spcBef>
              <a:spcAft>
                <a:spcPct val="0"/>
              </a:spcAft>
            </a:pPr>
            <a:r>
              <a:rPr lang="en-US" sz="1200" i="1" kern="0" smtClean="0">
                <a:solidFill>
                  <a:srgbClr val="133B9C"/>
                </a:solidFill>
                <a:ea typeface="Arial Unicode MS" pitchFamily="34" charset="-128"/>
                <a:cs typeface="Arial" pitchFamily="34" charset="0"/>
                <a:sym typeface="Verdana" pitchFamily="34" charset="0"/>
              </a:rPr>
              <a:t>Focus on energy-only market :  how to foster day-ahead, intraday, and balancing prices</a:t>
            </a:r>
            <a:endParaRPr lang="en-US" sz="1200" i="1" kern="0">
              <a:solidFill>
                <a:srgbClr val="133B9C"/>
              </a:solidFill>
              <a:ea typeface="Arial Unicode MS" pitchFamily="34" charset="-128"/>
              <a:cs typeface="Arial" pitchFamily="34" charset="0"/>
              <a:sym typeface="Verdana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508104" y="3622253"/>
            <a:ext cx="266429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spcBef>
                <a:spcPts val="600"/>
              </a:spcBef>
              <a:spcAft>
                <a:spcPct val="0"/>
              </a:spcAft>
            </a:pPr>
            <a:r>
              <a:rPr lang="en-US" sz="1200" i="1" kern="0" smtClean="0">
                <a:solidFill>
                  <a:srgbClr val="133B9C"/>
                </a:solidFill>
                <a:ea typeface="Arial Unicode MS" pitchFamily="34" charset="-128"/>
                <a:cs typeface="Arial" pitchFamily="34" charset="0"/>
                <a:sym typeface="Verdana" pitchFamily="34" charset="0"/>
              </a:rPr>
              <a:t>Capacity mechanism based on capacity tickets</a:t>
            </a:r>
            <a:endParaRPr lang="en-US" sz="1200" i="1" kern="0">
              <a:solidFill>
                <a:srgbClr val="133B9C"/>
              </a:solidFill>
              <a:ea typeface="Arial Unicode MS" pitchFamily="34" charset="-128"/>
              <a:cs typeface="Arial" pitchFamily="34" charset="0"/>
              <a:sym typeface="Verdana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76064" y="4299942"/>
            <a:ext cx="7596336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>
              <a:spcBef>
                <a:spcPts val="600"/>
              </a:spcBef>
              <a:spcAft>
                <a:spcPct val="0"/>
              </a:spcAft>
            </a:pPr>
            <a:r>
              <a:rPr lang="en-US" sz="1500" b="1" kern="0" dirty="0" smtClean="0">
                <a:solidFill>
                  <a:srgbClr val="133B9C"/>
                </a:solidFill>
                <a:ea typeface="Arial Unicode MS" pitchFamily="34" charset="-128"/>
                <a:cs typeface="Arial" pitchFamily="34" charset="0"/>
                <a:sym typeface="Verdana" pitchFamily="34" charset="0"/>
              </a:rPr>
              <a:t>The two sides have started tackling some issues of the current market design BUT they miss the major point</a:t>
            </a:r>
            <a:r>
              <a:rPr lang="en-US" sz="1500" b="1" u="sng" kern="0" dirty="0" smtClean="0">
                <a:solidFill>
                  <a:srgbClr val="133B9C"/>
                </a:solidFill>
                <a:ea typeface="Arial Unicode MS" pitchFamily="34" charset="-128"/>
                <a:cs typeface="Arial" pitchFamily="34" charset="0"/>
                <a:sym typeface="Verdana" pitchFamily="34" charset="0"/>
              </a:rPr>
              <a:t>: how to foster long-term signals</a:t>
            </a:r>
          </a:p>
        </p:txBody>
      </p:sp>
      <p:pic>
        <p:nvPicPr>
          <p:cNvPr id="13" name="Picture 12" descr="Ausriss"/>
          <p:cNvPicPr preferRelativeResize="0">
            <a:picLocks noChangeArrowheads="1"/>
          </p:cNvPicPr>
          <p:nvPr>
            <p:custDataLst>
              <p:tags r:id="rId2"/>
            </p:custDataLst>
          </p:nvPr>
        </p:nvPicPr>
        <p:blipFill>
          <a:blip r:embed="rId4" cstate="print">
            <a:grayscl/>
          </a:blip>
          <a:srcRect r="813" b="813"/>
          <a:stretch>
            <a:fillRect/>
          </a:stretch>
        </p:blipFill>
        <p:spPr bwMode="gray">
          <a:xfrm>
            <a:off x="5508104" y="1275606"/>
            <a:ext cx="2520280" cy="2376264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6" cstate="print"/>
          <a:srcRect b="7596"/>
          <a:stretch>
            <a:fillRect/>
          </a:stretch>
        </p:blipFill>
        <p:spPr bwMode="auto">
          <a:xfrm>
            <a:off x="5803120" y="1539953"/>
            <a:ext cx="2009239" cy="1751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0CA9A3-9FF2-47CF-8C5F-52462FBD7B1B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Capacity Remuneration Mechanisms (CRMs)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611560" y="2355726"/>
            <a:ext cx="1728192" cy="5760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Price-based</a:t>
            </a:r>
            <a:endParaRPr lang="en-US" sz="1600" dirty="0"/>
          </a:p>
        </p:txBody>
      </p:sp>
      <p:sp>
        <p:nvSpPr>
          <p:cNvPr id="9" name="Rectangle 8"/>
          <p:cNvSpPr/>
          <p:nvPr/>
        </p:nvSpPr>
        <p:spPr>
          <a:xfrm>
            <a:off x="5148064" y="2355726"/>
            <a:ext cx="1728192" cy="57606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Volume-based</a:t>
            </a:r>
            <a:endParaRPr lang="en-US" sz="1600" dirty="0"/>
          </a:p>
        </p:txBody>
      </p:sp>
      <p:cxnSp>
        <p:nvCxnSpPr>
          <p:cNvPr id="11" name="Straight Connector 10"/>
          <p:cNvCxnSpPr>
            <a:stCxn id="8" idx="2"/>
            <a:endCxn id="12" idx="0"/>
          </p:cNvCxnSpPr>
          <p:nvPr/>
        </p:nvCxnSpPr>
        <p:spPr>
          <a:xfrm>
            <a:off x="1475656" y="2931790"/>
            <a:ext cx="0" cy="7200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827584" y="3651870"/>
            <a:ext cx="1296144" cy="576064"/>
          </a:xfrm>
          <a:prstGeom prst="rect">
            <a:avLst/>
          </a:prstGeom>
          <a:solidFill>
            <a:schemeClr val="accent1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 smtClean="0"/>
              <a:t>Capacity Payment</a:t>
            </a:r>
            <a:endParaRPr lang="en-US" sz="1500" dirty="0"/>
          </a:p>
        </p:txBody>
      </p:sp>
      <p:sp>
        <p:nvSpPr>
          <p:cNvPr id="16" name="Rectangle 15"/>
          <p:cNvSpPr/>
          <p:nvPr/>
        </p:nvSpPr>
        <p:spPr>
          <a:xfrm>
            <a:off x="2915816" y="3651870"/>
            <a:ext cx="1296144" cy="576064"/>
          </a:xfrm>
          <a:prstGeom prst="rect">
            <a:avLst/>
          </a:prstGeom>
          <a:solidFill>
            <a:srgbClr val="FF0000">
              <a:alpha val="4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 smtClean="0"/>
              <a:t>Strategic Reserve</a:t>
            </a:r>
            <a:endParaRPr lang="en-US" sz="1500" dirty="0"/>
          </a:p>
        </p:txBody>
      </p:sp>
      <p:sp>
        <p:nvSpPr>
          <p:cNvPr id="17" name="Rectangle 16"/>
          <p:cNvSpPr/>
          <p:nvPr/>
        </p:nvSpPr>
        <p:spPr>
          <a:xfrm>
            <a:off x="4391472" y="3651870"/>
            <a:ext cx="1296144" cy="576064"/>
          </a:xfrm>
          <a:prstGeom prst="rect">
            <a:avLst/>
          </a:prstGeom>
          <a:solidFill>
            <a:srgbClr val="FF0000">
              <a:alpha val="4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 smtClean="0"/>
              <a:t>Capacity Tickets</a:t>
            </a:r>
            <a:endParaRPr lang="en-US" sz="1500" dirty="0"/>
          </a:p>
        </p:txBody>
      </p:sp>
      <p:sp>
        <p:nvSpPr>
          <p:cNvPr id="18" name="Rectangle 17"/>
          <p:cNvSpPr/>
          <p:nvPr/>
        </p:nvSpPr>
        <p:spPr>
          <a:xfrm>
            <a:off x="5868144" y="3651870"/>
            <a:ext cx="1296144" cy="576064"/>
          </a:xfrm>
          <a:prstGeom prst="rect">
            <a:avLst/>
          </a:prstGeom>
          <a:solidFill>
            <a:srgbClr val="FF0000">
              <a:alpha val="4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 smtClean="0"/>
              <a:t>Capacity Auctions</a:t>
            </a:r>
            <a:endParaRPr lang="en-US" sz="1500" dirty="0"/>
          </a:p>
        </p:txBody>
      </p:sp>
      <p:sp>
        <p:nvSpPr>
          <p:cNvPr id="19" name="Rectangle 18"/>
          <p:cNvSpPr/>
          <p:nvPr/>
        </p:nvSpPr>
        <p:spPr>
          <a:xfrm>
            <a:off x="7452320" y="3651870"/>
            <a:ext cx="1296144" cy="576064"/>
          </a:xfrm>
          <a:prstGeom prst="rect">
            <a:avLst/>
          </a:prstGeom>
          <a:solidFill>
            <a:srgbClr val="FF0000">
              <a:alpha val="4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 smtClean="0"/>
              <a:t>Reliability Options</a:t>
            </a:r>
            <a:endParaRPr lang="en-US" sz="1500" dirty="0"/>
          </a:p>
        </p:txBody>
      </p:sp>
      <p:cxnSp>
        <p:nvCxnSpPr>
          <p:cNvPr id="27" name="Elbow Connector 26"/>
          <p:cNvCxnSpPr>
            <a:stCxn id="16" idx="0"/>
            <a:endCxn id="9" idx="2"/>
          </p:cNvCxnSpPr>
          <p:nvPr/>
        </p:nvCxnSpPr>
        <p:spPr>
          <a:xfrm rot="5400000" flipH="1" flipV="1">
            <a:off x="4427984" y="2067694"/>
            <a:ext cx="720080" cy="2448272"/>
          </a:xfrm>
          <a:prstGeom prst="bentConnector3">
            <a:avLst>
              <a:gd name="adj1" fmla="val 50000"/>
            </a:avLst>
          </a:prstGeom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Elbow Connector 30"/>
          <p:cNvCxnSpPr>
            <a:stCxn id="17" idx="0"/>
            <a:endCxn id="9" idx="2"/>
          </p:cNvCxnSpPr>
          <p:nvPr/>
        </p:nvCxnSpPr>
        <p:spPr>
          <a:xfrm rot="5400000" flipH="1" flipV="1">
            <a:off x="5165812" y="2805522"/>
            <a:ext cx="720080" cy="972616"/>
          </a:xfrm>
          <a:prstGeom prst="bentConnector3">
            <a:avLst>
              <a:gd name="adj1" fmla="val 50000"/>
            </a:avLst>
          </a:prstGeom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Elbow Connector 33"/>
          <p:cNvCxnSpPr>
            <a:stCxn id="18" idx="0"/>
            <a:endCxn id="9" idx="2"/>
          </p:cNvCxnSpPr>
          <p:nvPr/>
        </p:nvCxnSpPr>
        <p:spPr>
          <a:xfrm rot="16200000" flipV="1">
            <a:off x="5904148" y="3039802"/>
            <a:ext cx="720080" cy="504056"/>
          </a:xfrm>
          <a:prstGeom prst="bentConnector3">
            <a:avLst>
              <a:gd name="adj1" fmla="val 50000"/>
            </a:avLst>
          </a:prstGeom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Elbow Connector 36"/>
          <p:cNvCxnSpPr>
            <a:stCxn id="19" idx="0"/>
            <a:endCxn id="9" idx="2"/>
          </p:cNvCxnSpPr>
          <p:nvPr/>
        </p:nvCxnSpPr>
        <p:spPr>
          <a:xfrm rot="16200000" flipV="1">
            <a:off x="6696236" y="2247714"/>
            <a:ext cx="720080" cy="2088232"/>
          </a:xfrm>
          <a:prstGeom prst="bentConnector3">
            <a:avLst>
              <a:gd name="adj1" fmla="val 50000"/>
            </a:avLst>
          </a:prstGeom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39"/>
          <p:cNvSpPr/>
          <p:nvPr/>
        </p:nvSpPr>
        <p:spPr>
          <a:xfrm>
            <a:off x="2771800" y="1347614"/>
            <a:ext cx="1296144" cy="576064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133B9C"/>
                </a:solidFill>
              </a:rPr>
              <a:t>CRMs</a:t>
            </a:r>
            <a:endParaRPr lang="en-US" dirty="0">
              <a:solidFill>
                <a:srgbClr val="133B9C"/>
              </a:solidFill>
            </a:endParaRPr>
          </a:p>
        </p:txBody>
      </p:sp>
      <p:cxnSp>
        <p:nvCxnSpPr>
          <p:cNvPr id="41" name="Elbow Connector 40"/>
          <p:cNvCxnSpPr>
            <a:stCxn id="8" idx="0"/>
            <a:endCxn id="40" idx="2"/>
          </p:cNvCxnSpPr>
          <p:nvPr/>
        </p:nvCxnSpPr>
        <p:spPr>
          <a:xfrm rot="5400000" flipH="1" flipV="1">
            <a:off x="2231740" y="1167594"/>
            <a:ext cx="432048" cy="1944216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Elbow Connector 40"/>
          <p:cNvCxnSpPr>
            <a:stCxn id="9" idx="0"/>
            <a:endCxn id="40" idx="2"/>
          </p:cNvCxnSpPr>
          <p:nvPr/>
        </p:nvCxnSpPr>
        <p:spPr>
          <a:xfrm rot="16200000" flipV="1">
            <a:off x="4499992" y="843558"/>
            <a:ext cx="432048" cy="2592288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>
            <a:off x="611560" y="4515966"/>
            <a:ext cx="8137153" cy="0"/>
          </a:xfrm>
          <a:prstGeom prst="straightConnector1">
            <a:avLst/>
          </a:prstGeom>
          <a:ln w="88900">
            <a:solidFill>
              <a:schemeClr val="accent5">
                <a:lumMod val="50000"/>
                <a:alpha val="3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539303" y="4515966"/>
            <a:ext cx="806514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1" indent="0" algn="ctr" defTabSz="914400" eaLnBrk="1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tabLst/>
              <a:defRPr/>
            </a:pPr>
            <a:r>
              <a:rPr lang="en-US" sz="1500" b="1" kern="0" dirty="0" smtClean="0">
                <a:solidFill>
                  <a:srgbClr val="133B9C"/>
                </a:solidFill>
                <a:ea typeface="Arial Unicode MS" pitchFamily="34" charset="-128"/>
                <a:cs typeface="Arial" pitchFamily="34" charset="0"/>
                <a:sym typeface="Verdana" pitchFamily="34" charset="0"/>
              </a:rPr>
              <a:t>Ability to provide long-term signals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0CA9A3-9FF2-47CF-8C5F-52462FBD7B1B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 of Reliability Options in Italy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  <p:cxnSp>
        <p:nvCxnSpPr>
          <p:cNvPr id="6" name="Straight Arrow Connector 87"/>
          <p:cNvCxnSpPr/>
          <p:nvPr/>
        </p:nvCxnSpPr>
        <p:spPr>
          <a:xfrm>
            <a:off x="251520" y="1957253"/>
            <a:ext cx="8640000" cy="0"/>
          </a:xfrm>
          <a:prstGeom prst="straightConnector1">
            <a:avLst/>
          </a:prstGeom>
          <a:noFill/>
          <a:ln w="38100" cap="flat" cmpd="sng" algn="ctr">
            <a:solidFill>
              <a:srgbClr val="968C6D"/>
            </a:solidFill>
            <a:prstDash val="solid"/>
            <a:headEnd type="none" w="med" len="med"/>
            <a:tailEnd type="triangle" w="med" len="med"/>
          </a:ln>
          <a:effectLst/>
        </p:spPr>
      </p:cxnSp>
      <p:sp>
        <p:nvSpPr>
          <p:cNvPr id="7" name="Oval 95"/>
          <p:cNvSpPr/>
          <p:nvPr/>
        </p:nvSpPr>
        <p:spPr bwMode="ltGray">
          <a:xfrm>
            <a:off x="1629959" y="1878950"/>
            <a:ext cx="147014" cy="147014"/>
          </a:xfrm>
          <a:prstGeom prst="ellipse">
            <a:avLst/>
          </a:prstGeom>
          <a:solidFill>
            <a:srgbClr val="FFFFFF"/>
          </a:solidFill>
          <a:ln w="28575" cap="flat" cmpd="sng" algn="ctr">
            <a:solidFill>
              <a:srgbClr val="968C6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00" b="0" i="0" u="none" strike="noStrike" kern="0" cap="none" spc="0" normalizeH="0" baseline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8" name="Oval 97"/>
          <p:cNvSpPr/>
          <p:nvPr/>
        </p:nvSpPr>
        <p:spPr bwMode="ltGray">
          <a:xfrm>
            <a:off x="938539" y="1868448"/>
            <a:ext cx="147014" cy="147014"/>
          </a:xfrm>
          <a:prstGeom prst="ellipse">
            <a:avLst/>
          </a:prstGeom>
          <a:solidFill>
            <a:srgbClr val="FFFFFF"/>
          </a:solidFill>
          <a:ln w="28575" cap="flat" cmpd="sng" algn="ctr">
            <a:solidFill>
              <a:srgbClr val="968C6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00" b="0" i="0" u="none" strike="noStrike" kern="0" cap="none" spc="0" normalizeH="0" baseline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9" name="Rectangle 70"/>
          <p:cNvSpPr/>
          <p:nvPr/>
        </p:nvSpPr>
        <p:spPr>
          <a:xfrm>
            <a:off x="107505" y="2513027"/>
            <a:ext cx="1440159" cy="931208"/>
          </a:xfrm>
          <a:prstGeom prst="rect">
            <a:avLst/>
          </a:prstGeom>
          <a:noFill/>
          <a:ln w="9525">
            <a:solidFill>
              <a:srgbClr val="968C6D"/>
            </a:solidFill>
            <a:prstDash val="sysDash"/>
          </a:ln>
        </p:spPr>
        <p:txBody>
          <a:bodyPr wrap="square" lIns="36000" tIns="18000" rIns="36000" anchor="t">
            <a:noAutofit/>
          </a:bodyPr>
          <a:lstStyle/>
          <a:p>
            <a:pPr marR="0" lvl="0" defTabSz="914400" eaLnBrk="1" fontAlgn="b" latinLnBrk="0" hangingPunct="1"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lang="en-US" sz="800" b="1" kern="0" dirty="0" smtClean="0">
                <a:solidFill>
                  <a:schemeClr val="accent1"/>
                </a:solidFill>
                <a:latin typeface="+mj-lt"/>
              </a:rPr>
              <a:t>Legislative Decree 379/2003</a:t>
            </a:r>
          </a:p>
          <a:p>
            <a:pPr marL="92075" indent="-92075">
              <a:spcBef>
                <a:spcPts val="0"/>
              </a:spcBef>
              <a:spcAft>
                <a:spcPts val="300"/>
              </a:spcAft>
              <a:buClr>
                <a:schemeClr val="accent2"/>
              </a:buClr>
              <a:buFont typeface="Arial" pitchFamily="34" charset="0"/>
              <a:buChar char="­"/>
            </a:pPr>
            <a:r>
              <a:rPr lang="en-US" sz="800" dirty="0" smtClean="0">
                <a:solidFill>
                  <a:srgbClr val="003399"/>
                </a:solidFill>
                <a:latin typeface="+mj-lt"/>
              </a:rPr>
              <a:t>Introduction of interim Capacity Payment</a:t>
            </a:r>
          </a:p>
          <a:p>
            <a:pPr marL="92075" indent="-92075">
              <a:spcBef>
                <a:spcPts val="0"/>
              </a:spcBef>
              <a:spcAft>
                <a:spcPts val="300"/>
              </a:spcAft>
              <a:buClr>
                <a:schemeClr val="accent2"/>
              </a:buClr>
              <a:buFont typeface="Arial" pitchFamily="34" charset="0"/>
              <a:buChar char="­"/>
            </a:pPr>
            <a:r>
              <a:rPr lang="en-US" sz="800" dirty="0" smtClean="0">
                <a:solidFill>
                  <a:srgbClr val="003399"/>
                </a:solidFill>
                <a:latin typeface="+mj-lt"/>
              </a:rPr>
              <a:t>NRA to define an adequate competitive Capacity Remuneration Mechanism </a:t>
            </a:r>
          </a:p>
        </p:txBody>
      </p:sp>
      <p:cxnSp>
        <p:nvCxnSpPr>
          <p:cNvPr id="10" name="Straight Connector 89"/>
          <p:cNvCxnSpPr/>
          <p:nvPr/>
        </p:nvCxnSpPr>
        <p:spPr>
          <a:xfrm flipH="1">
            <a:off x="1017250" y="2012464"/>
            <a:ext cx="1800" cy="504000"/>
          </a:xfrm>
          <a:prstGeom prst="line">
            <a:avLst/>
          </a:prstGeom>
          <a:noFill/>
          <a:ln w="9525" cap="flat" cmpd="sng" algn="ctr">
            <a:solidFill>
              <a:srgbClr val="968C6D"/>
            </a:solidFill>
            <a:prstDash val="sysDash"/>
          </a:ln>
          <a:effectLst/>
        </p:spPr>
      </p:cxnSp>
      <p:sp>
        <p:nvSpPr>
          <p:cNvPr id="11" name="Rectangle 70"/>
          <p:cNvSpPr/>
          <p:nvPr/>
        </p:nvSpPr>
        <p:spPr>
          <a:xfrm>
            <a:off x="1043608" y="3656766"/>
            <a:ext cx="1326207" cy="427152"/>
          </a:xfrm>
          <a:prstGeom prst="rect">
            <a:avLst/>
          </a:prstGeom>
          <a:noFill/>
          <a:ln w="9525">
            <a:solidFill>
              <a:srgbClr val="968C6D"/>
            </a:solidFill>
            <a:prstDash val="sysDash"/>
          </a:ln>
        </p:spPr>
        <p:txBody>
          <a:bodyPr wrap="square" lIns="36000" tIns="18000" rIns="36000" anchor="t">
            <a:noAutofit/>
          </a:bodyPr>
          <a:lstStyle/>
          <a:p>
            <a:pPr marR="0" lvl="0" defTabSz="914400" eaLnBrk="1" fontAlgn="b" latinLnBrk="0" hangingPunct="1"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lang="en-US" sz="800" b="1" kern="0" dirty="0" smtClean="0">
                <a:solidFill>
                  <a:schemeClr val="accent1"/>
                </a:solidFill>
                <a:latin typeface="+mj-lt"/>
              </a:rPr>
              <a:t>2008</a:t>
            </a:r>
          </a:p>
          <a:p>
            <a:pPr marR="0" lvl="0" defTabSz="914400" eaLnBrk="1" fontAlgn="b" latinLnBrk="0" hangingPunct="1"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lang="en-US" sz="800" kern="0" dirty="0" smtClean="0">
                <a:solidFill>
                  <a:schemeClr val="accent1"/>
                </a:solidFill>
                <a:latin typeface="+mj-lt"/>
              </a:rPr>
              <a:t>First Consultation on possible models of CRMs</a:t>
            </a:r>
          </a:p>
        </p:txBody>
      </p:sp>
      <p:cxnSp>
        <p:nvCxnSpPr>
          <p:cNvPr id="12" name="Straight Connector 89"/>
          <p:cNvCxnSpPr/>
          <p:nvPr/>
        </p:nvCxnSpPr>
        <p:spPr>
          <a:xfrm flipH="1">
            <a:off x="1700824" y="2012464"/>
            <a:ext cx="1800" cy="1638000"/>
          </a:xfrm>
          <a:prstGeom prst="line">
            <a:avLst/>
          </a:prstGeom>
          <a:noFill/>
          <a:ln w="9525" cap="flat" cmpd="sng" algn="ctr">
            <a:solidFill>
              <a:srgbClr val="968C6D"/>
            </a:solidFill>
            <a:prstDash val="sysDash"/>
          </a:ln>
          <a:effectLst/>
        </p:spPr>
      </p:cxnSp>
      <p:sp>
        <p:nvSpPr>
          <p:cNvPr id="13" name="Oval 95"/>
          <p:cNvSpPr/>
          <p:nvPr/>
        </p:nvSpPr>
        <p:spPr bwMode="ltGray">
          <a:xfrm>
            <a:off x="2406864" y="1878950"/>
            <a:ext cx="147014" cy="147014"/>
          </a:xfrm>
          <a:prstGeom prst="ellipse">
            <a:avLst/>
          </a:prstGeom>
          <a:solidFill>
            <a:srgbClr val="FFFFFF"/>
          </a:solidFill>
          <a:ln w="28575" cap="flat" cmpd="sng" algn="ctr">
            <a:solidFill>
              <a:srgbClr val="968C6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00" b="0" i="0" u="none" strike="noStrike" kern="0" cap="none" spc="0" normalizeH="0" baseline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4" name="Rectangle 70"/>
          <p:cNvSpPr/>
          <p:nvPr/>
        </p:nvSpPr>
        <p:spPr>
          <a:xfrm>
            <a:off x="1979712" y="2513027"/>
            <a:ext cx="1008112" cy="266358"/>
          </a:xfrm>
          <a:prstGeom prst="rect">
            <a:avLst/>
          </a:prstGeom>
          <a:noFill/>
          <a:ln w="9525">
            <a:solidFill>
              <a:srgbClr val="968C6D"/>
            </a:solidFill>
            <a:prstDash val="sysDash"/>
          </a:ln>
        </p:spPr>
        <p:txBody>
          <a:bodyPr wrap="square" lIns="36000" tIns="18000" rIns="36000" anchor="t">
            <a:noAutofit/>
          </a:bodyPr>
          <a:lstStyle/>
          <a:p>
            <a:pPr marR="0" lvl="0" defTabSz="914400" eaLnBrk="1" fontAlgn="b" latinLnBrk="0" hangingPunct="1"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lang="en-US" sz="800" b="1" kern="0" dirty="0" smtClean="0">
                <a:solidFill>
                  <a:schemeClr val="accent1"/>
                </a:solidFill>
                <a:latin typeface="+mj-lt"/>
              </a:rPr>
              <a:t>Directive 2009/28/EC</a:t>
            </a:r>
            <a:endParaRPr lang="en-US" sz="800" dirty="0" smtClean="0">
              <a:solidFill>
                <a:srgbClr val="003399"/>
              </a:solidFill>
            </a:endParaRPr>
          </a:p>
        </p:txBody>
      </p:sp>
      <p:cxnSp>
        <p:nvCxnSpPr>
          <p:cNvPr id="15" name="Straight Connector 89"/>
          <p:cNvCxnSpPr/>
          <p:nvPr/>
        </p:nvCxnSpPr>
        <p:spPr>
          <a:xfrm flipH="1">
            <a:off x="2486118" y="2012464"/>
            <a:ext cx="1800" cy="504000"/>
          </a:xfrm>
          <a:prstGeom prst="line">
            <a:avLst/>
          </a:prstGeom>
          <a:noFill/>
          <a:ln w="9525" cap="flat" cmpd="sng" algn="ctr">
            <a:solidFill>
              <a:srgbClr val="968C6D"/>
            </a:solidFill>
            <a:prstDash val="sysDash"/>
          </a:ln>
          <a:effectLst/>
        </p:spPr>
      </p:cxnSp>
      <p:cxnSp>
        <p:nvCxnSpPr>
          <p:cNvPr id="19" name="Connettore 1 83"/>
          <p:cNvCxnSpPr/>
          <p:nvPr/>
        </p:nvCxnSpPr>
        <p:spPr>
          <a:xfrm>
            <a:off x="8003139" y="1851670"/>
            <a:ext cx="0" cy="216024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asellaDiTesto 84"/>
          <p:cNvSpPr txBox="1"/>
          <p:nvPr/>
        </p:nvSpPr>
        <p:spPr>
          <a:xfrm>
            <a:off x="7740352" y="2046020"/>
            <a:ext cx="79208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 smtClean="0">
                <a:solidFill>
                  <a:schemeClr val="accent1"/>
                </a:solidFill>
              </a:rPr>
              <a:t>Today</a:t>
            </a:r>
            <a:endParaRPr lang="en-US" sz="800" dirty="0">
              <a:solidFill>
                <a:schemeClr val="accent1"/>
              </a:solidFill>
            </a:endParaRPr>
          </a:p>
        </p:txBody>
      </p:sp>
      <p:sp>
        <p:nvSpPr>
          <p:cNvPr id="26" name="Rectangle 70"/>
          <p:cNvSpPr/>
          <p:nvPr/>
        </p:nvSpPr>
        <p:spPr>
          <a:xfrm>
            <a:off x="2627784" y="3656766"/>
            <a:ext cx="1326207" cy="427152"/>
          </a:xfrm>
          <a:prstGeom prst="rect">
            <a:avLst/>
          </a:prstGeom>
          <a:noFill/>
          <a:ln w="9525">
            <a:solidFill>
              <a:srgbClr val="968C6D"/>
            </a:solidFill>
            <a:prstDash val="sysDash"/>
          </a:ln>
        </p:spPr>
        <p:txBody>
          <a:bodyPr wrap="square" lIns="36000" tIns="18000" rIns="36000" anchor="t">
            <a:noAutofit/>
          </a:bodyPr>
          <a:lstStyle/>
          <a:p>
            <a:pPr marR="0" lvl="0" defTabSz="914400" eaLnBrk="1" fontAlgn="b" latinLnBrk="0" hangingPunct="1"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lang="en-US" sz="800" b="1" kern="0" dirty="0" smtClean="0">
                <a:solidFill>
                  <a:schemeClr val="accent1"/>
                </a:solidFill>
              </a:rPr>
              <a:t>2009</a:t>
            </a:r>
          </a:p>
          <a:p>
            <a:pPr marR="0" lvl="0" defTabSz="914400" eaLnBrk="1" fontAlgn="b" latinLnBrk="0" hangingPunct="1"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lang="en-US" sz="800" kern="0" dirty="0" smtClean="0">
                <a:solidFill>
                  <a:schemeClr val="accent1"/>
                </a:solidFill>
              </a:rPr>
              <a:t>Second NRA Consultation on CRMs</a:t>
            </a:r>
            <a:endParaRPr lang="en-US" sz="800" dirty="0" smtClean="0">
              <a:solidFill>
                <a:srgbClr val="003399"/>
              </a:solidFill>
            </a:endParaRPr>
          </a:p>
        </p:txBody>
      </p:sp>
      <p:sp>
        <p:nvSpPr>
          <p:cNvPr id="27" name="Oval 95"/>
          <p:cNvSpPr/>
          <p:nvPr/>
        </p:nvSpPr>
        <p:spPr bwMode="ltGray">
          <a:xfrm>
            <a:off x="3211977" y="1878950"/>
            <a:ext cx="147014" cy="147014"/>
          </a:xfrm>
          <a:prstGeom prst="ellipse">
            <a:avLst/>
          </a:prstGeom>
          <a:solidFill>
            <a:srgbClr val="FFFFFF"/>
          </a:solidFill>
          <a:ln w="28575" cap="flat" cmpd="sng" algn="ctr">
            <a:solidFill>
              <a:srgbClr val="968C6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00" b="0" i="0" u="none" strike="noStrike" kern="0" cap="none" spc="0" normalizeH="0" baseline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cxnSp>
        <p:nvCxnSpPr>
          <p:cNvPr id="28" name="Straight Connector 89"/>
          <p:cNvCxnSpPr/>
          <p:nvPr/>
        </p:nvCxnSpPr>
        <p:spPr>
          <a:xfrm flipH="1">
            <a:off x="3282842" y="2012464"/>
            <a:ext cx="1800" cy="1638000"/>
          </a:xfrm>
          <a:prstGeom prst="line">
            <a:avLst/>
          </a:prstGeom>
          <a:noFill/>
          <a:ln w="9525" cap="flat" cmpd="sng" algn="ctr">
            <a:solidFill>
              <a:srgbClr val="968C6D"/>
            </a:solidFill>
            <a:prstDash val="sysDash"/>
          </a:ln>
          <a:effectLst/>
        </p:spPr>
      </p:cxnSp>
      <p:sp>
        <p:nvSpPr>
          <p:cNvPr id="30" name="Oval 95"/>
          <p:cNvSpPr/>
          <p:nvPr/>
        </p:nvSpPr>
        <p:spPr bwMode="ltGray">
          <a:xfrm>
            <a:off x="4067944" y="1878950"/>
            <a:ext cx="147014" cy="147014"/>
          </a:xfrm>
          <a:prstGeom prst="ellipse">
            <a:avLst/>
          </a:prstGeom>
          <a:solidFill>
            <a:srgbClr val="FFFFFF"/>
          </a:solidFill>
          <a:ln w="28575" cap="flat" cmpd="sng" algn="ctr">
            <a:solidFill>
              <a:srgbClr val="968C6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00" b="0" i="0" u="none" strike="noStrike" kern="0" cap="none" spc="0" normalizeH="0" baseline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31" name="Rectangle 70"/>
          <p:cNvSpPr/>
          <p:nvPr/>
        </p:nvSpPr>
        <p:spPr>
          <a:xfrm>
            <a:off x="3631001" y="2513026"/>
            <a:ext cx="1157024" cy="778803"/>
          </a:xfrm>
          <a:prstGeom prst="rect">
            <a:avLst/>
          </a:prstGeom>
          <a:noFill/>
          <a:ln w="9525">
            <a:solidFill>
              <a:srgbClr val="968C6D"/>
            </a:solidFill>
            <a:prstDash val="sysDash"/>
          </a:ln>
        </p:spPr>
        <p:txBody>
          <a:bodyPr wrap="square" lIns="36000" tIns="18000" rIns="36000" anchor="t">
            <a:noAutofit/>
          </a:bodyPr>
          <a:lstStyle/>
          <a:p>
            <a:pPr marR="0" lvl="0" defTabSz="914400" eaLnBrk="1" fontAlgn="b" latinLnBrk="0" hangingPunct="1"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lang="en-US" sz="800" b="1" dirty="0" smtClean="0">
                <a:solidFill>
                  <a:srgbClr val="003399"/>
                </a:solidFill>
              </a:rPr>
              <a:t>2010</a:t>
            </a:r>
          </a:p>
          <a:p>
            <a:pPr marR="0" lvl="0" defTabSz="914400" eaLnBrk="1" fontAlgn="b" latinLnBrk="0" hangingPunct="1"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 smtClean="0">
                <a:solidFill>
                  <a:srgbClr val="003399"/>
                </a:solidFill>
              </a:rPr>
              <a:t>Two NRA Consultations on details on parameters of Reliability Options</a:t>
            </a:r>
          </a:p>
        </p:txBody>
      </p:sp>
      <p:cxnSp>
        <p:nvCxnSpPr>
          <p:cNvPr id="32" name="Straight Connector 89"/>
          <p:cNvCxnSpPr/>
          <p:nvPr/>
        </p:nvCxnSpPr>
        <p:spPr>
          <a:xfrm flipH="1">
            <a:off x="4147198" y="2012464"/>
            <a:ext cx="1800" cy="504000"/>
          </a:xfrm>
          <a:prstGeom prst="line">
            <a:avLst/>
          </a:prstGeom>
          <a:noFill/>
          <a:ln w="9525" cap="flat" cmpd="sng" algn="ctr">
            <a:solidFill>
              <a:srgbClr val="968C6D"/>
            </a:solidFill>
            <a:prstDash val="sysDash"/>
          </a:ln>
          <a:effectLst/>
        </p:spPr>
      </p:cxnSp>
      <p:sp>
        <p:nvSpPr>
          <p:cNvPr id="33" name="Rectangle 70"/>
          <p:cNvSpPr/>
          <p:nvPr/>
        </p:nvSpPr>
        <p:spPr>
          <a:xfrm>
            <a:off x="4444762" y="3656765"/>
            <a:ext cx="1326207" cy="634787"/>
          </a:xfrm>
          <a:prstGeom prst="rect">
            <a:avLst/>
          </a:prstGeom>
          <a:noFill/>
          <a:ln w="9525">
            <a:solidFill>
              <a:srgbClr val="968C6D"/>
            </a:solidFill>
            <a:prstDash val="sysDash"/>
          </a:ln>
        </p:spPr>
        <p:txBody>
          <a:bodyPr wrap="square" lIns="36000" tIns="18000" rIns="36000" anchor="t">
            <a:noAutofit/>
          </a:bodyPr>
          <a:lstStyle/>
          <a:p>
            <a:pPr marR="0" lvl="0" defTabSz="914400" eaLnBrk="1" fontAlgn="b" latinLnBrk="0" hangingPunct="1"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lang="en-US" sz="800" b="1" kern="0" dirty="0" smtClean="0">
                <a:solidFill>
                  <a:schemeClr val="accent1"/>
                </a:solidFill>
              </a:rPr>
              <a:t>NRA Decision 98/2011</a:t>
            </a:r>
          </a:p>
          <a:p>
            <a:pPr marR="0" lvl="0" defTabSz="914400" eaLnBrk="1" fontAlgn="b" latinLnBrk="0" hangingPunct="1"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lang="en-US" sz="800" kern="0" dirty="0" smtClean="0">
                <a:solidFill>
                  <a:schemeClr val="accent1"/>
                </a:solidFill>
              </a:rPr>
              <a:t>Regulators defined criteria to be followed by TSO’s proposal</a:t>
            </a:r>
            <a:endParaRPr lang="en-US" sz="800" dirty="0" smtClean="0">
              <a:solidFill>
                <a:srgbClr val="003399"/>
              </a:solidFill>
            </a:endParaRPr>
          </a:p>
        </p:txBody>
      </p:sp>
      <p:sp>
        <p:nvSpPr>
          <p:cNvPr id="34" name="Oval 95"/>
          <p:cNvSpPr/>
          <p:nvPr/>
        </p:nvSpPr>
        <p:spPr bwMode="ltGray">
          <a:xfrm>
            <a:off x="5028955" y="1878950"/>
            <a:ext cx="147014" cy="147014"/>
          </a:xfrm>
          <a:prstGeom prst="ellipse">
            <a:avLst/>
          </a:prstGeom>
          <a:solidFill>
            <a:srgbClr val="FFFFFF"/>
          </a:solidFill>
          <a:ln w="28575" cap="flat" cmpd="sng" algn="ctr">
            <a:solidFill>
              <a:srgbClr val="968C6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00" b="0" i="0" u="none" strike="noStrike" kern="0" cap="none" spc="0" normalizeH="0" baseline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cxnSp>
        <p:nvCxnSpPr>
          <p:cNvPr id="35" name="Straight Connector 89"/>
          <p:cNvCxnSpPr/>
          <p:nvPr/>
        </p:nvCxnSpPr>
        <p:spPr>
          <a:xfrm flipH="1">
            <a:off x="5099820" y="2012464"/>
            <a:ext cx="1800" cy="1638000"/>
          </a:xfrm>
          <a:prstGeom prst="line">
            <a:avLst/>
          </a:prstGeom>
          <a:noFill/>
          <a:ln w="9525" cap="flat" cmpd="sng" algn="ctr">
            <a:solidFill>
              <a:srgbClr val="968C6D"/>
            </a:solidFill>
            <a:prstDash val="sysDash"/>
          </a:ln>
          <a:effectLst/>
        </p:spPr>
      </p:cxnSp>
      <p:sp>
        <p:nvSpPr>
          <p:cNvPr id="36" name="Rectangle 70"/>
          <p:cNvSpPr/>
          <p:nvPr/>
        </p:nvSpPr>
        <p:spPr>
          <a:xfrm>
            <a:off x="6054105" y="3656765"/>
            <a:ext cx="1326207" cy="634787"/>
          </a:xfrm>
          <a:prstGeom prst="rect">
            <a:avLst/>
          </a:prstGeom>
          <a:noFill/>
          <a:ln w="9525">
            <a:solidFill>
              <a:srgbClr val="968C6D"/>
            </a:solidFill>
            <a:prstDash val="sysDash"/>
          </a:ln>
        </p:spPr>
        <p:txBody>
          <a:bodyPr wrap="square" lIns="36000" tIns="18000" rIns="36000" anchor="t">
            <a:noAutofit/>
          </a:bodyPr>
          <a:lstStyle/>
          <a:p>
            <a:pPr marR="0" lvl="0" defTabSz="914400" eaLnBrk="1" fontAlgn="b" latinLnBrk="0" hangingPunct="1"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lang="en-US" sz="800" b="1" kern="0" dirty="0" smtClean="0">
                <a:solidFill>
                  <a:schemeClr val="accent1"/>
                </a:solidFill>
              </a:rPr>
              <a:t>30/06/2014</a:t>
            </a:r>
          </a:p>
          <a:p>
            <a:pPr marR="0" lvl="0" defTabSz="914400" eaLnBrk="1" fontAlgn="b" latinLnBrk="0" hangingPunct="1"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lang="en-US" sz="800" kern="0" dirty="0" smtClean="0">
                <a:solidFill>
                  <a:schemeClr val="accent1"/>
                </a:solidFill>
              </a:rPr>
              <a:t>Ministerial approval</a:t>
            </a:r>
            <a:endParaRPr lang="en-US" sz="800" dirty="0" smtClean="0">
              <a:solidFill>
                <a:srgbClr val="003399"/>
              </a:solidFill>
            </a:endParaRPr>
          </a:p>
        </p:txBody>
      </p:sp>
      <p:sp>
        <p:nvSpPr>
          <p:cNvPr id="37" name="Oval 95"/>
          <p:cNvSpPr/>
          <p:nvPr/>
        </p:nvSpPr>
        <p:spPr bwMode="ltGray">
          <a:xfrm>
            <a:off x="6638298" y="1878950"/>
            <a:ext cx="147014" cy="147014"/>
          </a:xfrm>
          <a:prstGeom prst="ellipse">
            <a:avLst/>
          </a:prstGeom>
          <a:solidFill>
            <a:srgbClr val="FFFFFF"/>
          </a:solidFill>
          <a:ln w="28575" cap="flat" cmpd="sng" algn="ctr">
            <a:solidFill>
              <a:srgbClr val="968C6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00" b="0" i="0" u="none" strike="noStrike" kern="0" cap="none" spc="0" normalizeH="0" baseline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cxnSp>
        <p:nvCxnSpPr>
          <p:cNvPr id="38" name="Straight Connector 89"/>
          <p:cNvCxnSpPr/>
          <p:nvPr/>
        </p:nvCxnSpPr>
        <p:spPr>
          <a:xfrm flipH="1">
            <a:off x="6709163" y="2012464"/>
            <a:ext cx="1800" cy="1638000"/>
          </a:xfrm>
          <a:prstGeom prst="line">
            <a:avLst/>
          </a:prstGeom>
          <a:noFill/>
          <a:ln w="9525" cap="flat" cmpd="sng" algn="ctr">
            <a:solidFill>
              <a:srgbClr val="968C6D"/>
            </a:solidFill>
            <a:prstDash val="sysDash"/>
          </a:ln>
          <a:effectLst/>
        </p:spPr>
      </p:cxnSp>
      <p:sp>
        <p:nvSpPr>
          <p:cNvPr id="39" name="Oval 95"/>
          <p:cNvSpPr/>
          <p:nvPr/>
        </p:nvSpPr>
        <p:spPr bwMode="ltGray">
          <a:xfrm>
            <a:off x="5652120" y="1878950"/>
            <a:ext cx="147014" cy="147014"/>
          </a:xfrm>
          <a:prstGeom prst="ellipse">
            <a:avLst/>
          </a:prstGeom>
          <a:solidFill>
            <a:srgbClr val="FFFFFF"/>
          </a:solidFill>
          <a:ln w="28575" cap="flat" cmpd="sng" algn="ctr">
            <a:solidFill>
              <a:srgbClr val="968C6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00" b="0" i="0" u="none" strike="noStrike" kern="0" cap="none" spc="0" normalizeH="0" baseline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40" name="Rectangle 70"/>
          <p:cNvSpPr/>
          <p:nvPr/>
        </p:nvSpPr>
        <p:spPr>
          <a:xfrm>
            <a:off x="5269004" y="2513027"/>
            <a:ext cx="1013008" cy="482382"/>
          </a:xfrm>
          <a:prstGeom prst="rect">
            <a:avLst/>
          </a:prstGeom>
          <a:noFill/>
          <a:ln w="9525">
            <a:solidFill>
              <a:srgbClr val="968C6D"/>
            </a:solidFill>
            <a:prstDash val="sysDash"/>
          </a:ln>
        </p:spPr>
        <p:txBody>
          <a:bodyPr wrap="square" lIns="36000" tIns="18000" rIns="36000" anchor="t">
            <a:noAutofit/>
          </a:bodyPr>
          <a:lstStyle/>
          <a:p>
            <a:pPr marR="0" lvl="0" defTabSz="914400" eaLnBrk="1" fontAlgn="b" latinLnBrk="0" hangingPunct="1"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lang="en-US" sz="800" b="1" kern="0" dirty="0" smtClean="0">
                <a:solidFill>
                  <a:schemeClr val="accent1"/>
                </a:solidFill>
              </a:rPr>
              <a:t>NRA Decision 375/2013</a:t>
            </a:r>
          </a:p>
          <a:p>
            <a:pPr marR="0" lvl="0" defTabSz="914400" eaLnBrk="1" fontAlgn="b" latinLnBrk="0" hangingPunct="1"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 smtClean="0">
                <a:solidFill>
                  <a:srgbClr val="003399"/>
                </a:solidFill>
              </a:rPr>
              <a:t>Final NRA approval </a:t>
            </a:r>
          </a:p>
        </p:txBody>
      </p:sp>
      <p:cxnSp>
        <p:nvCxnSpPr>
          <p:cNvPr id="41" name="Straight Connector 89"/>
          <p:cNvCxnSpPr/>
          <p:nvPr/>
        </p:nvCxnSpPr>
        <p:spPr>
          <a:xfrm flipH="1">
            <a:off x="5731374" y="2012464"/>
            <a:ext cx="1800" cy="504000"/>
          </a:xfrm>
          <a:prstGeom prst="line">
            <a:avLst/>
          </a:prstGeom>
          <a:noFill/>
          <a:ln w="9525" cap="flat" cmpd="sng" algn="ctr">
            <a:solidFill>
              <a:srgbClr val="968C6D"/>
            </a:solidFill>
            <a:prstDash val="sysDash"/>
          </a:ln>
          <a:effectLst/>
        </p:spPr>
      </p:cxnSp>
      <p:sp>
        <p:nvSpPr>
          <p:cNvPr id="42" name="Oval 95"/>
          <p:cNvSpPr/>
          <p:nvPr/>
        </p:nvSpPr>
        <p:spPr bwMode="ltGray">
          <a:xfrm>
            <a:off x="7331380" y="1878950"/>
            <a:ext cx="147014" cy="147014"/>
          </a:xfrm>
          <a:prstGeom prst="ellipse">
            <a:avLst/>
          </a:prstGeom>
          <a:solidFill>
            <a:srgbClr val="FFFFFF"/>
          </a:solidFill>
          <a:ln w="28575" cap="flat" cmpd="sng" algn="ctr">
            <a:solidFill>
              <a:srgbClr val="968C6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00" b="0" i="0" u="none" strike="noStrike" kern="0" cap="none" spc="0" normalizeH="0" baseline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43" name="Rectangle 70"/>
          <p:cNvSpPr/>
          <p:nvPr/>
        </p:nvSpPr>
        <p:spPr>
          <a:xfrm>
            <a:off x="6948263" y="2513026"/>
            <a:ext cx="1296145" cy="922819"/>
          </a:xfrm>
          <a:prstGeom prst="rect">
            <a:avLst/>
          </a:prstGeom>
          <a:noFill/>
          <a:ln w="9525">
            <a:solidFill>
              <a:srgbClr val="968C6D"/>
            </a:solidFill>
            <a:prstDash val="sysDash"/>
          </a:ln>
        </p:spPr>
        <p:txBody>
          <a:bodyPr wrap="square" lIns="36000" tIns="18000" rIns="36000" anchor="t">
            <a:noAutofit/>
          </a:bodyPr>
          <a:lstStyle/>
          <a:p>
            <a:pPr marR="0" lvl="0" defTabSz="914400" eaLnBrk="1" fontAlgn="b" latinLnBrk="0" hangingPunct="1"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lang="en-US" sz="800" b="1" kern="0" dirty="0" smtClean="0">
                <a:solidFill>
                  <a:schemeClr val="accent1"/>
                </a:solidFill>
              </a:rPr>
              <a:t>1/7/2014</a:t>
            </a:r>
          </a:p>
          <a:p>
            <a:pPr marR="0" lvl="0" defTabSz="914400" eaLnBrk="1" fontAlgn="b" latinLnBrk="0" hangingPunct="1"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 smtClean="0">
                <a:solidFill>
                  <a:srgbClr val="003399"/>
                </a:solidFill>
              </a:rPr>
              <a:t>Entry into force </a:t>
            </a:r>
          </a:p>
          <a:p>
            <a:pPr marR="0" lvl="0" defTabSz="914400" eaLnBrk="1" fontAlgn="b" latinLnBrk="0" hangingPunct="1"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 smtClean="0">
                <a:solidFill>
                  <a:srgbClr val="003399"/>
                </a:solidFill>
              </a:rPr>
              <a:t>Guidelines on State aid for environmental protection and energy</a:t>
            </a:r>
          </a:p>
        </p:txBody>
      </p:sp>
      <p:cxnSp>
        <p:nvCxnSpPr>
          <p:cNvPr id="44" name="Straight Connector 89"/>
          <p:cNvCxnSpPr/>
          <p:nvPr/>
        </p:nvCxnSpPr>
        <p:spPr>
          <a:xfrm flipH="1">
            <a:off x="7410634" y="2012464"/>
            <a:ext cx="1800" cy="504000"/>
          </a:xfrm>
          <a:prstGeom prst="line">
            <a:avLst/>
          </a:prstGeom>
          <a:noFill/>
          <a:ln w="9525" cap="flat" cmpd="sng" algn="ctr">
            <a:solidFill>
              <a:srgbClr val="968C6D"/>
            </a:solidFill>
            <a:prstDash val="sysDash"/>
          </a:ln>
          <a:effectLst/>
        </p:spPr>
      </p:cxnSp>
      <p:sp>
        <p:nvSpPr>
          <p:cNvPr id="45" name="Rectangle 70"/>
          <p:cNvSpPr/>
          <p:nvPr/>
        </p:nvSpPr>
        <p:spPr>
          <a:xfrm>
            <a:off x="8028384" y="3656765"/>
            <a:ext cx="864096" cy="634787"/>
          </a:xfrm>
          <a:prstGeom prst="rect">
            <a:avLst/>
          </a:prstGeom>
          <a:noFill/>
          <a:ln w="9525">
            <a:solidFill>
              <a:srgbClr val="968C6D"/>
            </a:solidFill>
            <a:prstDash val="sysDash"/>
          </a:ln>
        </p:spPr>
        <p:txBody>
          <a:bodyPr wrap="square" lIns="36000" tIns="18000" rIns="36000" anchor="t">
            <a:noAutofit/>
          </a:bodyPr>
          <a:lstStyle/>
          <a:p>
            <a:pPr marR="0" lvl="0" defTabSz="914400" eaLnBrk="1" fontAlgn="b" latinLnBrk="0" hangingPunct="1"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lang="en-US" sz="800" b="1" kern="0" dirty="0" smtClean="0">
                <a:solidFill>
                  <a:schemeClr val="accent1"/>
                </a:solidFill>
              </a:rPr>
              <a:t>First Auction</a:t>
            </a:r>
          </a:p>
        </p:txBody>
      </p:sp>
      <p:sp>
        <p:nvSpPr>
          <p:cNvPr id="46" name="Oval 95"/>
          <p:cNvSpPr/>
          <p:nvPr/>
        </p:nvSpPr>
        <p:spPr bwMode="ltGray">
          <a:xfrm>
            <a:off x="8396553" y="1878950"/>
            <a:ext cx="147014" cy="147014"/>
          </a:xfrm>
          <a:prstGeom prst="ellipse">
            <a:avLst/>
          </a:prstGeom>
          <a:solidFill>
            <a:srgbClr val="FFFFFF"/>
          </a:solidFill>
          <a:ln w="28575" cap="flat" cmpd="sng" algn="ctr">
            <a:solidFill>
              <a:srgbClr val="968C6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00" b="0" i="0" u="none" strike="noStrike" kern="0" cap="none" spc="0" normalizeH="0" baseline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cxnSp>
        <p:nvCxnSpPr>
          <p:cNvPr id="47" name="Straight Connector 89"/>
          <p:cNvCxnSpPr/>
          <p:nvPr/>
        </p:nvCxnSpPr>
        <p:spPr>
          <a:xfrm flipH="1">
            <a:off x="8467418" y="2012464"/>
            <a:ext cx="1800" cy="1638000"/>
          </a:xfrm>
          <a:prstGeom prst="line">
            <a:avLst/>
          </a:prstGeom>
          <a:noFill/>
          <a:ln w="9525" cap="flat" cmpd="sng" algn="ctr">
            <a:solidFill>
              <a:srgbClr val="968C6D"/>
            </a:solidFill>
            <a:prstDash val="sysDash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0CA9A3-9FF2-47CF-8C5F-52462FBD7B1B}" type="slidenum">
              <a:rPr lang="en-GB" smtClean="0"/>
              <a:pPr>
                <a:defRPr/>
              </a:pPr>
              <a:t>8</a:t>
            </a:fld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Reliability Options in Italy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 smtClean="0"/>
              <a:t>1-way CfD between TSO and selected counter-parties 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6156176" y="1491630"/>
            <a:ext cx="1800200" cy="1512168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Central buyer</a:t>
            </a:r>
          </a:p>
          <a:p>
            <a:pPr algn="ctr"/>
            <a:r>
              <a:rPr lang="en-GB" dirty="0" smtClean="0"/>
              <a:t>(TSO)</a:t>
            </a:r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1259632" y="1491630"/>
            <a:ext cx="1800200" cy="1512168"/>
          </a:xfrm>
          <a:prstGeom prst="rect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Selected counter-party</a:t>
            </a:r>
            <a:endParaRPr lang="en-GB" dirty="0"/>
          </a:p>
        </p:txBody>
      </p:sp>
      <p:sp>
        <p:nvSpPr>
          <p:cNvPr id="8" name="Notched Right Arrow 7"/>
          <p:cNvSpPr/>
          <p:nvPr/>
        </p:nvSpPr>
        <p:spPr>
          <a:xfrm>
            <a:off x="3419872" y="1707654"/>
            <a:ext cx="2448272" cy="432048"/>
          </a:xfrm>
          <a:prstGeom prst="notchedRightArrow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dirty="0"/>
          </a:p>
        </p:txBody>
      </p:sp>
      <p:sp>
        <p:nvSpPr>
          <p:cNvPr id="12" name="Notched Right Arrow 11"/>
          <p:cNvSpPr/>
          <p:nvPr/>
        </p:nvSpPr>
        <p:spPr>
          <a:xfrm rot="10800000">
            <a:off x="3419872" y="2427734"/>
            <a:ext cx="2448272" cy="432048"/>
          </a:xfrm>
          <a:prstGeom prst="notchedRightArrow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dirty="0"/>
          </a:p>
        </p:txBody>
      </p:sp>
      <p:sp>
        <p:nvSpPr>
          <p:cNvPr id="13" name="Rectangle 12"/>
          <p:cNvSpPr/>
          <p:nvPr/>
        </p:nvSpPr>
        <p:spPr>
          <a:xfrm>
            <a:off x="3635896" y="1790695"/>
            <a:ext cx="220445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1200" dirty="0" smtClean="0">
                <a:solidFill>
                  <a:schemeClr val="bg1"/>
                </a:solidFill>
              </a:rPr>
              <a:t>Spot Price – strike price (if&gt;0)</a:t>
            </a:r>
            <a:endParaRPr lang="en-GB" sz="1200" dirty="0">
              <a:solidFill>
                <a:schemeClr val="bg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139952" y="2499742"/>
            <a:ext cx="79861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1200" dirty="0" smtClean="0">
                <a:solidFill>
                  <a:schemeClr val="bg1"/>
                </a:solidFill>
              </a:rPr>
              <a:t>Premium</a:t>
            </a:r>
            <a:endParaRPr lang="en-GB" sz="1200" dirty="0">
              <a:solidFill>
                <a:schemeClr val="bg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95536" y="3075806"/>
            <a:ext cx="3240360" cy="19466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300"/>
              </a:spcAft>
            </a:pPr>
            <a:r>
              <a:rPr lang="en-GB" sz="1200" b="1" u="sng" kern="0" dirty="0" smtClean="0">
                <a:solidFill>
                  <a:srgbClr val="0033A0"/>
                </a:solidFill>
                <a:latin typeface="+mj-lt"/>
              </a:rPr>
              <a:t>Rights</a:t>
            </a:r>
          </a:p>
          <a:p>
            <a:pPr>
              <a:spcBef>
                <a:spcPts val="0"/>
              </a:spcBef>
              <a:spcAft>
                <a:spcPts val="300"/>
              </a:spcAft>
            </a:pPr>
            <a:r>
              <a:rPr lang="en-GB" sz="1200" kern="0" dirty="0" smtClean="0">
                <a:solidFill>
                  <a:srgbClr val="0033A0"/>
                </a:solidFill>
                <a:latin typeface="+mj-lt"/>
              </a:rPr>
              <a:t>Receive premium (€/MW/year) </a:t>
            </a:r>
            <a:r>
              <a:rPr lang="en-GB" sz="1200" kern="0" dirty="0" smtClean="0">
                <a:solidFill>
                  <a:srgbClr val="0033A0"/>
                </a:solidFill>
              </a:rPr>
              <a:t>during delivery period</a:t>
            </a:r>
            <a:r>
              <a:rPr lang="en-GB" sz="1200" kern="0" dirty="0" smtClean="0">
                <a:solidFill>
                  <a:srgbClr val="0033A0"/>
                </a:solidFill>
                <a:latin typeface="+mj-lt"/>
              </a:rPr>
              <a:t> </a:t>
            </a:r>
          </a:p>
          <a:p>
            <a:pPr>
              <a:spcBef>
                <a:spcPts val="0"/>
              </a:spcBef>
              <a:spcAft>
                <a:spcPts val="300"/>
              </a:spcAft>
            </a:pPr>
            <a:endParaRPr lang="en-GB" sz="1200" b="1" u="sng" kern="0" dirty="0" smtClean="0">
              <a:solidFill>
                <a:srgbClr val="0033A0"/>
              </a:solidFill>
              <a:latin typeface="+mj-lt"/>
            </a:endParaRPr>
          </a:p>
          <a:p>
            <a:pPr>
              <a:spcBef>
                <a:spcPts val="0"/>
              </a:spcBef>
              <a:spcAft>
                <a:spcPts val="300"/>
              </a:spcAft>
            </a:pPr>
            <a:r>
              <a:rPr lang="en-GB" sz="1200" b="1" u="sng" kern="0" dirty="0" smtClean="0">
                <a:solidFill>
                  <a:srgbClr val="0033A0"/>
                </a:solidFill>
                <a:latin typeface="+mj-lt"/>
              </a:rPr>
              <a:t>Obligations</a:t>
            </a:r>
          </a:p>
          <a:p>
            <a:pPr marL="228600" indent="-228600">
              <a:spcBef>
                <a:spcPts val="0"/>
              </a:spcBef>
              <a:spcAft>
                <a:spcPts val="300"/>
              </a:spcAft>
              <a:buFont typeface="+mj-lt"/>
              <a:buAutoNum type="arabicPeriod"/>
            </a:pPr>
            <a:r>
              <a:rPr lang="en-GB" sz="1200" kern="0" dirty="0" smtClean="0">
                <a:solidFill>
                  <a:srgbClr val="0033A0"/>
                </a:solidFill>
                <a:latin typeface="+mj-lt"/>
              </a:rPr>
              <a:t>To submit offers in DAM and Ancillary Service Market (ASM)</a:t>
            </a:r>
          </a:p>
          <a:p>
            <a:pPr marL="228600" indent="-228600">
              <a:spcBef>
                <a:spcPts val="0"/>
              </a:spcBef>
              <a:spcAft>
                <a:spcPts val="300"/>
              </a:spcAft>
              <a:buFont typeface="+mj-lt"/>
              <a:buAutoNum type="arabicPeriod"/>
            </a:pPr>
            <a:r>
              <a:rPr lang="en-GB" sz="1200" kern="0" dirty="0" smtClean="0">
                <a:solidFill>
                  <a:srgbClr val="0033A0"/>
                </a:solidFill>
                <a:latin typeface="+mj-lt"/>
              </a:rPr>
              <a:t>To pay the difference between spot price and strike price (if&gt;0)</a:t>
            </a:r>
          </a:p>
        </p:txBody>
      </p:sp>
      <p:sp>
        <p:nvSpPr>
          <p:cNvPr id="18" name="Notched Right Arrow 17"/>
          <p:cNvSpPr/>
          <p:nvPr/>
        </p:nvSpPr>
        <p:spPr>
          <a:xfrm>
            <a:off x="3635896" y="3723878"/>
            <a:ext cx="1872208" cy="432048"/>
          </a:xfrm>
          <a:prstGeom prst="notchedRightArrow">
            <a:avLst/>
          </a:prstGeom>
          <a:solidFill>
            <a:srgbClr val="00B0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dirty="0"/>
          </a:p>
        </p:txBody>
      </p:sp>
      <p:sp>
        <p:nvSpPr>
          <p:cNvPr id="19" name="Rectangle 18"/>
          <p:cNvSpPr/>
          <p:nvPr/>
        </p:nvSpPr>
        <p:spPr>
          <a:xfrm>
            <a:off x="4139952" y="3806919"/>
            <a:ext cx="73930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1200" dirty="0" smtClean="0">
                <a:solidFill>
                  <a:schemeClr val="bg1"/>
                </a:solidFill>
              </a:rPr>
              <a:t>Benefits</a:t>
            </a:r>
            <a:endParaRPr lang="en-GB" sz="1200" dirty="0">
              <a:solidFill>
                <a:schemeClr val="bg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940152" y="3265115"/>
            <a:ext cx="2808312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spcBef>
                <a:spcPts val="0"/>
              </a:spcBef>
              <a:spcAft>
                <a:spcPts val="300"/>
              </a:spcAft>
              <a:buFont typeface="+mj-lt"/>
              <a:buAutoNum type="arabicPeriod"/>
            </a:pPr>
            <a:r>
              <a:rPr lang="en-GB" sz="1200" b="1" u="sng" kern="0" dirty="0" smtClean="0">
                <a:solidFill>
                  <a:srgbClr val="0033A0"/>
                </a:solidFill>
                <a:latin typeface="+mj-lt"/>
              </a:rPr>
              <a:t>Deliver long-term signals for all capacity</a:t>
            </a:r>
          </a:p>
          <a:p>
            <a:pPr marL="228600" indent="-228600">
              <a:spcBef>
                <a:spcPts val="0"/>
              </a:spcBef>
              <a:spcAft>
                <a:spcPts val="300"/>
              </a:spcAft>
              <a:buFont typeface="+mj-lt"/>
              <a:buAutoNum type="arabicPeriod"/>
            </a:pPr>
            <a:endParaRPr lang="en-GB" sz="1200" b="1" u="sng" kern="0" dirty="0" smtClean="0">
              <a:solidFill>
                <a:srgbClr val="0033A0"/>
              </a:solidFill>
              <a:latin typeface="+mj-lt"/>
            </a:endParaRPr>
          </a:p>
          <a:p>
            <a:pPr marL="228600" indent="-228600">
              <a:spcBef>
                <a:spcPts val="0"/>
              </a:spcBef>
              <a:spcAft>
                <a:spcPts val="300"/>
              </a:spcAft>
              <a:buFont typeface="+mj-lt"/>
              <a:buAutoNum type="arabicPeriod"/>
            </a:pPr>
            <a:r>
              <a:rPr lang="en-GB" sz="1200" b="1" u="sng" kern="0" dirty="0" smtClean="0">
                <a:solidFill>
                  <a:srgbClr val="0033A0"/>
                </a:solidFill>
                <a:latin typeface="+mj-lt"/>
              </a:rPr>
              <a:t>Incentives to deliver capacity when is needed</a:t>
            </a:r>
          </a:p>
          <a:p>
            <a:pPr marL="228600" indent="-228600">
              <a:spcBef>
                <a:spcPts val="0"/>
              </a:spcBef>
              <a:spcAft>
                <a:spcPts val="300"/>
              </a:spcAft>
              <a:buFont typeface="+mj-lt"/>
              <a:buAutoNum type="arabicPeriod"/>
            </a:pPr>
            <a:endParaRPr lang="en-GB" sz="1200" b="1" u="sng" kern="0" dirty="0" smtClean="0">
              <a:solidFill>
                <a:srgbClr val="0033A0"/>
              </a:solidFill>
              <a:latin typeface="+mj-lt"/>
            </a:endParaRPr>
          </a:p>
          <a:p>
            <a:pPr marL="228600" indent="-228600">
              <a:spcBef>
                <a:spcPts val="0"/>
              </a:spcBef>
              <a:spcAft>
                <a:spcPts val="300"/>
              </a:spcAft>
              <a:buFont typeface="+mj-lt"/>
              <a:buAutoNum type="arabicPeriod"/>
            </a:pPr>
            <a:r>
              <a:rPr lang="en-GB" sz="1200" b="1" u="sng" kern="0" dirty="0" smtClean="0">
                <a:solidFill>
                  <a:srgbClr val="0033A0"/>
                </a:solidFill>
                <a:latin typeface="+mj-lt"/>
              </a:rPr>
              <a:t>Market-defined triggers and penalties</a:t>
            </a:r>
            <a:endParaRPr lang="en-GB" sz="1200" kern="0" dirty="0" smtClean="0">
              <a:solidFill>
                <a:srgbClr val="0033A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0CA9A3-9FF2-47CF-8C5F-52462FBD7B1B}" type="slidenum">
              <a:rPr lang="en-US" smtClean="0">
                <a:latin typeface="+mj-lt"/>
              </a:rPr>
              <a:pPr>
                <a:defRPr/>
              </a:pPr>
              <a:t>9</a:t>
            </a:fld>
            <a:endParaRPr lang="en-US" dirty="0">
              <a:latin typeface="+mj-lt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j-lt"/>
              </a:rPr>
              <a:t>Auctions for Reliability Auctions in Italy</a:t>
            </a:r>
            <a:endParaRPr lang="en-US" dirty="0">
              <a:latin typeface="+mj-lt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>
              <a:latin typeface="+mj-lt"/>
            </a:endParaRPr>
          </a:p>
        </p:txBody>
      </p:sp>
      <p:graphicFrame>
        <p:nvGraphicFramePr>
          <p:cNvPr id="72" name="Diagramma 227"/>
          <p:cNvGraphicFramePr/>
          <p:nvPr/>
        </p:nvGraphicFramePr>
        <p:xfrm>
          <a:off x="899592" y="1666843"/>
          <a:ext cx="4752528" cy="29931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4" name="Rettangolo arrotondato 229"/>
          <p:cNvSpPr/>
          <p:nvPr/>
        </p:nvSpPr>
        <p:spPr bwMode="auto">
          <a:xfrm>
            <a:off x="6018532" y="1787525"/>
            <a:ext cx="216000" cy="765175"/>
          </a:xfrm>
          <a:prstGeom prst="roundRect">
            <a:avLst>
              <a:gd name="adj" fmla="val 43489"/>
            </a:avLst>
          </a:prstGeom>
          <a:solidFill>
            <a:sysClr val="window" lastClr="FFFFFF">
              <a:lumMod val="65000"/>
            </a:sysClr>
          </a:solidFill>
          <a:ln w="9525" cap="flat" cmpd="sng" algn="ctr">
            <a:solidFill>
              <a:sysClr val="window" lastClr="FFFFFF">
                <a:lumMod val="65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0" cap="none" spc="0" normalizeH="0" baseline="0" noProof="0" dirty="0" smtClean="0">
              <a:ln>
                <a:noFill/>
              </a:ln>
              <a:solidFill>
                <a:srgbClr val="C0504D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75" name="Rettangolo arrotondato 230"/>
          <p:cNvSpPr/>
          <p:nvPr/>
        </p:nvSpPr>
        <p:spPr bwMode="auto">
          <a:xfrm>
            <a:off x="6019761" y="1785736"/>
            <a:ext cx="216000" cy="765175"/>
          </a:xfrm>
          <a:prstGeom prst="roundRect">
            <a:avLst>
              <a:gd name="adj" fmla="val 43489"/>
            </a:avLst>
          </a:prstGeom>
          <a:noFill/>
          <a:ln w="9525" cap="flat" cmpd="sng" algn="ctr">
            <a:solidFill>
              <a:sysClr val="window" lastClr="FFFFFF">
                <a:lumMod val="65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0" cap="none" spc="0" normalizeH="0" baseline="0" noProof="0" dirty="0" smtClean="0">
              <a:ln>
                <a:noFill/>
              </a:ln>
              <a:solidFill>
                <a:srgbClr val="C0504D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76" name="Rettangolo arrotondato 231"/>
          <p:cNvSpPr/>
          <p:nvPr/>
        </p:nvSpPr>
        <p:spPr bwMode="auto">
          <a:xfrm>
            <a:off x="6275115" y="1785736"/>
            <a:ext cx="216000" cy="765175"/>
          </a:xfrm>
          <a:prstGeom prst="roundRect">
            <a:avLst>
              <a:gd name="adj" fmla="val 43489"/>
            </a:avLst>
          </a:prstGeom>
          <a:noFill/>
          <a:ln w="9525" cap="flat" cmpd="sng" algn="ctr">
            <a:solidFill>
              <a:sysClr val="window" lastClr="FFFFFF">
                <a:lumMod val="65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0" cap="none" spc="0" normalizeH="0" baseline="0" noProof="0" dirty="0" smtClean="0">
              <a:ln>
                <a:noFill/>
              </a:ln>
              <a:solidFill>
                <a:srgbClr val="C0504D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77" name="Rettangolo arrotondato 232"/>
          <p:cNvSpPr/>
          <p:nvPr/>
        </p:nvSpPr>
        <p:spPr bwMode="auto">
          <a:xfrm>
            <a:off x="6530468" y="1785736"/>
            <a:ext cx="216000" cy="765175"/>
          </a:xfrm>
          <a:prstGeom prst="roundRect">
            <a:avLst>
              <a:gd name="adj" fmla="val 43489"/>
            </a:avLst>
          </a:prstGeom>
          <a:noFill/>
          <a:ln w="9525" cap="flat" cmpd="sng" algn="ctr">
            <a:solidFill>
              <a:sysClr val="window" lastClr="FFFFFF">
                <a:lumMod val="65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0" cap="none" spc="0" normalizeH="0" baseline="0" noProof="0" dirty="0" smtClean="0">
              <a:ln>
                <a:noFill/>
              </a:ln>
              <a:solidFill>
                <a:srgbClr val="C0504D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78" name="Rettangolo arrotondato 233"/>
          <p:cNvSpPr/>
          <p:nvPr/>
        </p:nvSpPr>
        <p:spPr bwMode="auto">
          <a:xfrm>
            <a:off x="6785820" y="1785736"/>
            <a:ext cx="216000" cy="765175"/>
          </a:xfrm>
          <a:prstGeom prst="roundRect">
            <a:avLst>
              <a:gd name="adj" fmla="val 43489"/>
            </a:avLst>
          </a:prstGeom>
          <a:noFill/>
          <a:ln w="9525" cap="flat" cmpd="sng" algn="ctr">
            <a:solidFill>
              <a:sysClr val="window" lastClr="FFFFFF">
                <a:lumMod val="65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0" cap="none" spc="0" normalizeH="0" baseline="0" noProof="0" dirty="0" smtClean="0">
              <a:ln>
                <a:noFill/>
              </a:ln>
              <a:solidFill>
                <a:srgbClr val="C0504D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79" name="Rettangolo arrotondato 234"/>
          <p:cNvSpPr/>
          <p:nvPr/>
        </p:nvSpPr>
        <p:spPr bwMode="auto">
          <a:xfrm>
            <a:off x="7041173" y="1785736"/>
            <a:ext cx="747806" cy="765175"/>
          </a:xfrm>
          <a:prstGeom prst="roundRect">
            <a:avLst>
              <a:gd name="adj" fmla="val 18065"/>
            </a:avLst>
          </a:prstGeom>
          <a:solidFill>
            <a:srgbClr val="1F497D"/>
          </a:solidFill>
          <a:ln w="9525" cap="flat" cmpd="sng" algn="ctr">
            <a:solidFill>
              <a:sysClr val="window" lastClr="FFFFFF">
                <a:lumMod val="65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0" cap="none" spc="0" normalizeH="0" baseline="0" noProof="0" dirty="0" smtClean="0">
              <a:ln>
                <a:noFill/>
              </a:ln>
              <a:solidFill>
                <a:srgbClr val="C0504D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80" name="Rettangolo arrotondato 235"/>
          <p:cNvSpPr/>
          <p:nvPr/>
        </p:nvSpPr>
        <p:spPr bwMode="auto">
          <a:xfrm>
            <a:off x="7041174" y="2787774"/>
            <a:ext cx="216000" cy="765175"/>
          </a:xfrm>
          <a:prstGeom prst="roundRect">
            <a:avLst>
              <a:gd name="adj" fmla="val 43489"/>
            </a:avLst>
          </a:prstGeom>
          <a:solidFill>
            <a:srgbClr val="1F497D"/>
          </a:solidFill>
          <a:ln w="9525" cap="flat" cmpd="sng" algn="ctr">
            <a:solidFill>
              <a:sysClr val="window" lastClr="FFFFFF">
                <a:lumMod val="65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0" cap="none" spc="0" normalizeH="0" baseline="0" noProof="0" dirty="0" smtClean="0">
              <a:ln>
                <a:noFill/>
              </a:ln>
              <a:solidFill>
                <a:srgbClr val="C0504D"/>
              </a:solidFill>
              <a:effectLst/>
              <a:uLnTx/>
              <a:uFillTx/>
              <a:latin typeface="+mj-lt"/>
            </a:endParaRPr>
          </a:p>
        </p:txBody>
      </p:sp>
      <p:grpSp>
        <p:nvGrpSpPr>
          <p:cNvPr id="86" name="Gruppo 241"/>
          <p:cNvGrpSpPr/>
          <p:nvPr/>
        </p:nvGrpSpPr>
        <p:grpSpPr>
          <a:xfrm>
            <a:off x="6019761" y="2823854"/>
            <a:ext cx="216000" cy="684000"/>
            <a:chOff x="7207133" y="2997257"/>
            <a:chExt cx="237099" cy="558117"/>
          </a:xfrm>
        </p:grpSpPr>
        <p:sp>
          <p:nvSpPr>
            <p:cNvPr id="88" name="Rettangolo arrotondato 243"/>
            <p:cNvSpPr/>
            <p:nvPr/>
          </p:nvSpPr>
          <p:spPr bwMode="auto">
            <a:xfrm>
              <a:off x="7207133" y="2997257"/>
              <a:ext cx="237099" cy="144000"/>
            </a:xfrm>
            <a:prstGeom prst="roundRect">
              <a:avLst>
                <a:gd name="adj" fmla="val 43489"/>
              </a:avLst>
            </a:prstGeom>
            <a:noFill/>
            <a:ln w="9525" cap="flat" cmpd="sng" algn="ctr">
              <a:solidFill>
                <a:sysClr val="window" lastClr="FFFFFF">
                  <a:lumMod val="65000"/>
                </a:sys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89" name="Rettangolo arrotondato 244"/>
            <p:cNvSpPr/>
            <p:nvPr/>
          </p:nvSpPr>
          <p:spPr bwMode="auto">
            <a:xfrm>
              <a:off x="7207133" y="3204315"/>
              <a:ext cx="237099" cy="144000"/>
            </a:xfrm>
            <a:prstGeom prst="roundRect">
              <a:avLst>
                <a:gd name="adj" fmla="val 43489"/>
              </a:avLst>
            </a:prstGeom>
            <a:noFill/>
            <a:ln w="9525" cap="flat" cmpd="sng" algn="ctr">
              <a:solidFill>
                <a:sysClr val="window" lastClr="FFFFFF">
                  <a:lumMod val="65000"/>
                </a:sys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90" name="Rettangolo arrotondato 245"/>
            <p:cNvSpPr/>
            <p:nvPr/>
          </p:nvSpPr>
          <p:spPr bwMode="auto">
            <a:xfrm>
              <a:off x="7207133" y="3411374"/>
              <a:ext cx="237099" cy="144000"/>
            </a:xfrm>
            <a:prstGeom prst="roundRect">
              <a:avLst>
                <a:gd name="adj" fmla="val 43489"/>
              </a:avLst>
            </a:prstGeom>
            <a:noFill/>
            <a:ln w="9525" cap="flat" cmpd="sng" algn="ctr">
              <a:solidFill>
                <a:sysClr val="window" lastClr="FFFFFF">
                  <a:lumMod val="65000"/>
                </a:sys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+mj-lt"/>
              </a:endParaRPr>
            </a:p>
          </p:txBody>
        </p:sp>
      </p:grpSp>
      <p:grpSp>
        <p:nvGrpSpPr>
          <p:cNvPr id="91" name="Gruppo 246"/>
          <p:cNvGrpSpPr/>
          <p:nvPr/>
        </p:nvGrpSpPr>
        <p:grpSpPr>
          <a:xfrm>
            <a:off x="6275115" y="2823854"/>
            <a:ext cx="216000" cy="684000"/>
            <a:chOff x="7483749" y="2997257"/>
            <a:chExt cx="237099" cy="558117"/>
          </a:xfrm>
        </p:grpSpPr>
        <p:sp>
          <p:nvSpPr>
            <p:cNvPr id="93" name="Rettangolo arrotondato 248"/>
            <p:cNvSpPr/>
            <p:nvPr/>
          </p:nvSpPr>
          <p:spPr bwMode="auto">
            <a:xfrm>
              <a:off x="7483749" y="2997257"/>
              <a:ext cx="237099" cy="144000"/>
            </a:xfrm>
            <a:prstGeom prst="roundRect">
              <a:avLst>
                <a:gd name="adj" fmla="val 43489"/>
              </a:avLst>
            </a:prstGeom>
            <a:solidFill>
              <a:sysClr val="window" lastClr="FFFFFF">
                <a:lumMod val="65000"/>
              </a:sysClr>
            </a:solidFill>
            <a:ln w="9525" cap="flat" cmpd="sng" algn="ctr">
              <a:solidFill>
                <a:sysClr val="window" lastClr="FFFFFF">
                  <a:lumMod val="65000"/>
                </a:sys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94" name="Rettangolo arrotondato 249"/>
            <p:cNvSpPr/>
            <p:nvPr/>
          </p:nvSpPr>
          <p:spPr bwMode="auto">
            <a:xfrm>
              <a:off x="7483749" y="3204315"/>
              <a:ext cx="237099" cy="144000"/>
            </a:xfrm>
            <a:prstGeom prst="roundRect">
              <a:avLst>
                <a:gd name="adj" fmla="val 43489"/>
              </a:avLst>
            </a:prstGeom>
            <a:noFill/>
            <a:ln w="9525" cap="flat" cmpd="sng" algn="ctr">
              <a:solidFill>
                <a:sysClr val="window" lastClr="FFFFFF">
                  <a:lumMod val="65000"/>
                </a:sys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95" name="Rettangolo arrotondato 250"/>
            <p:cNvSpPr/>
            <p:nvPr/>
          </p:nvSpPr>
          <p:spPr bwMode="auto">
            <a:xfrm>
              <a:off x="7483749" y="3411374"/>
              <a:ext cx="237099" cy="144000"/>
            </a:xfrm>
            <a:prstGeom prst="roundRect">
              <a:avLst>
                <a:gd name="adj" fmla="val 43489"/>
              </a:avLst>
            </a:prstGeom>
            <a:noFill/>
            <a:ln w="9525" cap="flat" cmpd="sng" algn="ctr">
              <a:solidFill>
                <a:sysClr val="window" lastClr="FFFFFF">
                  <a:lumMod val="65000"/>
                </a:sys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+mj-lt"/>
              </a:endParaRPr>
            </a:p>
          </p:txBody>
        </p:sp>
      </p:grpSp>
      <p:grpSp>
        <p:nvGrpSpPr>
          <p:cNvPr id="96" name="Gruppo 251"/>
          <p:cNvGrpSpPr/>
          <p:nvPr/>
        </p:nvGrpSpPr>
        <p:grpSpPr>
          <a:xfrm>
            <a:off x="6530468" y="2823854"/>
            <a:ext cx="216000" cy="684000"/>
            <a:chOff x="7760365" y="2997257"/>
            <a:chExt cx="237099" cy="558117"/>
          </a:xfrm>
        </p:grpSpPr>
        <p:sp>
          <p:nvSpPr>
            <p:cNvPr id="98" name="Rettangolo arrotondato 253"/>
            <p:cNvSpPr/>
            <p:nvPr/>
          </p:nvSpPr>
          <p:spPr bwMode="auto">
            <a:xfrm>
              <a:off x="7760365" y="2997257"/>
              <a:ext cx="237099" cy="144000"/>
            </a:xfrm>
            <a:prstGeom prst="roundRect">
              <a:avLst>
                <a:gd name="adj" fmla="val 43489"/>
              </a:avLst>
            </a:prstGeom>
            <a:noFill/>
            <a:ln w="9525" cap="flat" cmpd="sng" algn="ctr">
              <a:solidFill>
                <a:sysClr val="window" lastClr="FFFFFF">
                  <a:lumMod val="65000"/>
                </a:sys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99" name="Rettangolo arrotondato 254"/>
            <p:cNvSpPr/>
            <p:nvPr/>
          </p:nvSpPr>
          <p:spPr bwMode="auto">
            <a:xfrm>
              <a:off x="7760365" y="3204315"/>
              <a:ext cx="237099" cy="144000"/>
            </a:xfrm>
            <a:prstGeom prst="roundRect">
              <a:avLst>
                <a:gd name="adj" fmla="val 43489"/>
              </a:avLst>
            </a:prstGeom>
            <a:solidFill>
              <a:sysClr val="window" lastClr="FFFFFF">
                <a:lumMod val="65000"/>
              </a:sysClr>
            </a:solidFill>
            <a:ln w="9525" cap="flat" cmpd="sng" algn="ctr">
              <a:solidFill>
                <a:sysClr val="window" lastClr="FFFFFF">
                  <a:lumMod val="65000"/>
                </a:sys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100" name="Rettangolo arrotondato 255"/>
            <p:cNvSpPr/>
            <p:nvPr/>
          </p:nvSpPr>
          <p:spPr bwMode="auto">
            <a:xfrm>
              <a:off x="7760365" y="3411374"/>
              <a:ext cx="237099" cy="144000"/>
            </a:xfrm>
            <a:prstGeom prst="roundRect">
              <a:avLst>
                <a:gd name="adj" fmla="val 43489"/>
              </a:avLst>
            </a:prstGeom>
            <a:noFill/>
            <a:ln w="9525" cap="flat" cmpd="sng" algn="ctr">
              <a:solidFill>
                <a:sysClr val="window" lastClr="FFFFFF">
                  <a:lumMod val="65000"/>
                </a:sys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+mj-lt"/>
              </a:endParaRPr>
            </a:p>
          </p:txBody>
        </p:sp>
      </p:grpSp>
      <p:grpSp>
        <p:nvGrpSpPr>
          <p:cNvPr id="101" name="Gruppo 256"/>
          <p:cNvGrpSpPr/>
          <p:nvPr/>
        </p:nvGrpSpPr>
        <p:grpSpPr>
          <a:xfrm>
            <a:off x="6785820" y="2823854"/>
            <a:ext cx="216000" cy="684000"/>
            <a:chOff x="8036981" y="2997257"/>
            <a:chExt cx="237099" cy="558117"/>
          </a:xfrm>
        </p:grpSpPr>
        <p:sp>
          <p:nvSpPr>
            <p:cNvPr id="103" name="Rettangolo arrotondato 258"/>
            <p:cNvSpPr/>
            <p:nvPr/>
          </p:nvSpPr>
          <p:spPr bwMode="auto">
            <a:xfrm>
              <a:off x="8036981" y="2997257"/>
              <a:ext cx="237099" cy="144000"/>
            </a:xfrm>
            <a:prstGeom prst="roundRect">
              <a:avLst>
                <a:gd name="adj" fmla="val 43489"/>
              </a:avLst>
            </a:prstGeom>
            <a:noFill/>
            <a:ln w="9525" cap="flat" cmpd="sng" algn="ctr">
              <a:solidFill>
                <a:sysClr val="window" lastClr="FFFFFF">
                  <a:lumMod val="65000"/>
                </a:sys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104" name="Rettangolo arrotondato 259"/>
            <p:cNvSpPr/>
            <p:nvPr/>
          </p:nvSpPr>
          <p:spPr bwMode="auto">
            <a:xfrm>
              <a:off x="8036981" y="3204315"/>
              <a:ext cx="237099" cy="144000"/>
            </a:xfrm>
            <a:prstGeom prst="roundRect">
              <a:avLst>
                <a:gd name="adj" fmla="val 43489"/>
              </a:avLst>
            </a:prstGeom>
            <a:noFill/>
            <a:ln w="9525" cap="flat" cmpd="sng" algn="ctr">
              <a:solidFill>
                <a:sysClr val="window" lastClr="FFFFFF">
                  <a:lumMod val="65000"/>
                </a:sys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105" name="Rettangolo arrotondato 260"/>
            <p:cNvSpPr/>
            <p:nvPr/>
          </p:nvSpPr>
          <p:spPr bwMode="auto">
            <a:xfrm>
              <a:off x="8036981" y="3411374"/>
              <a:ext cx="237099" cy="144000"/>
            </a:xfrm>
            <a:prstGeom prst="roundRect">
              <a:avLst>
                <a:gd name="adj" fmla="val 43489"/>
              </a:avLst>
            </a:prstGeom>
            <a:solidFill>
              <a:sysClr val="window" lastClr="FFFFFF">
                <a:lumMod val="65000"/>
              </a:sysClr>
            </a:solidFill>
            <a:ln w="9525" cap="flat" cmpd="sng" algn="ctr">
              <a:solidFill>
                <a:sysClr val="window" lastClr="FFFFFF">
                  <a:lumMod val="65000"/>
                </a:sys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+mj-lt"/>
              </a:endParaRPr>
            </a:p>
          </p:txBody>
        </p:sp>
      </p:grpSp>
      <p:sp>
        <p:nvSpPr>
          <p:cNvPr id="106" name="Rettangolo arrotondato 261"/>
          <p:cNvSpPr/>
          <p:nvPr/>
        </p:nvSpPr>
        <p:spPr bwMode="auto">
          <a:xfrm>
            <a:off x="7294578" y="2787774"/>
            <a:ext cx="216000" cy="765175"/>
          </a:xfrm>
          <a:prstGeom prst="roundRect">
            <a:avLst>
              <a:gd name="adj" fmla="val 43489"/>
            </a:avLst>
          </a:prstGeom>
          <a:noFill/>
          <a:ln w="9525" cap="flat" cmpd="sng" algn="ctr">
            <a:solidFill>
              <a:sysClr val="window" lastClr="FFFFFF">
                <a:lumMod val="65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0" cap="none" spc="0" normalizeH="0" baseline="0" noProof="0" dirty="0" smtClean="0">
              <a:ln>
                <a:noFill/>
              </a:ln>
              <a:solidFill>
                <a:srgbClr val="C0504D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107" name="Rettangolo arrotondato 262"/>
          <p:cNvSpPr/>
          <p:nvPr/>
        </p:nvSpPr>
        <p:spPr bwMode="auto">
          <a:xfrm>
            <a:off x="7573632" y="2787774"/>
            <a:ext cx="216000" cy="765175"/>
          </a:xfrm>
          <a:prstGeom prst="roundRect">
            <a:avLst>
              <a:gd name="adj" fmla="val 43489"/>
            </a:avLst>
          </a:prstGeom>
          <a:noFill/>
          <a:ln w="9525" cap="flat" cmpd="sng" algn="ctr">
            <a:solidFill>
              <a:sysClr val="window" lastClr="FFFFFF">
                <a:lumMod val="65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0" cap="none" spc="0" normalizeH="0" baseline="0" noProof="0" dirty="0" smtClean="0">
              <a:ln>
                <a:noFill/>
              </a:ln>
              <a:solidFill>
                <a:srgbClr val="C0504D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120" name="Rettangolo arrotondato 275"/>
          <p:cNvSpPr/>
          <p:nvPr/>
        </p:nvSpPr>
        <p:spPr bwMode="auto">
          <a:xfrm>
            <a:off x="6012160" y="3795886"/>
            <a:ext cx="216000" cy="765175"/>
          </a:xfrm>
          <a:prstGeom prst="roundRect">
            <a:avLst>
              <a:gd name="adj" fmla="val 43489"/>
            </a:avLst>
          </a:prstGeom>
          <a:noFill/>
          <a:ln w="9525" cap="flat" cmpd="sng" algn="ctr">
            <a:solidFill>
              <a:sysClr val="window" lastClr="FFFFFF">
                <a:lumMod val="65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0" cap="none" spc="0" normalizeH="0" baseline="0" noProof="0" dirty="0" smtClean="0">
              <a:ln>
                <a:noFill/>
              </a:ln>
              <a:solidFill>
                <a:srgbClr val="C0504D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121" name="Rettangolo arrotondato 276"/>
          <p:cNvSpPr/>
          <p:nvPr/>
        </p:nvSpPr>
        <p:spPr bwMode="auto">
          <a:xfrm>
            <a:off x="6267514" y="3795886"/>
            <a:ext cx="216000" cy="765175"/>
          </a:xfrm>
          <a:prstGeom prst="roundRect">
            <a:avLst>
              <a:gd name="adj" fmla="val 43489"/>
            </a:avLst>
          </a:prstGeom>
          <a:noFill/>
          <a:ln w="9525" cap="flat" cmpd="sng" algn="ctr">
            <a:solidFill>
              <a:sysClr val="window" lastClr="FFFFFF">
                <a:lumMod val="65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0" cap="none" spc="0" normalizeH="0" baseline="0" noProof="0" dirty="0" smtClean="0">
              <a:ln>
                <a:noFill/>
              </a:ln>
              <a:solidFill>
                <a:srgbClr val="C0504D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122" name="Rettangolo arrotondato 277"/>
          <p:cNvSpPr/>
          <p:nvPr/>
        </p:nvSpPr>
        <p:spPr bwMode="auto">
          <a:xfrm>
            <a:off x="6522866" y="3795886"/>
            <a:ext cx="216000" cy="765175"/>
          </a:xfrm>
          <a:prstGeom prst="roundRect">
            <a:avLst>
              <a:gd name="adj" fmla="val 43489"/>
            </a:avLst>
          </a:prstGeom>
          <a:noFill/>
          <a:ln w="9525" cap="flat" cmpd="sng" algn="ctr">
            <a:solidFill>
              <a:sysClr val="window" lastClr="FFFFFF">
                <a:lumMod val="65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0" cap="none" spc="0" normalizeH="0" baseline="0" noProof="0" dirty="0" smtClean="0">
              <a:ln>
                <a:noFill/>
              </a:ln>
              <a:solidFill>
                <a:srgbClr val="C0504D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123" name="Rettangolo arrotondato 278"/>
          <p:cNvSpPr/>
          <p:nvPr/>
        </p:nvSpPr>
        <p:spPr bwMode="auto">
          <a:xfrm>
            <a:off x="6778220" y="3795886"/>
            <a:ext cx="216000" cy="765175"/>
          </a:xfrm>
          <a:prstGeom prst="roundRect">
            <a:avLst>
              <a:gd name="adj" fmla="val 43489"/>
            </a:avLst>
          </a:prstGeom>
          <a:noFill/>
          <a:ln w="9525" cap="flat" cmpd="sng" algn="ctr">
            <a:solidFill>
              <a:sysClr val="window" lastClr="FFFFFF">
                <a:lumMod val="65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0" cap="none" spc="0" normalizeH="0" baseline="0" noProof="0" dirty="0" smtClean="0">
              <a:ln>
                <a:noFill/>
              </a:ln>
              <a:solidFill>
                <a:srgbClr val="C0504D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124" name="Rettangolo arrotondato 279"/>
          <p:cNvSpPr/>
          <p:nvPr/>
        </p:nvSpPr>
        <p:spPr bwMode="auto">
          <a:xfrm>
            <a:off x="7033573" y="3795886"/>
            <a:ext cx="216000" cy="765175"/>
          </a:xfrm>
          <a:prstGeom prst="roundRect">
            <a:avLst>
              <a:gd name="adj" fmla="val 43489"/>
            </a:avLst>
          </a:prstGeom>
          <a:solidFill>
            <a:srgbClr val="1F497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0" cap="none" spc="0" normalizeH="0" baseline="0" noProof="0" dirty="0" smtClean="0">
              <a:ln>
                <a:noFill/>
              </a:ln>
              <a:solidFill>
                <a:srgbClr val="C0504D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129" name="Rettangolo arrotondato 284"/>
          <p:cNvSpPr/>
          <p:nvPr/>
        </p:nvSpPr>
        <p:spPr bwMode="auto">
          <a:xfrm>
            <a:off x="7294578" y="3796873"/>
            <a:ext cx="216000" cy="765175"/>
          </a:xfrm>
          <a:prstGeom prst="roundRect">
            <a:avLst>
              <a:gd name="adj" fmla="val 43489"/>
            </a:avLst>
          </a:prstGeom>
          <a:noFill/>
          <a:ln w="9525" cap="flat" cmpd="sng" algn="ctr">
            <a:solidFill>
              <a:sysClr val="window" lastClr="FFFFFF">
                <a:lumMod val="65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0" cap="none" spc="0" normalizeH="0" baseline="0" noProof="0" dirty="0" smtClean="0">
              <a:ln>
                <a:noFill/>
              </a:ln>
              <a:solidFill>
                <a:srgbClr val="C0504D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130" name="Rettangolo arrotondato 285"/>
          <p:cNvSpPr/>
          <p:nvPr/>
        </p:nvSpPr>
        <p:spPr bwMode="auto">
          <a:xfrm>
            <a:off x="7549930" y="3796873"/>
            <a:ext cx="216000" cy="765175"/>
          </a:xfrm>
          <a:prstGeom prst="roundRect">
            <a:avLst>
              <a:gd name="adj" fmla="val 43489"/>
            </a:avLst>
          </a:prstGeom>
          <a:noFill/>
          <a:ln w="9525" cap="flat" cmpd="sng" algn="ctr">
            <a:solidFill>
              <a:sysClr val="window" lastClr="FFFFFF">
                <a:lumMod val="65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0" cap="none" spc="0" normalizeH="0" baseline="0" noProof="0" dirty="0" smtClean="0">
              <a:ln>
                <a:noFill/>
              </a:ln>
              <a:solidFill>
                <a:srgbClr val="C0504D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131" name="Rettangolo arrotondato 286"/>
          <p:cNvSpPr/>
          <p:nvPr/>
        </p:nvSpPr>
        <p:spPr bwMode="auto">
          <a:xfrm>
            <a:off x="7087572" y="3854473"/>
            <a:ext cx="108000" cy="648000"/>
          </a:xfrm>
          <a:prstGeom prst="roundRect">
            <a:avLst>
              <a:gd name="adj" fmla="val 43489"/>
            </a:avLst>
          </a:prstGeom>
          <a:solidFill>
            <a:sysClr val="window" lastClr="FFFFFF">
              <a:lumMod val="50000"/>
            </a:sys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0" cap="none" spc="0" normalizeH="0" baseline="0" noProof="0" dirty="0" smtClean="0">
              <a:ln>
                <a:noFill/>
              </a:ln>
              <a:solidFill>
                <a:srgbClr val="C0504D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132" name="Rettangolo arrotondato 287"/>
          <p:cNvSpPr/>
          <p:nvPr/>
        </p:nvSpPr>
        <p:spPr bwMode="auto">
          <a:xfrm>
            <a:off x="3423446" y="1434992"/>
            <a:ext cx="216000" cy="144000"/>
          </a:xfrm>
          <a:prstGeom prst="roundRect">
            <a:avLst>
              <a:gd name="adj" fmla="val 43489"/>
            </a:avLst>
          </a:prstGeom>
          <a:solidFill>
            <a:sysClr val="window" lastClr="FFFFFF">
              <a:lumMod val="65000"/>
            </a:sysClr>
          </a:solidFill>
          <a:ln w="9525" cap="flat" cmpd="sng" algn="ctr">
            <a:solidFill>
              <a:sysClr val="window" lastClr="FFFFFF">
                <a:lumMod val="65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0" cap="none" spc="0" normalizeH="0" baseline="0" noProof="0" dirty="0" smtClean="0">
              <a:ln>
                <a:noFill/>
              </a:ln>
              <a:solidFill>
                <a:srgbClr val="C0504D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133" name="Rettangolo arrotondato 288"/>
          <p:cNvSpPr/>
          <p:nvPr/>
        </p:nvSpPr>
        <p:spPr bwMode="auto">
          <a:xfrm>
            <a:off x="4785898" y="1446641"/>
            <a:ext cx="216000" cy="144000"/>
          </a:xfrm>
          <a:prstGeom prst="roundRect">
            <a:avLst>
              <a:gd name="adj" fmla="val 43489"/>
            </a:avLst>
          </a:prstGeom>
          <a:solidFill>
            <a:srgbClr val="1F497D"/>
          </a:solidFill>
          <a:ln w="9525" cap="flat" cmpd="sng" algn="ctr">
            <a:solidFill>
              <a:sysClr val="window" lastClr="FFFFFF">
                <a:lumMod val="65000"/>
              </a:sys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0" cap="none" spc="0" normalizeH="0" baseline="0" noProof="0" dirty="0" smtClean="0">
              <a:ln>
                <a:noFill/>
              </a:ln>
              <a:solidFill>
                <a:srgbClr val="C0504D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134" name="CasellaDiTesto 289"/>
          <p:cNvSpPr txBox="1"/>
          <p:nvPr/>
        </p:nvSpPr>
        <p:spPr>
          <a:xfrm>
            <a:off x="3603465" y="1374036"/>
            <a:ext cx="96853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i="1" kern="0" dirty="0" smtClean="0">
                <a:solidFill>
                  <a:sysClr val="windowText" lastClr="000000"/>
                </a:solidFill>
                <a:latin typeface="+mj-lt"/>
              </a:rPr>
              <a:t>Auction year</a:t>
            </a:r>
            <a:endParaRPr kumimoji="0" lang="en-US" sz="1100" b="0" i="1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135" name="CasellaDiTesto 290"/>
          <p:cNvSpPr txBox="1"/>
          <p:nvPr/>
        </p:nvSpPr>
        <p:spPr>
          <a:xfrm>
            <a:off x="4965918" y="1374036"/>
            <a:ext cx="112723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1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rPr>
              <a:t>Deliver</a:t>
            </a:r>
            <a:r>
              <a:rPr lang="en-US" sz="1100" i="1" kern="0" dirty="0" smtClean="0">
                <a:solidFill>
                  <a:sysClr val="windowText" lastClr="000000"/>
                </a:solidFill>
                <a:latin typeface="+mj-lt"/>
              </a:rPr>
              <a:t>y period</a:t>
            </a:r>
            <a:endParaRPr kumimoji="0" lang="en-US" sz="1100" b="0" i="1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2TPH_nG68keHWloQoqUuGA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2TPH_nG68keHWloQoqUuGA"/>
</p:tagLst>
</file>

<file path=ppt/theme/theme1.xml><?xml version="1.0" encoding="utf-8"?>
<a:theme xmlns:a="http://schemas.openxmlformats.org/drawingml/2006/main" name="Master">
  <a:themeElements>
    <a:clrScheme name="nuova palette">
      <a:dk1>
        <a:srgbClr val="53565A"/>
      </a:dk1>
      <a:lt1>
        <a:srgbClr val="FFFFFF"/>
      </a:lt1>
      <a:dk2>
        <a:srgbClr val="DBDDDE"/>
      </a:dk2>
      <a:lt2>
        <a:srgbClr val="D2D2D2"/>
      </a:lt2>
      <a:accent1>
        <a:srgbClr val="0033A0"/>
      </a:accent1>
      <a:accent2>
        <a:srgbClr val="DC4405"/>
      </a:accent2>
      <a:accent3>
        <a:srgbClr val="0085CA"/>
      </a:accent3>
      <a:accent4>
        <a:srgbClr val="FFA300"/>
      </a:accent4>
      <a:accent5>
        <a:srgbClr val="00B140"/>
      </a:accent5>
      <a:accent6>
        <a:srgbClr val="7F99CF"/>
      </a:accent6>
      <a:hlink>
        <a:srgbClr val="17BBFD"/>
      </a:hlink>
      <a:folHlink>
        <a:srgbClr val="FF79C2"/>
      </a:folHlink>
    </a:clrScheme>
    <a:fontScheme name="Office classico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Master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Office classico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Verve">
    <a:dk1>
      <a:sysClr val="windowText" lastClr="000000"/>
    </a:dk1>
    <a:lt1>
      <a:sysClr val="window" lastClr="FFFFFF"/>
    </a:lt1>
    <a:dk2>
      <a:srgbClr val="666666"/>
    </a:dk2>
    <a:lt2>
      <a:srgbClr val="D2D2D2"/>
    </a:lt2>
    <a:accent1>
      <a:srgbClr val="FF388C"/>
    </a:accent1>
    <a:accent2>
      <a:srgbClr val="E40059"/>
    </a:accent2>
    <a:accent3>
      <a:srgbClr val="9C007F"/>
    </a:accent3>
    <a:accent4>
      <a:srgbClr val="68007F"/>
    </a:accent4>
    <a:accent5>
      <a:srgbClr val="005BD3"/>
    </a:accent5>
    <a:accent6>
      <a:srgbClr val="00349E"/>
    </a:accent6>
    <a:hlink>
      <a:srgbClr val="17BBFD"/>
    </a:hlink>
    <a:folHlink>
      <a:srgbClr val="FF79C2"/>
    </a:folHlink>
  </a:clrScheme>
  <a:fontScheme name="Office classico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Verve">
    <a:dk1>
      <a:sysClr val="windowText" lastClr="000000"/>
    </a:dk1>
    <a:lt1>
      <a:sysClr val="window" lastClr="FFFFFF"/>
    </a:lt1>
    <a:dk2>
      <a:srgbClr val="666666"/>
    </a:dk2>
    <a:lt2>
      <a:srgbClr val="D2D2D2"/>
    </a:lt2>
    <a:accent1>
      <a:srgbClr val="FF388C"/>
    </a:accent1>
    <a:accent2>
      <a:srgbClr val="E40059"/>
    </a:accent2>
    <a:accent3>
      <a:srgbClr val="9C007F"/>
    </a:accent3>
    <a:accent4>
      <a:srgbClr val="68007F"/>
    </a:accent4>
    <a:accent5>
      <a:srgbClr val="005BD3"/>
    </a:accent5>
    <a:accent6>
      <a:srgbClr val="00349E"/>
    </a:accent6>
    <a:hlink>
      <a:srgbClr val="17BBFD"/>
    </a:hlink>
    <a:folHlink>
      <a:srgbClr val="FF79C2"/>
    </a:folHlink>
  </a:clrScheme>
  <a:fontScheme name="Office classico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Verve">
    <a:dk1>
      <a:sysClr val="windowText" lastClr="000000"/>
    </a:dk1>
    <a:lt1>
      <a:sysClr val="window" lastClr="FFFFFF"/>
    </a:lt1>
    <a:dk2>
      <a:srgbClr val="666666"/>
    </a:dk2>
    <a:lt2>
      <a:srgbClr val="D2D2D2"/>
    </a:lt2>
    <a:accent1>
      <a:srgbClr val="FF388C"/>
    </a:accent1>
    <a:accent2>
      <a:srgbClr val="E40059"/>
    </a:accent2>
    <a:accent3>
      <a:srgbClr val="9C007F"/>
    </a:accent3>
    <a:accent4>
      <a:srgbClr val="68007F"/>
    </a:accent4>
    <a:accent5>
      <a:srgbClr val="005BD3"/>
    </a:accent5>
    <a:accent6>
      <a:srgbClr val="00349E"/>
    </a:accent6>
    <a:hlink>
      <a:srgbClr val="17BBFD"/>
    </a:hlink>
    <a:folHlink>
      <a:srgbClr val="FF79C2"/>
    </a:folHlink>
  </a:clrScheme>
  <a:fontScheme name="Office classico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Verve">
    <a:dk1>
      <a:sysClr val="windowText" lastClr="000000"/>
    </a:dk1>
    <a:lt1>
      <a:sysClr val="window" lastClr="FFFFFF"/>
    </a:lt1>
    <a:dk2>
      <a:srgbClr val="666666"/>
    </a:dk2>
    <a:lt2>
      <a:srgbClr val="D2D2D2"/>
    </a:lt2>
    <a:accent1>
      <a:srgbClr val="FF388C"/>
    </a:accent1>
    <a:accent2>
      <a:srgbClr val="E40059"/>
    </a:accent2>
    <a:accent3>
      <a:srgbClr val="9C007F"/>
    </a:accent3>
    <a:accent4>
      <a:srgbClr val="68007F"/>
    </a:accent4>
    <a:accent5>
      <a:srgbClr val="005BD3"/>
    </a:accent5>
    <a:accent6>
      <a:srgbClr val="00349E"/>
    </a:accent6>
    <a:hlink>
      <a:srgbClr val="17BBFD"/>
    </a:hlink>
    <a:folHlink>
      <a:srgbClr val="FF79C2"/>
    </a:folHlink>
  </a:clrScheme>
  <a:fontScheme name="Office classico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686</Words>
  <Application>Microsoft Office PowerPoint</Application>
  <PresentationFormat>On-screen Show (16:9)</PresentationFormat>
  <Paragraphs>142</Paragraphs>
  <Slides>12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Master</vt:lpstr>
      <vt:lpstr>1_Master</vt:lpstr>
      <vt:lpstr>Capacity mechanisms in Europe   The fundamental issues behind the ongoing sector enquiry  Session 2 - If a capacity mechanism, which design is most appropriate?   Andrea Villa – Enel S.p.A.   </vt:lpstr>
      <vt:lpstr>Future RES Development</vt:lpstr>
      <vt:lpstr>Adequacy Forecast</vt:lpstr>
      <vt:lpstr>Future Trends in European Electricity Markets</vt:lpstr>
      <vt:lpstr>Current Debate</vt:lpstr>
      <vt:lpstr>Capacity Remuneration Mechanisms (CRMs)</vt:lpstr>
      <vt:lpstr>Introduction of Reliability Options in Italy</vt:lpstr>
      <vt:lpstr>Reliability Options in Italy</vt:lpstr>
      <vt:lpstr>Auctions for Reliability Auctions in Italy</vt:lpstr>
      <vt:lpstr>Reliability Options</vt:lpstr>
      <vt:lpstr>Spot and Strike Prices</vt:lpstr>
      <vt:lpstr>Thank you very much for your attention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2015-06-26T19:03:36Z</dcterms:created>
  <dcterms:modified xsi:type="dcterms:W3CDTF">2015-09-28T08:25:59Z</dcterms:modified>
</cp:coreProperties>
</file>